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6" r:id="rId15"/>
    <p:sldId id="269" r:id="rId16"/>
    <p:sldId id="270" r:id="rId17"/>
    <p:sldId id="279" r:id="rId18"/>
    <p:sldId id="271" r:id="rId19"/>
    <p:sldId id="297" r:id="rId20"/>
    <p:sldId id="272" r:id="rId21"/>
    <p:sldId id="273" r:id="rId22"/>
    <p:sldId id="274" r:id="rId23"/>
    <p:sldId id="275" r:id="rId24"/>
    <p:sldId id="276" r:id="rId25"/>
    <p:sldId id="277" r:id="rId26"/>
    <p:sldId id="278"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8" r:id="rId44"/>
    <p:sldId id="299" r:id="rId4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5" d="100"/>
          <a:sy n="65" d="100"/>
        </p:scale>
        <p:origin x="7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DE318-1ECB-4F8F-BCB0-BBB2FB35193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F3B123D-8965-4D25-8985-4EE349FE23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FFA7D29B-99FF-4790-BFAE-1B160AF8227B}"/>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5" name="Marcador de pie de página 4">
            <a:extLst>
              <a:ext uri="{FF2B5EF4-FFF2-40B4-BE49-F238E27FC236}">
                <a16:creationId xmlns:a16="http://schemas.microsoft.com/office/drawing/2014/main" id="{6B85F2E4-1BC9-492D-B204-0D16C3791AE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C78EA3F-9C61-4363-861A-5F40D21BBBAB}"/>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4201817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E303C5-73F3-4C26-957A-19FC071DFFE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5978E23-3E7B-4358-955A-73E01B514A2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0551F23-A413-47DF-A91B-FB4174807AD5}"/>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5" name="Marcador de pie de página 4">
            <a:extLst>
              <a:ext uri="{FF2B5EF4-FFF2-40B4-BE49-F238E27FC236}">
                <a16:creationId xmlns:a16="http://schemas.microsoft.com/office/drawing/2014/main" id="{17361EEB-349C-4366-9FAF-99E484FBE5A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D4A807D-2CF2-44C5-929C-4F0B1D3E1648}"/>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3748273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66375F7-4296-4794-A7FE-0CF36EF96D8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FBBB423-1F0F-437E-B80E-B79BE82D2A9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CAEBE38-9DFD-4C2C-B877-034D3BD8C213}"/>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5" name="Marcador de pie de página 4">
            <a:extLst>
              <a:ext uri="{FF2B5EF4-FFF2-40B4-BE49-F238E27FC236}">
                <a16:creationId xmlns:a16="http://schemas.microsoft.com/office/drawing/2014/main" id="{D178C45B-CB5C-4282-8DFD-ABD84C73F09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A7860EE-DEE4-4494-B82D-FBAECFE3141D}"/>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112340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C0C114-03A1-4C0B-ABEB-891AA2A219A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2D7F7FB-9CDA-41A6-882A-EC63483290F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D1FA3CD-A4F7-4743-87BF-FF190C656096}"/>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5" name="Marcador de pie de página 4">
            <a:extLst>
              <a:ext uri="{FF2B5EF4-FFF2-40B4-BE49-F238E27FC236}">
                <a16:creationId xmlns:a16="http://schemas.microsoft.com/office/drawing/2014/main" id="{881B5E1B-2D32-4324-8CD5-34D20A751C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0DEB34C-4EC8-4776-8714-94D79C00A2BD}"/>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339081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5CF3D5-48DD-4818-9773-660854DA189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4BC6D68-8C67-41DF-8684-346BCB2347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4B1C4CF-8CA6-4730-929F-B43F284CEBEE}"/>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5" name="Marcador de pie de página 4">
            <a:extLst>
              <a:ext uri="{FF2B5EF4-FFF2-40B4-BE49-F238E27FC236}">
                <a16:creationId xmlns:a16="http://schemas.microsoft.com/office/drawing/2014/main" id="{E935D96A-9ADB-4448-9BE6-26C8B516510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7A3360B-CEF7-4410-9C25-B6C223DF1D15}"/>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104242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F87D49-A49F-4C16-98BA-832FD9C2CC7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EC644AF-4DFE-450F-A5EA-C272757DCD7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A1395D54-ABD6-4EBE-AF22-8CE6B3E8710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0063251-5CA9-457C-9803-30AF38E9884B}"/>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6" name="Marcador de pie de página 5">
            <a:extLst>
              <a:ext uri="{FF2B5EF4-FFF2-40B4-BE49-F238E27FC236}">
                <a16:creationId xmlns:a16="http://schemas.microsoft.com/office/drawing/2014/main" id="{24F20A30-D49C-412B-9515-C37ECC6E6F8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C977724-2265-4AEA-B796-F0BE30EBBB6D}"/>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293720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9D4C97-0E60-4128-888D-EAA474184AF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B7A9148-A347-4324-B8FE-5AA76F4A96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70906AE-1118-4635-88DC-C0212EBE6B5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9F12F4D-04EA-4C4E-B411-C345008A9A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F80D876-3513-4D37-BBD1-0403C955468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ADE6CA6D-9937-48A2-A1DC-9D63E4857CF4}"/>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8" name="Marcador de pie de página 7">
            <a:extLst>
              <a:ext uri="{FF2B5EF4-FFF2-40B4-BE49-F238E27FC236}">
                <a16:creationId xmlns:a16="http://schemas.microsoft.com/office/drawing/2014/main" id="{281B6CCF-015C-49BC-841B-C0098F9B594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B1D931A-7A6C-4824-AF24-913DD1A01C82}"/>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2588911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790FBF-2B66-48F1-84A0-DC57332ED4A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F1FC4485-E359-4DE3-98F9-3C8825C57CC1}"/>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4" name="Marcador de pie de página 3">
            <a:extLst>
              <a:ext uri="{FF2B5EF4-FFF2-40B4-BE49-F238E27FC236}">
                <a16:creationId xmlns:a16="http://schemas.microsoft.com/office/drawing/2014/main" id="{014675C1-F1A2-4EA0-8873-AB8B21A625C5}"/>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F84FA33-894C-4B15-AB00-7BB3CCA4C666}"/>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1690106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F4C3F80-C2B2-48BD-B7D9-9FAB2569CD91}"/>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3" name="Marcador de pie de página 2">
            <a:extLst>
              <a:ext uri="{FF2B5EF4-FFF2-40B4-BE49-F238E27FC236}">
                <a16:creationId xmlns:a16="http://schemas.microsoft.com/office/drawing/2014/main" id="{67A5AF0D-F252-449B-BB0B-BDCD05421ACE}"/>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BB76C379-E38C-4CE3-9D10-EFEB3E99AF59}"/>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412111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2BF084-37FB-4650-B4B0-A912B2DFCC5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A4531A3-7617-46AA-BC9F-B991E078D7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E06DCBCD-1941-42FC-A53D-F382926BB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E36B2BD-6164-46BE-B4AB-2639733B3B5F}"/>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6" name="Marcador de pie de página 5">
            <a:extLst>
              <a:ext uri="{FF2B5EF4-FFF2-40B4-BE49-F238E27FC236}">
                <a16:creationId xmlns:a16="http://schemas.microsoft.com/office/drawing/2014/main" id="{6C81D3FC-628E-4D38-8072-BDE43FBB1F3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990BCF6-BC14-43FB-9DA7-B796C6CD8E48}"/>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325665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59711A-72A1-4827-B715-9FCD67291E3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E151330B-7436-4CF2-8DA1-6986A239A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14F3A559-5B14-40A2-AFF9-0EB1F120F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5FD22FC-B631-48AC-912C-73DA25738A99}"/>
              </a:ext>
            </a:extLst>
          </p:cNvPr>
          <p:cNvSpPr>
            <a:spLocks noGrp="1"/>
          </p:cNvSpPr>
          <p:nvPr>
            <p:ph type="dt" sz="half" idx="10"/>
          </p:nvPr>
        </p:nvSpPr>
        <p:spPr/>
        <p:txBody>
          <a:bodyPr/>
          <a:lstStyle/>
          <a:p>
            <a:fld id="{8E2842B7-9DE3-4FD7-B4A4-8EF1B7092855}" type="datetimeFigureOut">
              <a:rPr lang="es-MX" smtClean="0"/>
              <a:t>17/feb.2022</a:t>
            </a:fld>
            <a:endParaRPr lang="es-MX"/>
          </a:p>
        </p:txBody>
      </p:sp>
      <p:sp>
        <p:nvSpPr>
          <p:cNvPr id="6" name="Marcador de pie de página 5">
            <a:extLst>
              <a:ext uri="{FF2B5EF4-FFF2-40B4-BE49-F238E27FC236}">
                <a16:creationId xmlns:a16="http://schemas.microsoft.com/office/drawing/2014/main" id="{DDA23767-5BD3-4542-A9DA-E83059F950B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1927448-1F25-48E1-BB45-6C940C2CE34C}"/>
              </a:ext>
            </a:extLst>
          </p:cNvPr>
          <p:cNvSpPr>
            <a:spLocks noGrp="1"/>
          </p:cNvSpPr>
          <p:nvPr>
            <p:ph type="sldNum" sz="quarter" idx="12"/>
          </p:nvPr>
        </p:nvSpPr>
        <p:spPr/>
        <p:txBody>
          <a:bodyPr/>
          <a:lstStyle/>
          <a:p>
            <a:fld id="{3A196217-4C56-47B8-94A6-1BB3ED345F1C}" type="slidenum">
              <a:rPr lang="es-MX" smtClean="0"/>
              <a:t>‹Nº›</a:t>
            </a:fld>
            <a:endParaRPr lang="es-MX"/>
          </a:p>
        </p:txBody>
      </p:sp>
    </p:spTree>
    <p:extLst>
      <p:ext uri="{BB962C8B-B14F-4D97-AF65-F5344CB8AC3E}">
        <p14:creationId xmlns:p14="http://schemas.microsoft.com/office/powerpoint/2010/main" val="3784402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FE092CA-9779-4F86-B484-DE86CF2756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9D24F33-60B9-4545-A046-432C61D41C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2953A7-61BD-45B6-990D-89EBC10134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842B7-9DE3-4FD7-B4A4-8EF1B7092855}" type="datetimeFigureOut">
              <a:rPr lang="es-MX" smtClean="0"/>
              <a:t>17/feb.2022</a:t>
            </a:fld>
            <a:endParaRPr lang="es-MX"/>
          </a:p>
        </p:txBody>
      </p:sp>
      <p:sp>
        <p:nvSpPr>
          <p:cNvPr id="5" name="Marcador de pie de página 4">
            <a:extLst>
              <a:ext uri="{FF2B5EF4-FFF2-40B4-BE49-F238E27FC236}">
                <a16:creationId xmlns:a16="http://schemas.microsoft.com/office/drawing/2014/main" id="{152BBF76-D923-46B1-855D-43CB3186FF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AB9DCDCF-B19E-4989-8F5B-64C1E41AEC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96217-4C56-47B8-94A6-1BB3ED345F1C}" type="slidenum">
              <a:rPr lang="es-MX" smtClean="0"/>
              <a:t>‹Nº›</a:t>
            </a:fld>
            <a:endParaRPr lang="es-MX"/>
          </a:p>
        </p:txBody>
      </p:sp>
    </p:spTree>
    <p:extLst>
      <p:ext uri="{BB962C8B-B14F-4D97-AF65-F5344CB8AC3E}">
        <p14:creationId xmlns:p14="http://schemas.microsoft.com/office/powerpoint/2010/main" val="3225699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jpeg"/><Relationship Id="rId1" Type="http://schemas.openxmlformats.org/officeDocument/2006/relationships/slideLayout" Target="../slideLayouts/slideLayout6.xml"/><Relationship Id="rId4" Type="http://schemas.openxmlformats.org/officeDocument/2006/relationships/image" Target="../media/image13.emf"/></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6B046B-A482-4412-952E-271B1986CC20}"/>
              </a:ext>
            </a:extLst>
          </p:cNvPr>
          <p:cNvSpPr>
            <a:spLocks noGrp="1"/>
          </p:cNvSpPr>
          <p:nvPr>
            <p:ph type="ctrTitle"/>
          </p:nvPr>
        </p:nvSpPr>
        <p:spPr>
          <a:xfrm>
            <a:off x="1524000" y="791399"/>
            <a:ext cx="9144000" cy="1517598"/>
          </a:xfrm>
        </p:spPr>
        <p:txBody>
          <a:bodyPr>
            <a:normAutofit fontScale="90000"/>
          </a:bodyPr>
          <a:lstStyle/>
          <a:p>
            <a:r>
              <a:rPr lang="es-MX" sz="5400" b="1" dirty="0">
                <a:solidFill>
                  <a:srgbClr val="0070C0"/>
                </a:solidFill>
                <a:latin typeface="Verdana" panose="020B0604030504040204" pitchFamily="34" charset="0"/>
              </a:rPr>
              <a:t>Psicoterapia Analítico Funcional</a:t>
            </a:r>
            <a:r>
              <a:rPr lang="es-MX" sz="5400" b="1" i="0" u="none" strike="noStrike" baseline="0" dirty="0">
                <a:solidFill>
                  <a:srgbClr val="0070C0"/>
                </a:solidFill>
                <a:latin typeface="Verdana" panose="020B0604030504040204" pitchFamily="34" charset="0"/>
              </a:rPr>
              <a:t> (FAP)</a:t>
            </a:r>
            <a:endParaRPr lang="es-MX" sz="5400" b="1" dirty="0">
              <a:solidFill>
                <a:srgbClr val="0070C0"/>
              </a:solidFill>
            </a:endParaRPr>
          </a:p>
        </p:txBody>
      </p:sp>
      <p:sp>
        <p:nvSpPr>
          <p:cNvPr id="3" name="Subtítulo 2">
            <a:extLst>
              <a:ext uri="{FF2B5EF4-FFF2-40B4-BE49-F238E27FC236}">
                <a16:creationId xmlns:a16="http://schemas.microsoft.com/office/drawing/2014/main" id="{7C9813DE-FE65-4258-9C4B-B180755CD66E}"/>
              </a:ext>
            </a:extLst>
          </p:cNvPr>
          <p:cNvSpPr>
            <a:spLocks noGrp="1"/>
          </p:cNvSpPr>
          <p:nvPr>
            <p:ph type="subTitle" idx="1"/>
          </p:nvPr>
        </p:nvSpPr>
        <p:spPr>
          <a:xfrm>
            <a:off x="1524000" y="2539924"/>
            <a:ext cx="9144000" cy="910968"/>
          </a:xfrm>
        </p:spPr>
        <p:txBody>
          <a:bodyPr>
            <a:normAutofit/>
          </a:bodyPr>
          <a:lstStyle/>
          <a:p>
            <a:r>
              <a:rPr lang="es-MX" sz="2800" b="0" i="0" u="none" strike="noStrike" baseline="0" dirty="0">
                <a:solidFill>
                  <a:schemeClr val="accent4">
                    <a:lumMod val="50000"/>
                  </a:schemeClr>
                </a:solidFill>
                <a:latin typeface="Verdana" panose="020B0604030504040204" pitchFamily="34" charset="0"/>
              </a:rPr>
              <a:t>Usando Principios Conductuales para Crear Relaciones Terapéuticas Intensas y Curativas</a:t>
            </a:r>
            <a:endParaRPr lang="es-MX" sz="2800" dirty="0">
              <a:solidFill>
                <a:schemeClr val="accent4">
                  <a:lumMod val="50000"/>
                </a:schemeClr>
              </a:solidFill>
            </a:endParaRPr>
          </a:p>
        </p:txBody>
      </p:sp>
      <p:sp>
        <p:nvSpPr>
          <p:cNvPr id="4" name="CuadroTexto 3">
            <a:extLst>
              <a:ext uri="{FF2B5EF4-FFF2-40B4-BE49-F238E27FC236}">
                <a16:creationId xmlns:a16="http://schemas.microsoft.com/office/drawing/2014/main" id="{7CBE6654-0558-4953-BA6A-ED5CA0E19F19}"/>
              </a:ext>
            </a:extLst>
          </p:cNvPr>
          <p:cNvSpPr txBox="1"/>
          <p:nvPr/>
        </p:nvSpPr>
        <p:spPr>
          <a:xfrm>
            <a:off x="1524000" y="3819832"/>
            <a:ext cx="3977148" cy="2246769"/>
          </a:xfrm>
          <a:prstGeom prst="rect">
            <a:avLst/>
          </a:prstGeom>
          <a:noFill/>
        </p:spPr>
        <p:txBody>
          <a:bodyPr wrap="square" rtlCol="0">
            <a:spAutoFit/>
          </a:bodyPr>
          <a:lstStyle/>
          <a:p>
            <a:pPr algn="l"/>
            <a:r>
              <a:rPr lang="es-MX" sz="2800" b="0" i="0" u="none" strike="noStrike" baseline="0" dirty="0" err="1">
                <a:latin typeface="Calibri" panose="020F0502020204030204" pitchFamily="34" charset="0"/>
              </a:rPr>
              <a:t>Mavis</a:t>
            </a:r>
            <a:r>
              <a:rPr lang="es-MX" sz="2800" b="0" i="0" u="none" strike="noStrike" baseline="0" dirty="0">
                <a:latin typeface="Calibri" panose="020F0502020204030204" pitchFamily="34" charset="0"/>
              </a:rPr>
              <a:t> </a:t>
            </a:r>
            <a:r>
              <a:rPr lang="es-MX" sz="2800" b="0" i="0" u="none" strike="noStrike" baseline="0" dirty="0" err="1">
                <a:latin typeface="Calibri" panose="020F0502020204030204" pitchFamily="34" charset="0"/>
              </a:rPr>
              <a:t>Tsai</a:t>
            </a:r>
            <a:r>
              <a:rPr lang="es-MX" sz="2800" b="0" i="0" u="none" strike="noStrike" baseline="0" dirty="0">
                <a:latin typeface="Calibri" panose="020F0502020204030204" pitchFamily="34" charset="0"/>
              </a:rPr>
              <a:t>, </a:t>
            </a:r>
            <a:r>
              <a:rPr lang="es-MX" sz="2800" b="0" i="0" u="none" strike="noStrike" baseline="0" dirty="0" err="1">
                <a:latin typeface="Calibri" panose="020F0502020204030204" pitchFamily="34" charset="0"/>
              </a:rPr>
              <a:t>Ph.D</a:t>
            </a:r>
            <a:endParaRPr lang="es-MX" sz="2800" b="0" i="0" u="none" strike="noStrike" baseline="0" dirty="0">
              <a:latin typeface="Calibri" panose="020F0502020204030204" pitchFamily="34" charset="0"/>
            </a:endParaRPr>
          </a:p>
          <a:p>
            <a:pPr algn="l"/>
            <a:r>
              <a:rPr lang="es-MX" sz="2800" b="0" i="0" u="none" strike="noStrike" baseline="0" dirty="0">
                <a:latin typeface="Calibri" panose="020F0502020204030204" pitchFamily="34" charset="0"/>
              </a:rPr>
              <a:t>mavis@u.washington.edu</a:t>
            </a:r>
          </a:p>
          <a:p>
            <a:pPr algn="l"/>
            <a:r>
              <a:rPr lang="de-DE" sz="2800" b="0" i="0" u="none" strike="noStrike" baseline="0" dirty="0">
                <a:latin typeface="Calibri" panose="020F0502020204030204" pitchFamily="34" charset="0"/>
              </a:rPr>
              <a:t>Robert J. Kohlenberg, Ph.D., ABPP</a:t>
            </a:r>
          </a:p>
          <a:p>
            <a:pPr algn="l"/>
            <a:r>
              <a:rPr lang="es-MX" sz="2800" b="0" i="0" u="none" strike="noStrike" baseline="0" dirty="0">
                <a:latin typeface="Calibri" panose="020F0502020204030204" pitchFamily="34" charset="0"/>
              </a:rPr>
              <a:t>fap@u.washington.edu</a:t>
            </a:r>
            <a:endParaRPr lang="es-MX" sz="2800" dirty="0"/>
          </a:p>
        </p:txBody>
      </p:sp>
      <p:sp>
        <p:nvSpPr>
          <p:cNvPr id="5" name="CuadroTexto 4">
            <a:extLst>
              <a:ext uri="{FF2B5EF4-FFF2-40B4-BE49-F238E27FC236}">
                <a16:creationId xmlns:a16="http://schemas.microsoft.com/office/drawing/2014/main" id="{DB43533D-E1E5-4002-8BAA-14064251BB68}"/>
              </a:ext>
            </a:extLst>
          </p:cNvPr>
          <p:cNvSpPr txBox="1"/>
          <p:nvPr/>
        </p:nvSpPr>
        <p:spPr>
          <a:xfrm>
            <a:off x="7211962" y="4943216"/>
            <a:ext cx="3775587" cy="954107"/>
          </a:xfrm>
          <a:prstGeom prst="rect">
            <a:avLst/>
          </a:prstGeom>
          <a:noFill/>
        </p:spPr>
        <p:txBody>
          <a:bodyPr wrap="square" rtlCol="0">
            <a:spAutoFit/>
          </a:bodyPr>
          <a:lstStyle/>
          <a:p>
            <a:r>
              <a:rPr lang="es-MX" sz="2800" dirty="0"/>
              <a:t>Adaptación al Español:</a:t>
            </a:r>
          </a:p>
          <a:p>
            <a:r>
              <a:rPr lang="es-MX" sz="2800" dirty="0" err="1"/>
              <a:t>Ps</a:t>
            </a:r>
            <a:r>
              <a:rPr lang="es-MX" sz="2800" dirty="0"/>
              <a:t> Jaime E Vargas M</a:t>
            </a:r>
          </a:p>
        </p:txBody>
      </p:sp>
    </p:spTree>
    <p:extLst>
      <p:ext uri="{BB962C8B-B14F-4D97-AF65-F5344CB8AC3E}">
        <p14:creationId xmlns:p14="http://schemas.microsoft.com/office/powerpoint/2010/main" val="679905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6CADF1-D3D5-4CAA-9CB6-4213DD9DA821}"/>
              </a:ext>
            </a:extLst>
          </p:cNvPr>
          <p:cNvSpPr>
            <a:spLocks noGrp="1"/>
          </p:cNvSpPr>
          <p:nvPr>
            <p:ph type="title"/>
          </p:nvPr>
        </p:nvSpPr>
        <p:spPr/>
        <p:txBody>
          <a:bodyPr>
            <a:normAutofit/>
          </a:bodyPr>
          <a:lstStyle/>
          <a:p>
            <a:r>
              <a:rPr lang="es-MX" sz="3600" dirty="0"/>
              <a:t>Moldear la función, no la forma (iguale expectativas con el repertorio conductual actual del cliente)</a:t>
            </a:r>
          </a:p>
        </p:txBody>
      </p:sp>
      <p:pic>
        <p:nvPicPr>
          <p:cNvPr id="3" name="Imagen 2">
            <a:extLst>
              <a:ext uri="{FF2B5EF4-FFF2-40B4-BE49-F238E27FC236}">
                <a16:creationId xmlns:a16="http://schemas.microsoft.com/office/drawing/2014/main" id="{1609E0A6-091E-4206-B545-129358DBE585}"/>
              </a:ext>
            </a:extLst>
          </p:cNvPr>
          <p:cNvPicPr>
            <a:picLocks noChangeAspect="1"/>
          </p:cNvPicPr>
          <p:nvPr/>
        </p:nvPicPr>
        <p:blipFill>
          <a:blip r:embed="rId2"/>
          <a:stretch>
            <a:fillRect/>
          </a:stretch>
        </p:blipFill>
        <p:spPr>
          <a:xfrm>
            <a:off x="838200" y="3379171"/>
            <a:ext cx="2878394" cy="2861756"/>
          </a:xfrm>
          <a:prstGeom prst="rect">
            <a:avLst/>
          </a:prstGeom>
        </p:spPr>
      </p:pic>
      <p:pic>
        <p:nvPicPr>
          <p:cNvPr id="4" name="Imagen 3">
            <a:extLst>
              <a:ext uri="{FF2B5EF4-FFF2-40B4-BE49-F238E27FC236}">
                <a16:creationId xmlns:a16="http://schemas.microsoft.com/office/drawing/2014/main" id="{A24BEC34-F307-4E58-8251-9AA019515521}"/>
              </a:ext>
            </a:extLst>
          </p:cNvPr>
          <p:cNvPicPr>
            <a:picLocks noChangeAspect="1"/>
          </p:cNvPicPr>
          <p:nvPr/>
        </p:nvPicPr>
        <p:blipFill>
          <a:blip r:embed="rId3"/>
          <a:stretch>
            <a:fillRect/>
          </a:stretch>
        </p:blipFill>
        <p:spPr>
          <a:xfrm>
            <a:off x="7632987" y="3657600"/>
            <a:ext cx="3720813" cy="2583327"/>
          </a:xfrm>
          <a:prstGeom prst="rect">
            <a:avLst/>
          </a:prstGeom>
        </p:spPr>
      </p:pic>
      <p:sp>
        <p:nvSpPr>
          <p:cNvPr id="5" name="Bocadillo: rectángulo con esquinas redondeadas 4">
            <a:extLst>
              <a:ext uri="{FF2B5EF4-FFF2-40B4-BE49-F238E27FC236}">
                <a16:creationId xmlns:a16="http://schemas.microsoft.com/office/drawing/2014/main" id="{9C4173FD-4C95-4075-9E7B-9D50B402AD6C}"/>
              </a:ext>
            </a:extLst>
          </p:cNvPr>
          <p:cNvSpPr/>
          <p:nvPr/>
        </p:nvSpPr>
        <p:spPr>
          <a:xfrm>
            <a:off x="1061884" y="2064774"/>
            <a:ext cx="4203290" cy="1592826"/>
          </a:xfrm>
          <a:prstGeom prst="wedgeRoundRectCallout">
            <a:avLst/>
          </a:prstGeom>
          <a:solidFill>
            <a:schemeClr val="accent6">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6" name="CuadroTexto 5">
            <a:extLst>
              <a:ext uri="{FF2B5EF4-FFF2-40B4-BE49-F238E27FC236}">
                <a16:creationId xmlns:a16="http://schemas.microsoft.com/office/drawing/2014/main" id="{AE0BFFEF-EDCB-42B7-A0D9-7D4E00EF4A02}"/>
              </a:ext>
            </a:extLst>
          </p:cNvPr>
          <p:cNvSpPr txBox="1"/>
          <p:nvPr/>
        </p:nvSpPr>
        <p:spPr>
          <a:xfrm>
            <a:off x="1342104" y="2113240"/>
            <a:ext cx="3878825" cy="1569660"/>
          </a:xfrm>
          <a:prstGeom prst="rect">
            <a:avLst/>
          </a:prstGeom>
          <a:noFill/>
        </p:spPr>
        <p:txBody>
          <a:bodyPr wrap="square" rtlCol="0">
            <a:spAutoFit/>
          </a:bodyPr>
          <a:lstStyle/>
          <a:p>
            <a:r>
              <a:rPr lang="es-MX" sz="2400" dirty="0"/>
              <a:t>Ya estuvo, Dra. Linehan, abandono la terapia ya que usted no puede dedicarme el tiempo suficiente</a:t>
            </a:r>
          </a:p>
        </p:txBody>
      </p:sp>
      <p:sp>
        <p:nvSpPr>
          <p:cNvPr id="8" name="Rectángulo: esquinas redondeadas 7">
            <a:extLst>
              <a:ext uri="{FF2B5EF4-FFF2-40B4-BE49-F238E27FC236}">
                <a16:creationId xmlns:a16="http://schemas.microsoft.com/office/drawing/2014/main" id="{629B3D51-8CA0-4147-82AE-DDF11849D2EE}"/>
              </a:ext>
            </a:extLst>
          </p:cNvPr>
          <p:cNvSpPr/>
          <p:nvPr/>
        </p:nvSpPr>
        <p:spPr>
          <a:xfrm>
            <a:off x="6341806" y="4380271"/>
            <a:ext cx="3720813" cy="1860656"/>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EFEEB472-FDFD-4950-A64A-26FD95D8B3D2}"/>
              </a:ext>
            </a:extLst>
          </p:cNvPr>
          <p:cNvSpPr txBox="1"/>
          <p:nvPr/>
        </p:nvSpPr>
        <p:spPr>
          <a:xfrm>
            <a:off x="6474542" y="4542503"/>
            <a:ext cx="3480619" cy="1631216"/>
          </a:xfrm>
          <a:prstGeom prst="rect">
            <a:avLst/>
          </a:prstGeom>
          <a:noFill/>
        </p:spPr>
        <p:txBody>
          <a:bodyPr wrap="square" rtlCol="0">
            <a:spAutoFit/>
          </a:bodyPr>
          <a:lstStyle/>
          <a:p>
            <a:r>
              <a:rPr lang="es-MX" sz="2000" dirty="0"/>
              <a:t>Es primera vez que me dice lo que siente para querer abandonarme, así que hablemos acerca de nuestros arreglos con el tiempo</a:t>
            </a:r>
          </a:p>
        </p:txBody>
      </p:sp>
      <p:sp>
        <p:nvSpPr>
          <p:cNvPr id="7" name="CuadroTexto 6">
            <a:extLst>
              <a:ext uri="{FF2B5EF4-FFF2-40B4-BE49-F238E27FC236}">
                <a16:creationId xmlns:a16="http://schemas.microsoft.com/office/drawing/2014/main" id="{4CBC23B2-BCC4-4B07-8581-4C8E59BBD3C6}"/>
              </a:ext>
            </a:extLst>
          </p:cNvPr>
          <p:cNvSpPr txBox="1"/>
          <p:nvPr/>
        </p:nvSpPr>
        <p:spPr>
          <a:xfrm>
            <a:off x="3716594" y="5589639"/>
            <a:ext cx="1474838" cy="369332"/>
          </a:xfrm>
          <a:prstGeom prst="rect">
            <a:avLst/>
          </a:prstGeom>
          <a:noFill/>
        </p:spPr>
        <p:txBody>
          <a:bodyPr wrap="square" rtlCol="0">
            <a:spAutoFit/>
          </a:bodyPr>
          <a:lstStyle/>
          <a:p>
            <a:r>
              <a:rPr lang="es-MX" dirty="0"/>
              <a:t>CLIENTE</a:t>
            </a:r>
          </a:p>
        </p:txBody>
      </p:sp>
      <p:sp>
        <p:nvSpPr>
          <p:cNvPr id="10" name="CuadroTexto 9">
            <a:extLst>
              <a:ext uri="{FF2B5EF4-FFF2-40B4-BE49-F238E27FC236}">
                <a16:creationId xmlns:a16="http://schemas.microsoft.com/office/drawing/2014/main" id="{A78BFF23-5813-4D7B-A3CF-76FB9A79E6FF}"/>
              </a:ext>
            </a:extLst>
          </p:cNvPr>
          <p:cNvSpPr txBox="1"/>
          <p:nvPr/>
        </p:nvSpPr>
        <p:spPr>
          <a:xfrm>
            <a:off x="9748684" y="3170903"/>
            <a:ext cx="1605116" cy="369332"/>
          </a:xfrm>
          <a:prstGeom prst="rect">
            <a:avLst/>
          </a:prstGeom>
          <a:noFill/>
        </p:spPr>
        <p:txBody>
          <a:bodyPr wrap="square" rtlCol="0">
            <a:spAutoFit/>
          </a:bodyPr>
          <a:lstStyle/>
          <a:p>
            <a:r>
              <a:rPr lang="es-MX" dirty="0"/>
              <a:t>TERAPEUTA</a:t>
            </a:r>
          </a:p>
        </p:txBody>
      </p:sp>
    </p:spTree>
    <p:extLst>
      <p:ext uri="{BB962C8B-B14F-4D97-AF65-F5344CB8AC3E}">
        <p14:creationId xmlns:p14="http://schemas.microsoft.com/office/powerpoint/2010/main" val="751448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D9C3B8-13FC-4E45-A62C-769F2B8DD9E1}"/>
              </a:ext>
            </a:extLst>
          </p:cNvPr>
          <p:cNvSpPr>
            <a:spLocks noGrp="1"/>
          </p:cNvSpPr>
          <p:nvPr>
            <p:ph type="title"/>
          </p:nvPr>
        </p:nvSpPr>
        <p:spPr>
          <a:xfrm>
            <a:off x="838200" y="365125"/>
            <a:ext cx="10515600" cy="1832385"/>
          </a:xfrm>
        </p:spPr>
        <p:txBody>
          <a:bodyPr>
            <a:normAutofit fontScale="90000"/>
          </a:bodyPr>
          <a:lstStyle/>
          <a:p>
            <a:pPr algn="ctr"/>
            <a:r>
              <a:rPr lang="es-MX" dirty="0" err="1"/>
              <a:t>CRBs</a:t>
            </a:r>
            <a:r>
              <a:rPr lang="es-MX" dirty="0"/>
              <a:t> (Conductas Clínicamente Relevantes)</a:t>
            </a:r>
            <a:br>
              <a:rPr lang="es-MX" dirty="0"/>
            </a:br>
            <a:r>
              <a:rPr lang="es-MX" dirty="0"/>
              <a:t>son las operantes que están </a:t>
            </a:r>
            <a:br>
              <a:rPr lang="es-MX" dirty="0"/>
            </a:br>
            <a:r>
              <a:rPr lang="es-MX" dirty="0"/>
              <a:t>en el CORAZÓN de la FAP</a:t>
            </a:r>
          </a:p>
        </p:txBody>
      </p:sp>
      <p:pic>
        <p:nvPicPr>
          <p:cNvPr id="3" name="Imagen 2">
            <a:extLst>
              <a:ext uri="{FF2B5EF4-FFF2-40B4-BE49-F238E27FC236}">
                <a16:creationId xmlns:a16="http://schemas.microsoft.com/office/drawing/2014/main" id="{E76FFFBC-497C-4DCD-B27C-F2F52DCC22EE}"/>
              </a:ext>
            </a:extLst>
          </p:cNvPr>
          <p:cNvPicPr>
            <a:picLocks noChangeAspect="1"/>
          </p:cNvPicPr>
          <p:nvPr/>
        </p:nvPicPr>
        <p:blipFill>
          <a:blip r:embed="rId2"/>
          <a:stretch>
            <a:fillRect/>
          </a:stretch>
        </p:blipFill>
        <p:spPr>
          <a:xfrm>
            <a:off x="1099049" y="2674669"/>
            <a:ext cx="9844253" cy="3818206"/>
          </a:xfrm>
          <a:prstGeom prst="rect">
            <a:avLst/>
          </a:prstGeom>
        </p:spPr>
      </p:pic>
      <p:cxnSp>
        <p:nvCxnSpPr>
          <p:cNvPr id="5" name="Conector recto 4">
            <a:extLst>
              <a:ext uri="{FF2B5EF4-FFF2-40B4-BE49-F238E27FC236}">
                <a16:creationId xmlns:a16="http://schemas.microsoft.com/office/drawing/2014/main" id="{DDED1202-CCC9-4D0B-B27D-3D979DDDD003}"/>
              </a:ext>
            </a:extLst>
          </p:cNvPr>
          <p:cNvCxnSpPr/>
          <p:nvPr/>
        </p:nvCxnSpPr>
        <p:spPr>
          <a:xfrm>
            <a:off x="1135626" y="2698955"/>
            <a:ext cx="9763432" cy="0"/>
          </a:xfrm>
          <a:prstGeom prst="line">
            <a:avLst/>
          </a:prstGeom>
          <a:ln w="76200"/>
        </p:spPr>
        <p:style>
          <a:lnRef idx="1">
            <a:schemeClr val="dk1"/>
          </a:lnRef>
          <a:fillRef idx="0">
            <a:schemeClr val="dk1"/>
          </a:fillRef>
          <a:effectRef idx="0">
            <a:schemeClr val="dk1"/>
          </a:effectRef>
          <a:fontRef idx="minor">
            <a:schemeClr val="tx1"/>
          </a:fontRef>
        </p:style>
      </p:cxnSp>
      <p:sp>
        <p:nvSpPr>
          <p:cNvPr id="6" name="CuadroTexto 5">
            <a:extLst>
              <a:ext uri="{FF2B5EF4-FFF2-40B4-BE49-F238E27FC236}">
                <a16:creationId xmlns:a16="http://schemas.microsoft.com/office/drawing/2014/main" id="{A372D3AC-620A-4CD3-953F-1C317D0F8290}"/>
              </a:ext>
            </a:extLst>
          </p:cNvPr>
          <p:cNvSpPr txBox="1"/>
          <p:nvPr/>
        </p:nvSpPr>
        <p:spPr>
          <a:xfrm>
            <a:off x="1268361" y="2861187"/>
            <a:ext cx="1784555" cy="523220"/>
          </a:xfrm>
          <a:prstGeom prst="rect">
            <a:avLst/>
          </a:prstGeom>
          <a:noFill/>
        </p:spPr>
        <p:txBody>
          <a:bodyPr wrap="square" rtlCol="0">
            <a:spAutoFit/>
          </a:bodyPr>
          <a:lstStyle/>
          <a:p>
            <a:pPr marL="285750" indent="-285750">
              <a:buFont typeface="Arial" panose="020B0604020202020204" pitchFamily="34" charset="0"/>
              <a:buChar char="•"/>
            </a:pPr>
            <a:r>
              <a:rPr lang="es-MX" dirty="0"/>
              <a:t>    </a:t>
            </a:r>
            <a:r>
              <a:rPr lang="es-MX" sz="2800" dirty="0" err="1"/>
              <a:t>CRBs</a:t>
            </a:r>
            <a:endParaRPr lang="es-MX" sz="2800" dirty="0"/>
          </a:p>
        </p:txBody>
      </p:sp>
      <p:sp>
        <p:nvSpPr>
          <p:cNvPr id="7" name="CuadroTexto 6">
            <a:extLst>
              <a:ext uri="{FF2B5EF4-FFF2-40B4-BE49-F238E27FC236}">
                <a16:creationId xmlns:a16="http://schemas.microsoft.com/office/drawing/2014/main" id="{E39CD7D1-DEF9-4752-8ED2-BB78572A8F9B}"/>
              </a:ext>
            </a:extLst>
          </p:cNvPr>
          <p:cNvSpPr txBox="1"/>
          <p:nvPr/>
        </p:nvSpPr>
        <p:spPr>
          <a:xfrm>
            <a:off x="8834284" y="2964426"/>
            <a:ext cx="1504335" cy="523220"/>
          </a:xfrm>
          <a:prstGeom prst="rect">
            <a:avLst/>
          </a:prstGeom>
          <a:noFill/>
        </p:spPr>
        <p:txBody>
          <a:bodyPr wrap="square" rtlCol="0">
            <a:spAutoFit/>
          </a:bodyPr>
          <a:lstStyle/>
          <a:p>
            <a:r>
              <a:rPr lang="es-MX" sz="2800" dirty="0" err="1"/>
              <a:t>CRBs</a:t>
            </a:r>
            <a:endParaRPr lang="es-MX" sz="2800" dirty="0"/>
          </a:p>
        </p:txBody>
      </p:sp>
    </p:spTree>
    <p:extLst>
      <p:ext uri="{BB962C8B-B14F-4D97-AF65-F5344CB8AC3E}">
        <p14:creationId xmlns:p14="http://schemas.microsoft.com/office/powerpoint/2010/main" val="3579793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7F56B9-CB0A-4A04-9CB6-6EF8BC77D688}"/>
              </a:ext>
            </a:extLst>
          </p:cNvPr>
          <p:cNvSpPr>
            <a:spLocks noGrp="1"/>
          </p:cNvSpPr>
          <p:nvPr>
            <p:ph type="title"/>
          </p:nvPr>
        </p:nvSpPr>
        <p:spPr/>
        <p:txBody>
          <a:bodyPr>
            <a:normAutofit fontScale="90000"/>
          </a:bodyPr>
          <a:lstStyle/>
          <a:p>
            <a:pPr algn="ctr"/>
            <a:r>
              <a:rPr lang="es-MX" sz="3200" dirty="0"/>
              <a:t>Conceptos FAP básicos:</a:t>
            </a:r>
            <a:br>
              <a:rPr lang="es-MX" sz="3200" dirty="0"/>
            </a:br>
            <a:r>
              <a:rPr lang="es-MX" dirty="0"/>
              <a:t>CONDUCTAS CLÍNICAMENTE RELEVANTES</a:t>
            </a:r>
            <a:br>
              <a:rPr lang="es-MX" sz="3200" dirty="0"/>
            </a:br>
            <a:r>
              <a:rPr lang="es-MX" sz="3200" dirty="0"/>
              <a:t>(</a:t>
            </a:r>
            <a:r>
              <a:rPr lang="es-MX" sz="3200" dirty="0" err="1"/>
              <a:t>CRBs</a:t>
            </a:r>
            <a:r>
              <a:rPr lang="es-MX" sz="3200" dirty="0"/>
              <a:t>)</a:t>
            </a:r>
          </a:p>
        </p:txBody>
      </p:sp>
      <p:sp>
        <p:nvSpPr>
          <p:cNvPr id="3" name="CuadroTexto 2">
            <a:extLst>
              <a:ext uri="{FF2B5EF4-FFF2-40B4-BE49-F238E27FC236}">
                <a16:creationId xmlns:a16="http://schemas.microsoft.com/office/drawing/2014/main" id="{0DEA900A-F0A1-4909-8336-75912D0ADEAC}"/>
              </a:ext>
            </a:extLst>
          </p:cNvPr>
          <p:cNvSpPr txBox="1"/>
          <p:nvPr/>
        </p:nvSpPr>
        <p:spPr>
          <a:xfrm>
            <a:off x="1194617" y="1690688"/>
            <a:ext cx="10159181" cy="1200329"/>
          </a:xfrm>
          <a:prstGeom prst="rect">
            <a:avLst/>
          </a:prstGeom>
          <a:noFill/>
        </p:spPr>
        <p:txBody>
          <a:bodyPr wrap="square" rtlCol="0">
            <a:spAutoFit/>
          </a:bodyPr>
          <a:lstStyle/>
          <a:p>
            <a:pPr algn="ctr"/>
            <a:r>
              <a:rPr lang="es-MX" sz="3600" dirty="0"/>
              <a:t>Las </a:t>
            </a:r>
            <a:r>
              <a:rPr lang="es-MX" sz="3600" dirty="0" err="1"/>
              <a:t>CRBs</a:t>
            </a:r>
            <a:r>
              <a:rPr lang="es-MX" sz="3600" dirty="0"/>
              <a:t> ocurren durante la sesión y pueden ser manipuladas justo en el momento</a:t>
            </a:r>
          </a:p>
        </p:txBody>
      </p:sp>
      <p:sp>
        <p:nvSpPr>
          <p:cNvPr id="4" name="CuadroTexto 3">
            <a:extLst>
              <a:ext uri="{FF2B5EF4-FFF2-40B4-BE49-F238E27FC236}">
                <a16:creationId xmlns:a16="http://schemas.microsoft.com/office/drawing/2014/main" id="{804520DD-E5E0-49A0-B88B-584F23DFE31D}"/>
              </a:ext>
            </a:extLst>
          </p:cNvPr>
          <p:cNvSpPr txBox="1"/>
          <p:nvPr/>
        </p:nvSpPr>
        <p:spPr>
          <a:xfrm>
            <a:off x="1194617" y="3223061"/>
            <a:ext cx="10751577" cy="2909130"/>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s-MX" sz="3200" dirty="0"/>
              <a:t>CRB1:     PROBLEMAS del cliente en la sesión (en – vivo)</a:t>
            </a:r>
          </a:p>
          <a:p>
            <a:pPr marL="285750" indent="-285750">
              <a:lnSpc>
                <a:spcPct val="200000"/>
              </a:lnSpc>
              <a:buFont typeface="Arial" panose="020B0604020202020204" pitchFamily="34" charset="0"/>
              <a:buChar char="•"/>
            </a:pPr>
            <a:r>
              <a:rPr lang="es-MX" sz="3200" dirty="0"/>
              <a:t>CRB2:     MEJORÍAS del cliente en la sesión (en – vivo)</a:t>
            </a:r>
          </a:p>
          <a:p>
            <a:pPr marL="285750" indent="-285750">
              <a:lnSpc>
                <a:spcPct val="200000"/>
              </a:lnSpc>
              <a:buFont typeface="Arial" panose="020B0604020202020204" pitchFamily="34" charset="0"/>
              <a:buChar char="•"/>
            </a:pPr>
            <a:r>
              <a:rPr lang="es-MX" sz="3200" dirty="0"/>
              <a:t>CRB3:     Interpretaciones del cliente sobre su conducta</a:t>
            </a:r>
          </a:p>
        </p:txBody>
      </p:sp>
    </p:spTree>
    <p:extLst>
      <p:ext uri="{BB962C8B-B14F-4D97-AF65-F5344CB8AC3E}">
        <p14:creationId xmlns:p14="http://schemas.microsoft.com/office/powerpoint/2010/main" val="3109995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9B87F3-798A-4786-B106-65F8982EC8BB}"/>
              </a:ext>
            </a:extLst>
          </p:cNvPr>
          <p:cNvSpPr>
            <a:spLocks noGrp="1"/>
          </p:cNvSpPr>
          <p:nvPr>
            <p:ph type="title"/>
          </p:nvPr>
        </p:nvSpPr>
        <p:spPr/>
        <p:txBody>
          <a:bodyPr/>
          <a:lstStyle/>
          <a:p>
            <a:pPr algn="ctr"/>
            <a:r>
              <a:rPr lang="es-MX" dirty="0"/>
              <a:t>Las 5 Reglas de la FAP</a:t>
            </a:r>
          </a:p>
        </p:txBody>
      </p:sp>
      <p:sp>
        <p:nvSpPr>
          <p:cNvPr id="3" name="CuadroTexto 2">
            <a:extLst>
              <a:ext uri="{FF2B5EF4-FFF2-40B4-BE49-F238E27FC236}">
                <a16:creationId xmlns:a16="http://schemas.microsoft.com/office/drawing/2014/main" id="{B5470B56-B404-4422-8EB2-9F05DF188F3D}"/>
              </a:ext>
            </a:extLst>
          </p:cNvPr>
          <p:cNvSpPr txBox="1"/>
          <p:nvPr/>
        </p:nvSpPr>
        <p:spPr>
          <a:xfrm>
            <a:off x="1150374" y="1902542"/>
            <a:ext cx="10203426" cy="4420890"/>
          </a:xfrm>
          <a:prstGeom prst="rect">
            <a:avLst/>
          </a:prstGeom>
          <a:noFill/>
        </p:spPr>
        <p:txBody>
          <a:bodyPr wrap="square" rtlCol="0">
            <a:spAutoFit/>
          </a:bodyPr>
          <a:lstStyle/>
          <a:p>
            <a:pPr marL="342900" indent="-342900">
              <a:lnSpc>
                <a:spcPct val="200000"/>
              </a:lnSpc>
              <a:buFont typeface="+mj-lt"/>
              <a:buAutoNum type="arabicPeriod"/>
            </a:pPr>
            <a:r>
              <a:rPr lang="es-MX" sz="2400" dirty="0"/>
              <a:t>Observe las </a:t>
            </a:r>
            <a:r>
              <a:rPr lang="es-MX" sz="2400" dirty="0" err="1"/>
              <a:t>CRBs</a:t>
            </a:r>
            <a:r>
              <a:rPr lang="es-MX" sz="2400" dirty="0"/>
              <a:t> (preste atención)</a:t>
            </a:r>
          </a:p>
          <a:p>
            <a:pPr marL="342900" indent="-342900">
              <a:lnSpc>
                <a:spcPct val="200000"/>
              </a:lnSpc>
              <a:buFont typeface="+mj-lt"/>
              <a:buAutoNum type="arabicPeriod"/>
            </a:pPr>
            <a:r>
              <a:rPr lang="es-MX" sz="2400" dirty="0"/>
              <a:t>Evoque las </a:t>
            </a:r>
            <a:r>
              <a:rPr lang="es-MX" sz="2400" dirty="0" err="1"/>
              <a:t>CRBs</a:t>
            </a:r>
            <a:r>
              <a:rPr lang="es-MX" sz="2400" dirty="0"/>
              <a:t> (valerosamente)				</a:t>
            </a:r>
          </a:p>
          <a:p>
            <a:pPr marL="342900" indent="-342900">
              <a:lnSpc>
                <a:spcPct val="200000"/>
              </a:lnSpc>
              <a:buFont typeface="+mj-lt"/>
              <a:buAutoNum type="arabicPeriod"/>
            </a:pPr>
            <a:r>
              <a:rPr lang="es-MX" sz="2400" dirty="0"/>
              <a:t>Refuerce las CRB2 (amorosamente)</a:t>
            </a:r>
          </a:p>
          <a:p>
            <a:pPr marL="342900" indent="-342900">
              <a:lnSpc>
                <a:spcPct val="200000"/>
              </a:lnSpc>
              <a:buFont typeface="+mj-lt"/>
              <a:buAutoNum type="arabicPeriod"/>
            </a:pPr>
            <a:r>
              <a:rPr lang="es-MX" sz="2400" dirty="0"/>
              <a:t>Note los efectos de su conducta (más atención)</a:t>
            </a:r>
          </a:p>
          <a:p>
            <a:pPr marL="342900" indent="-342900">
              <a:lnSpc>
                <a:spcPct val="200000"/>
              </a:lnSpc>
              <a:buFont typeface="+mj-lt"/>
              <a:buAutoNum type="arabicPeriod"/>
            </a:pPr>
            <a:r>
              <a:rPr lang="es-MX" sz="2400" dirty="0"/>
              <a:t>Proporcione interpretaciones funcionales de la conducta e implemente estrategias de generalización (interprete y generalice)</a:t>
            </a:r>
          </a:p>
        </p:txBody>
      </p:sp>
    </p:spTree>
    <p:extLst>
      <p:ext uri="{BB962C8B-B14F-4D97-AF65-F5344CB8AC3E}">
        <p14:creationId xmlns:p14="http://schemas.microsoft.com/office/powerpoint/2010/main" val="3189565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50AD18-288E-47EF-8C7C-1C4F51C12D2C}"/>
              </a:ext>
            </a:extLst>
          </p:cNvPr>
          <p:cNvSpPr>
            <a:spLocks noGrp="1"/>
          </p:cNvSpPr>
          <p:nvPr>
            <p:ph type="title"/>
          </p:nvPr>
        </p:nvSpPr>
        <p:spPr>
          <a:xfrm>
            <a:off x="838200" y="365125"/>
            <a:ext cx="10515600" cy="1065469"/>
          </a:xfrm>
        </p:spPr>
        <p:txBody>
          <a:bodyPr/>
          <a:lstStyle/>
          <a:p>
            <a:pPr algn="ctr"/>
            <a:r>
              <a:rPr lang="es-MX" dirty="0"/>
              <a:t>Conceptualización de caso FAP</a:t>
            </a:r>
          </a:p>
        </p:txBody>
      </p:sp>
      <p:sp>
        <p:nvSpPr>
          <p:cNvPr id="3" name="CuadroTexto 2">
            <a:extLst>
              <a:ext uri="{FF2B5EF4-FFF2-40B4-BE49-F238E27FC236}">
                <a16:creationId xmlns:a16="http://schemas.microsoft.com/office/drawing/2014/main" id="{5FEDE9FF-D0E6-4744-A630-C5149992578D}"/>
              </a:ext>
            </a:extLst>
          </p:cNvPr>
          <p:cNvSpPr txBox="1"/>
          <p:nvPr/>
        </p:nvSpPr>
        <p:spPr>
          <a:xfrm>
            <a:off x="1946787" y="1312606"/>
            <a:ext cx="9026013" cy="5035353"/>
          </a:xfrm>
          <a:prstGeom prst="rect">
            <a:avLst/>
          </a:prstGeom>
          <a:noFill/>
        </p:spPr>
        <p:txBody>
          <a:bodyPr wrap="square" rtlCol="0">
            <a:spAutoFit/>
          </a:bodyPr>
          <a:lstStyle/>
          <a:p>
            <a:pPr marL="342900" indent="-342900">
              <a:lnSpc>
                <a:spcPct val="150000"/>
              </a:lnSpc>
              <a:buFont typeface="+mj-lt"/>
              <a:buAutoNum type="arabicPeriod"/>
            </a:pPr>
            <a:r>
              <a:rPr lang="es-MX" dirty="0"/>
              <a:t>Historia relevante</a:t>
            </a:r>
          </a:p>
          <a:p>
            <a:pPr marL="342900" indent="-342900">
              <a:lnSpc>
                <a:spcPct val="150000"/>
              </a:lnSpc>
              <a:buFont typeface="+mj-lt"/>
              <a:buAutoNum type="arabicPeriod"/>
            </a:pPr>
            <a:r>
              <a:rPr lang="es-MX" dirty="0"/>
              <a:t>Problemas cotidianos</a:t>
            </a:r>
          </a:p>
          <a:p>
            <a:pPr marL="342900" indent="-342900">
              <a:lnSpc>
                <a:spcPct val="150000"/>
              </a:lnSpc>
              <a:buFont typeface="+mj-lt"/>
              <a:buAutoNum type="arabicPeriod"/>
            </a:pPr>
            <a:r>
              <a:rPr lang="es-MX" dirty="0"/>
              <a:t>Creencias y pensamientos problemáticos</a:t>
            </a:r>
          </a:p>
          <a:p>
            <a:pPr marL="342900" indent="-342900">
              <a:lnSpc>
                <a:spcPct val="150000"/>
              </a:lnSpc>
              <a:buFont typeface="+mj-lt"/>
              <a:buAutoNum type="arabicPeriod"/>
            </a:pPr>
            <a:r>
              <a:rPr lang="es-MX" dirty="0"/>
              <a:t>Variables que mantienen los problemas</a:t>
            </a:r>
          </a:p>
          <a:p>
            <a:pPr marL="342900" indent="-342900">
              <a:lnSpc>
                <a:spcPct val="150000"/>
              </a:lnSpc>
              <a:buFont typeface="+mj-lt"/>
              <a:buAutoNum type="arabicPeriod"/>
            </a:pPr>
            <a:r>
              <a:rPr lang="es-MX" dirty="0"/>
              <a:t>Aserciones y fortalezas</a:t>
            </a:r>
          </a:p>
          <a:p>
            <a:pPr marL="342900" indent="-342900">
              <a:lnSpc>
                <a:spcPct val="150000"/>
              </a:lnSpc>
              <a:buFont typeface="+mj-lt"/>
              <a:buAutoNum type="arabicPeriod"/>
            </a:pPr>
            <a:r>
              <a:rPr lang="es-MX" dirty="0"/>
              <a:t>Problemas dentro de la sesión (CRB1s)</a:t>
            </a:r>
          </a:p>
          <a:p>
            <a:pPr marL="342900" indent="-342900">
              <a:lnSpc>
                <a:spcPct val="150000"/>
              </a:lnSpc>
              <a:buFont typeface="+mj-lt"/>
              <a:buAutoNum type="arabicPeriod"/>
            </a:pPr>
            <a:r>
              <a:rPr lang="es-MX" dirty="0"/>
              <a:t>Objetivos dentro de la sesión / Mejorías (CRB2s)</a:t>
            </a:r>
          </a:p>
          <a:p>
            <a:pPr marL="342900" indent="-342900">
              <a:lnSpc>
                <a:spcPct val="150000"/>
              </a:lnSpc>
              <a:buFont typeface="+mj-lt"/>
              <a:buAutoNum type="arabicPeriod"/>
            </a:pPr>
            <a:r>
              <a:rPr lang="es-MX" dirty="0"/>
              <a:t>Metas de la vida diaria</a:t>
            </a:r>
          </a:p>
          <a:p>
            <a:pPr marL="342900" indent="-342900">
              <a:lnSpc>
                <a:spcPct val="150000"/>
              </a:lnSpc>
              <a:buFont typeface="+mj-lt"/>
              <a:buAutoNum type="arabicPeriod"/>
            </a:pPr>
            <a:r>
              <a:rPr lang="es-MX" dirty="0"/>
              <a:t>Metas de la terapia</a:t>
            </a:r>
          </a:p>
          <a:p>
            <a:pPr marL="342900" indent="-342900">
              <a:lnSpc>
                <a:spcPct val="150000"/>
              </a:lnSpc>
              <a:buFont typeface="+mj-lt"/>
              <a:buAutoNum type="arabicPeriod"/>
            </a:pPr>
            <a:r>
              <a:rPr lang="es-MX" dirty="0"/>
              <a:t>Intervenciones planeadas</a:t>
            </a:r>
          </a:p>
          <a:p>
            <a:pPr marL="342900" indent="-342900">
              <a:lnSpc>
                <a:spcPct val="150000"/>
              </a:lnSpc>
              <a:buFont typeface="+mj-lt"/>
              <a:buAutoNum type="arabicPeriod"/>
            </a:pPr>
            <a:r>
              <a:rPr lang="es-MX" dirty="0"/>
              <a:t>Problemas del terapeuta dentro de la sesión (T1s)</a:t>
            </a:r>
          </a:p>
          <a:p>
            <a:pPr marL="342900" indent="-342900">
              <a:lnSpc>
                <a:spcPct val="150000"/>
              </a:lnSpc>
              <a:buFont typeface="+mj-lt"/>
              <a:buAutoNum type="arabicPeriod"/>
            </a:pPr>
            <a:r>
              <a:rPr lang="es-MX" dirty="0"/>
              <a:t>Conductas objetivo del terapeuta dentro de la sesión (T2s)</a:t>
            </a:r>
          </a:p>
        </p:txBody>
      </p:sp>
    </p:spTree>
    <p:extLst>
      <p:ext uri="{BB962C8B-B14F-4D97-AF65-F5344CB8AC3E}">
        <p14:creationId xmlns:p14="http://schemas.microsoft.com/office/powerpoint/2010/main" val="2968722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7BEC75-3DA8-42C2-B653-8CD67AAC9681}"/>
              </a:ext>
            </a:extLst>
          </p:cNvPr>
          <p:cNvSpPr>
            <a:spLocks noGrp="1"/>
          </p:cNvSpPr>
          <p:nvPr>
            <p:ph type="title"/>
          </p:nvPr>
        </p:nvSpPr>
        <p:spPr/>
        <p:txBody>
          <a:bodyPr/>
          <a:lstStyle/>
          <a:p>
            <a:pPr algn="ctr"/>
            <a:r>
              <a:rPr lang="es-MX" dirty="0"/>
              <a:t>Conceptualización FAP de los casos</a:t>
            </a:r>
          </a:p>
        </p:txBody>
      </p:sp>
      <p:sp>
        <p:nvSpPr>
          <p:cNvPr id="5" name="Diagrama de flujo: proceso 4">
            <a:extLst>
              <a:ext uri="{FF2B5EF4-FFF2-40B4-BE49-F238E27FC236}">
                <a16:creationId xmlns:a16="http://schemas.microsoft.com/office/drawing/2014/main" id="{442EDFBA-0347-4AE3-85ED-C24483BD3671}"/>
              </a:ext>
            </a:extLst>
          </p:cNvPr>
          <p:cNvSpPr/>
          <p:nvPr/>
        </p:nvSpPr>
        <p:spPr>
          <a:xfrm>
            <a:off x="2639961" y="1690688"/>
            <a:ext cx="7108723" cy="1325563"/>
          </a:xfrm>
          <a:prstGeom prst="flowChartProcess">
            <a:avLst/>
          </a:prstGeom>
          <a:solidFill>
            <a:srgbClr val="7030A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6" name="Elipse 5">
            <a:extLst>
              <a:ext uri="{FF2B5EF4-FFF2-40B4-BE49-F238E27FC236}">
                <a16:creationId xmlns:a16="http://schemas.microsoft.com/office/drawing/2014/main" id="{DAD9C35A-239B-4D16-8F14-F56A9346C036}"/>
              </a:ext>
            </a:extLst>
          </p:cNvPr>
          <p:cNvSpPr/>
          <p:nvPr/>
        </p:nvSpPr>
        <p:spPr>
          <a:xfrm>
            <a:off x="3244645" y="1799303"/>
            <a:ext cx="2035278" cy="1076632"/>
          </a:xfrm>
          <a:prstGeom prst="ellipse">
            <a:avLst/>
          </a:prstGeom>
          <a:solidFill>
            <a:schemeClr val="accent1">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7" name="Elipse 6">
            <a:extLst>
              <a:ext uri="{FF2B5EF4-FFF2-40B4-BE49-F238E27FC236}">
                <a16:creationId xmlns:a16="http://schemas.microsoft.com/office/drawing/2014/main" id="{4172BEB4-2E97-45BB-819A-10946EB9494A}"/>
              </a:ext>
            </a:extLst>
          </p:cNvPr>
          <p:cNvSpPr/>
          <p:nvPr/>
        </p:nvSpPr>
        <p:spPr>
          <a:xfrm>
            <a:off x="7295536" y="1744995"/>
            <a:ext cx="2256503" cy="1216948"/>
          </a:xfrm>
          <a:prstGeom prst="ellipse">
            <a:avLst/>
          </a:prstGeom>
          <a:solidFill>
            <a:schemeClr val="accent1">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8" name="Flecha: a la derecha 7">
            <a:extLst>
              <a:ext uri="{FF2B5EF4-FFF2-40B4-BE49-F238E27FC236}">
                <a16:creationId xmlns:a16="http://schemas.microsoft.com/office/drawing/2014/main" id="{9C8EF2B7-4443-4733-8097-2668175190CD}"/>
              </a:ext>
            </a:extLst>
          </p:cNvPr>
          <p:cNvSpPr/>
          <p:nvPr/>
        </p:nvSpPr>
        <p:spPr>
          <a:xfrm>
            <a:off x="5545394" y="1991032"/>
            <a:ext cx="1553497" cy="737420"/>
          </a:xfrm>
          <a:prstGeom prst="rightArrow">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9" name="CuadroTexto 8">
            <a:extLst>
              <a:ext uri="{FF2B5EF4-FFF2-40B4-BE49-F238E27FC236}">
                <a16:creationId xmlns:a16="http://schemas.microsoft.com/office/drawing/2014/main" id="{9C218D66-7DDC-45CC-A339-453F144E610E}"/>
              </a:ext>
            </a:extLst>
          </p:cNvPr>
          <p:cNvSpPr txBox="1"/>
          <p:nvPr/>
        </p:nvSpPr>
        <p:spPr>
          <a:xfrm>
            <a:off x="3613355" y="1991032"/>
            <a:ext cx="1327355" cy="646331"/>
          </a:xfrm>
          <a:prstGeom prst="rect">
            <a:avLst/>
          </a:prstGeom>
          <a:noFill/>
        </p:spPr>
        <p:txBody>
          <a:bodyPr wrap="square" rtlCol="0">
            <a:spAutoFit/>
          </a:bodyPr>
          <a:lstStyle/>
          <a:p>
            <a:r>
              <a:rPr lang="es-MX" dirty="0"/>
              <a:t>Problemas</a:t>
            </a:r>
          </a:p>
          <a:p>
            <a:r>
              <a:rPr lang="es-MX" dirty="0"/>
              <a:t>cotidianos</a:t>
            </a:r>
          </a:p>
        </p:txBody>
      </p:sp>
      <p:sp>
        <p:nvSpPr>
          <p:cNvPr id="10" name="CuadroTexto 9">
            <a:extLst>
              <a:ext uri="{FF2B5EF4-FFF2-40B4-BE49-F238E27FC236}">
                <a16:creationId xmlns:a16="http://schemas.microsoft.com/office/drawing/2014/main" id="{25EFC229-1CB9-4483-BE5D-E26D3C12552D}"/>
              </a:ext>
            </a:extLst>
          </p:cNvPr>
          <p:cNvSpPr txBox="1"/>
          <p:nvPr/>
        </p:nvSpPr>
        <p:spPr>
          <a:xfrm>
            <a:off x="7683910" y="1991032"/>
            <a:ext cx="1548580" cy="646331"/>
          </a:xfrm>
          <a:prstGeom prst="rect">
            <a:avLst/>
          </a:prstGeom>
          <a:noFill/>
        </p:spPr>
        <p:txBody>
          <a:bodyPr wrap="square" rtlCol="0">
            <a:spAutoFit/>
          </a:bodyPr>
          <a:lstStyle/>
          <a:p>
            <a:r>
              <a:rPr lang="es-MX" dirty="0"/>
              <a:t>Metas de la vida diaria</a:t>
            </a:r>
          </a:p>
        </p:txBody>
      </p:sp>
      <p:sp>
        <p:nvSpPr>
          <p:cNvPr id="11" name="CuadroTexto 10">
            <a:extLst>
              <a:ext uri="{FF2B5EF4-FFF2-40B4-BE49-F238E27FC236}">
                <a16:creationId xmlns:a16="http://schemas.microsoft.com/office/drawing/2014/main" id="{76F783A3-893F-4029-BE00-900B915CC92D}"/>
              </a:ext>
            </a:extLst>
          </p:cNvPr>
          <p:cNvSpPr txBox="1"/>
          <p:nvPr/>
        </p:nvSpPr>
        <p:spPr>
          <a:xfrm>
            <a:off x="5545394" y="2182761"/>
            <a:ext cx="1410929" cy="369332"/>
          </a:xfrm>
          <a:prstGeom prst="rect">
            <a:avLst/>
          </a:prstGeom>
          <a:noFill/>
        </p:spPr>
        <p:txBody>
          <a:bodyPr wrap="square" rtlCol="0">
            <a:spAutoFit/>
          </a:bodyPr>
          <a:lstStyle/>
          <a:p>
            <a:r>
              <a:rPr lang="es-MX" dirty="0"/>
              <a:t>Psicoterapia</a:t>
            </a:r>
          </a:p>
        </p:txBody>
      </p:sp>
      <p:sp>
        <p:nvSpPr>
          <p:cNvPr id="13" name="Globo: flecha derecha 12">
            <a:extLst>
              <a:ext uri="{FF2B5EF4-FFF2-40B4-BE49-F238E27FC236}">
                <a16:creationId xmlns:a16="http://schemas.microsoft.com/office/drawing/2014/main" id="{6B46CD82-43AD-4793-8DE8-339AA5CA071B}"/>
              </a:ext>
            </a:extLst>
          </p:cNvPr>
          <p:cNvSpPr/>
          <p:nvPr/>
        </p:nvSpPr>
        <p:spPr>
          <a:xfrm>
            <a:off x="1076632" y="1690688"/>
            <a:ext cx="1563329" cy="1185247"/>
          </a:xfrm>
          <a:prstGeom prst="rightArrowCallout">
            <a:avLst/>
          </a:prstGeom>
          <a:solidFill>
            <a:srgbClr val="92D05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4" name="CuadroTexto 13">
            <a:extLst>
              <a:ext uri="{FF2B5EF4-FFF2-40B4-BE49-F238E27FC236}">
                <a16:creationId xmlns:a16="http://schemas.microsoft.com/office/drawing/2014/main" id="{213A8F8E-F4F1-4170-9D7D-9842A3249DF8}"/>
              </a:ext>
            </a:extLst>
          </p:cNvPr>
          <p:cNvSpPr txBox="1"/>
          <p:nvPr/>
        </p:nvSpPr>
        <p:spPr>
          <a:xfrm>
            <a:off x="1076632" y="1799303"/>
            <a:ext cx="1224116" cy="646331"/>
          </a:xfrm>
          <a:prstGeom prst="rect">
            <a:avLst/>
          </a:prstGeom>
          <a:noFill/>
        </p:spPr>
        <p:txBody>
          <a:bodyPr wrap="square" rtlCol="0">
            <a:spAutoFit/>
          </a:bodyPr>
          <a:lstStyle/>
          <a:p>
            <a:r>
              <a:rPr lang="es-MX" dirty="0"/>
              <a:t>Historia</a:t>
            </a:r>
          </a:p>
          <a:p>
            <a:r>
              <a:rPr lang="es-MX" dirty="0"/>
              <a:t>relevante</a:t>
            </a:r>
          </a:p>
        </p:txBody>
      </p:sp>
      <p:sp>
        <p:nvSpPr>
          <p:cNvPr id="15" name="Rectángulo: esquinas redondeadas 14">
            <a:extLst>
              <a:ext uri="{FF2B5EF4-FFF2-40B4-BE49-F238E27FC236}">
                <a16:creationId xmlns:a16="http://schemas.microsoft.com/office/drawing/2014/main" id="{CFA07EEA-F218-4240-AC4F-6867A8FE2E04}"/>
              </a:ext>
            </a:extLst>
          </p:cNvPr>
          <p:cNvSpPr/>
          <p:nvPr/>
        </p:nvSpPr>
        <p:spPr>
          <a:xfrm>
            <a:off x="3244645" y="3244645"/>
            <a:ext cx="5869858" cy="1034984"/>
          </a:xfrm>
          <a:prstGeom prst="roundRect">
            <a:avLst/>
          </a:prstGeom>
          <a:solidFill>
            <a:schemeClr val="accent1">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6" name="CuadroTexto 15">
            <a:extLst>
              <a:ext uri="{FF2B5EF4-FFF2-40B4-BE49-F238E27FC236}">
                <a16:creationId xmlns:a16="http://schemas.microsoft.com/office/drawing/2014/main" id="{D4062A00-A523-4C00-AB4E-8F49683D8BA8}"/>
              </a:ext>
            </a:extLst>
          </p:cNvPr>
          <p:cNvSpPr txBox="1"/>
          <p:nvPr/>
        </p:nvSpPr>
        <p:spPr>
          <a:xfrm>
            <a:off x="3832122" y="3294472"/>
            <a:ext cx="4837471" cy="923330"/>
          </a:xfrm>
          <a:prstGeom prst="rect">
            <a:avLst/>
          </a:prstGeom>
          <a:noFill/>
        </p:spPr>
        <p:txBody>
          <a:bodyPr wrap="square" rtlCol="0">
            <a:spAutoFit/>
          </a:bodyPr>
          <a:lstStyle/>
          <a:p>
            <a:pPr algn="ctr"/>
            <a:r>
              <a:rPr lang="es-MX" dirty="0"/>
              <a:t>DENTRO DE LA SESIÓN</a:t>
            </a:r>
          </a:p>
          <a:p>
            <a:pPr algn="ctr"/>
            <a:endParaRPr lang="es-MX" dirty="0"/>
          </a:p>
          <a:p>
            <a:r>
              <a:rPr lang="es-MX" dirty="0"/>
              <a:t>          CRB - 1s		            CRB – 2s</a:t>
            </a:r>
          </a:p>
        </p:txBody>
      </p:sp>
      <p:sp>
        <p:nvSpPr>
          <p:cNvPr id="17" name="Flecha: a la derecha 16">
            <a:extLst>
              <a:ext uri="{FF2B5EF4-FFF2-40B4-BE49-F238E27FC236}">
                <a16:creationId xmlns:a16="http://schemas.microsoft.com/office/drawing/2014/main" id="{D439CF06-02F1-476C-A4AA-B83F5A141ECB}"/>
              </a:ext>
            </a:extLst>
          </p:cNvPr>
          <p:cNvSpPr/>
          <p:nvPr/>
        </p:nvSpPr>
        <p:spPr>
          <a:xfrm>
            <a:off x="5737123" y="3923071"/>
            <a:ext cx="1002890" cy="29473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Flecha: hacia abajo 17">
            <a:extLst>
              <a:ext uri="{FF2B5EF4-FFF2-40B4-BE49-F238E27FC236}">
                <a16:creationId xmlns:a16="http://schemas.microsoft.com/office/drawing/2014/main" id="{EB3632FB-7B45-446E-B9F7-2EAC5A25AC5B}"/>
              </a:ext>
            </a:extLst>
          </p:cNvPr>
          <p:cNvSpPr/>
          <p:nvPr/>
        </p:nvSpPr>
        <p:spPr>
          <a:xfrm>
            <a:off x="4188542" y="2875935"/>
            <a:ext cx="235974" cy="92333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Flecha: hacia abajo 18">
            <a:extLst>
              <a:ext uri="{FF2B5EF4-FFF2-40B4-BE49-F238E27FC236}">
                <a16:creationId xmlns:a16="http://schemas.microsoft.com/office/drawing/2014/main" id="{4342E5F7-BD57-4C2B-9DB3-6E3BF9CE22F4}"/>
              </a:ext>
            </a:extLst>
          </p:cNvPr>
          <p:cNvSpPr/>
          <p:nvPr/>
        </p:nvSpPr>
        <p:spPr>
          <a:xfrm rot="10800000">
            <a:off x="8141110" y="2961943"/>
            <a:ext cx="235974" cy="83732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Diagrama de flujo: proceso 19">
            <a:extLst>
              <a:ext uri="{FF2B5EF4-FFF2-40B4-BE49-F238E27FC236}">
                <a16:creationId xmlns:a16="http://schemas.microsoft.com/office/drawing/2014/main" id="{502CCE22-C856-46E2-BC0F-DE4FA5FC8697}"/>
              </a:ext>
            </a:extLst>
          </p:cNvPr>
          <p:cNvSpPr/>
          <p:nvPr/>
        </p:nvSpPr>
        <p:spPr>
          <a:xfrm>
            <a:off x="1592826" y="4955458"/>
            <a:ext cx="1651819" cy="914400"/>
          </a:xfrm>
          <a:prstGeom prst="flowChartProcess">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1" name="Diagrama de flujo: proceso 20">
            <a:extLst>
              <a:ext uri="{FF2B5EF4-FFF2-40B4-BE49-F238E27FC236}">
                <a16:creationId xmlns:a16="http://schemas.microsoft.com/office/drawing/2014/main" id="{E7B80BFE-F344-4573-8678-E2EF202500FB}"/>
              </a:ext>
            </a:extLst>
          </p:cNvPr>
          <p:cNvSpPr/>
          <p:nvPr/>
        </p:nvSpPr>
        <p:spPr>
          <a:xfrm>
            <a:off x="9114503" y="4955457"/>
            <a:ext cx="1548580" cy="914401"/>
          </a:xfrm>
          <a:prstGeom prst="flowChartProcess">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2" name="Diagrama de flujo: proceso 21">
            <a:extLst>
              <a:ext uri="{FF2B5EF4-FFF2-40B4-BE49-F238E27FC236}">
                <a16:creationId xmlns:a16="http://schemas.microsoft.com/office/drawing/2014/main" id="{4DD6DE42-5828-4105-8D8A-A7286A512DAD}"/>
              </a:ext>
            </a:extLst>
          </p:cNvPr>
          <p:cNvSpPr/>
          <p:nvPr/>
        </p:nvSpPr>
        <p:spPr>
          <a:xfrm>
            <a:off x="5058697" y="4955457"/>
            <a:ext cx="2344993" cy="914400"/>
          </a:xfrm>
          <a:prstGeom prst="flowChartProcess">
            <a:avLst/>
          </a:prstGeom>
          <a:solidFill>
            <a:srgbClr val="FFC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3" name="CuadroTexto 22">
            <a:extLst>
              <a:ext uri="{FF2B5EF4-FFF2-40B4-BE49-F238E27FC236}">
                <a16:creationId xmlns:a16="http://schemas.microsoft.com/office/drawing/2014/main" id="{EF3B7AAA-A507-414E-BB2A-2C534D720098}"/>
              </a:ext>
            </a:extLst>
          </p:cNvPr>
          <p:cNvSpPr txBox="1"/>
          <p:nvPr/>
        </p:nvSpPr>
        <p:spPr>
          <a:xfrm>
            <a:off x="2003322" y="5147186"/>
            <a:ext cx="1268362" cy="646331"/>
          </a:xfrm>
          <a:prstGeom prst="rect">
            <a:avLst/>
          </a:prstGeom>
          <a:noFill/>
        </p:spPr>
        <p:txBody>
          <a:bodyPr wrap="square" rtlCol="0">
            <a:spAutoFit/>
          </a:bodyPr>
          <a:lstStyle/>
          <a:p>
            <a:r>
              <a:rPr lang="es-MX" dirty="0"/>
              <a:t>REGLAS</a:t>
            </a:r>
          </a:p>
          <a:p>
            <a:r>
              <a:rPr lang="es-MX" dirty="0"/>
              <a:t>1  &amp;  2</a:t>
            </a:r>
          </a:p>
        </p:txBody>
      </p:sp>
      <p:sp>
        <p:nvSpPr>
          <p:cNvPr id="24" name="CuadroTexto 23">
            <a:extLst>
              <a:ext uri="{FF2B5EF4-FFF2-40B4-BE49-F238E27FC236}">
                <a16:creationId xmlns:a16="http://schemas.microsoft.com/office/drawing/2014/main" id="{66DE9AE2-5943-49A4-B842-2E2203D8138E}"/>
              </a:ext>
            </a:extLst>
          </p:cNvPr>
          <p:cNvSpPr txBox="1"/>
          <p:nvPr/>
        </p:nvSpPr>
        <p:spPr>
          <a:xfrm>
            <a:off x="5334000" y="5285686"/>
            <a:ext cx="2015613" cy="369332"/>
          </a:xfrm>
          <a:prstGeom prst="rect">
            <a:avLst/>
          </a:prstGeom>
          <a:noFill/>
        </p:spPr>
        <p:txBody>
          <a:bodyPr wrap="square" rtlCol="0">
            <a:spAutoFit/>
          </a:bodyPr>
          <a:lstStyle/>
          <a:p>
            <a:r>
              <a:rPr lang="es-MX" dirty="0"/>
              <a:t>REGLAS  3  &amp;  4</a:t>
            </a:r>
          </a:p>
        </p:txBody>
      </p:sp>
      <p:sp>
        <p:nvSpPr>
          <p:cNvPr id="25" name="CuadroTexto 24">
            <a:extLst>
              <a:ext uri="{FF2B5EF4-FFF2-40B4-BE49-F238E27FC236}">
                <a16:creationId xmlns:a16="http://schemas.microsoft.com/office/drawing/2014/main" id="{7C1DA021-560F-43B6-AFA3-578FB94508E9}"/>
              </a:ext>
            </a:extLst>
          </p:cNvPr>
          <p:cNvSpPr txBox="1"/>
          <p:nvPr/>
        </p:nvSpPr>
        <p:spPr>
          <a:xfrm>
            <a:off x="9438967" y="5285686"/>
            <a:ext cx="1160207" cy="369332"/>
          </a:xfrm>
          <a:prstGeom prst="rect">
            <a:avLst/>
          </a:prstGeom>
          <a:noFill/>
        </p:spPr>
        <p:txBody>
          <a:bodyPr wrap="square" rtlCol="0">
            <a:spAutoFit/>
          </a:bodyPr>
          <a:lstStyle/>
          <a:p>
            <a:r>
              <a:rPr lang="es-MX" dirty="0"/>
              <a:t>REGLA  5</a:t>
            </a:r>
          </a:p>
        </p:txBody>
      </p:sp>
      <p:cxnSp>
        <p:nvCxnSpPr>
          <p:cNvPr id="27" name="Conector recto 26">
            <a:extLst>
              <a:ext uri="{FF2B5EF4-FFF2-40B4-BE49-F238E27FC236}">
                <a16:creationId xmlns:a16="http://schemas.microsoft.com/office/drawing/2014/main" id="{34D62DE0-F012-4090-A129-39356B40D890}"/>
              </a:ext>
            </a:extLst>
          </p:cNvPr>
          <p:cNvCxnSpPr>
            <a:cxnSpLocks/>
            <a:endCxn id="20" idx="0"/>
          </p:cNvCxnSpPr>
          <p:nvPr/>
        </p:nvCxnSpPr>
        <p:spPr>
          <a:xfrm flipH="1">
            <a:off x="2418736" y="3429000"/>
            <a:ext cx="1769806" cy="1526458"/>
          </a:xfrm>
          <a:prstGeom prst="line">
            <a:avLst/>
          </a:prstGeom>
        </p:spPr>
        <p:style>
          <a:lnRef idx="1">
            <a:schemeClr val="dk1"/>
          </a:lnRef>
          <a:fillRef idx="0">
            <a:schemeClr val="dk1"/>
          </a:fillRef>
          <a:effectRef idx="0">
            <a:schemeClr val="dk1"/>
          </a:effectRef>
          <a:fontRef idx="minor">
            <a:schemeClr val="tx1"/>
          </a:fontRef>
        </p:style>
      </p:cxnSp>
      <p:cxnSp>
        <p:nvCxnSpPr>
          <p:cNvPr id="30" name="Conector recto 29">
            <a:extLst>
              <a:ext uri="{FF2B5EF4-FFF2-40B4-BE49-F238E27FC236}">
                <a16:creationId xmlns:a16="http://schemas.microsoft.com/office/drawing/2014/main" id="{4471DC49-13A1-4B81-8927-2A52198696E2}"/>
              </a:ext>
            </a:extLst>
          </p:cNvPr>
          <p:cNvCxnSpPr>
            <a:endCxn id="21" idx="0"/>
          </p:cNvCxnSpPr>
          <p:nvPr/>
        </p:nvCxnSpPr>
        <p:spPr>
          <a:xfrm>
            <a:off x="8377084" y="3429000"/>
            <a:ext cx="1511709" cy="1526457"/>
          </a:xfrm>
          <a:prstGeom prst="line">
            <a:avLst/>
          </a:prstGeom>
        </p:spPr>
        <p:style>
          <a:lnRef idx="1">
            <a:schemeClr val="dk1"/>
          </a:lnRef>
          <a:fillRef idx="0">
            <a:schemeClr val="dk1"/>
          </a:fillRef>
          <a:effectRef idx="0">
            <a:schemeClr val="dk1"/>
          </a:effectRef>
          <a:fontRef idx="minor">
            <a:schemeClr val="tx1"/>
          </a:fontRef>
        </p:style>
      </p:cxnSp>
      <p:cxnSp>
        <p:nvCxnSpPr>
          <p:cNvPr id="32" name="Conector recto 31">
            <a:extLst>
              <a:ext uri="{FF2B5EF4-FFF2-40B4-BE49-F238E27FC236}">
                <a16:creationId xmlns:a16="http://schemas.microsoft.com/office/drawing/2014/main" id="{CC5EA426-545B-429B-9A19-246DBFBBE864}"/>
              </a:ext>
            </a:extLst>
          </p:cNvPr>
          <p:cNvCxnSpPr>
            <a:cxnSpLocks/>
          </p:cNvCxnSpPr>
          <p:nvPr/>
        </p:nvCxnSpPr>
        <p:spPr>
          <a:xfrm>
            <a:off x="6044381" y="4311047"/>
            <a:ext cx="0" cy="64441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96304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D99A7A-C0C5-46EF-AF41-C6C098F860D6}"/>
              </a:ext>
            </a:extLst>
          </p:cNvPr>
          <p:cNvSpPr>
            <a:spLocks noGrp="1"/>
          </p:cNvSpPr>
          <p:nvPr>
            <p:ph type="title"/>
          </p:nvPr>
        </p:nvSpPr>
        <p:spPr>
          <a:xfrm>
            <a:off x="838200" y="365126"/>
            <a:ext cx="10515600" cy="1035972"/>
          </a:xfrm>
        </p:spPr>
        <p:txBody>
          <a:bodyPr/>
          <a:lstStyle/>
          <a:p>
            <a:pPr algn="ctr"/>
            <a:r>
              <a:rPr lang="es-MX" dirty="0"/>
              <a:t>Interacción terapéutica típica de la FAP</a:t>
            </a:r>
          </a:p>
        </p:txBody>
      </p:sp>
      <p:sp>
        <p:nvSpPr>
          <p:cNvPr id="3" name="CuadroTexto 2">
            <a:extLst>
              <a:ext uri="{FF2B5EF4-FFF2-40B4-BE49-F238E27FC236}">
                <a16:creationId xmlns:a16="http://schemas.microsoft.com/office/drawing/2014/main" id="{9A98B141-EA8F-4CB8-AF7B-B5E7E7AD7CAD}"/>
              </a:ext>
            </a:extLst>
          </p:cNvPr>
          <p:cNvSpPr txBox="1"/>
          <p:nvPr/>
        </p:nvSpPr>
        <p:spPr>
          <a:xfrm>
            <a:off x="838200" y="1401098"/>
            <a:ext cx="10515600" cy="923330"/>
          </a:xfrm>
          <a:prstGeom prst="rect">
            <a:avLst/>
          </a:prstGeom>
          <a:noFill/>
        </p:spPr>
        <p:txBody>
          <a:bodyPr wrap="square" rtlCol="0">
            <a:spAutoFit/>
          </a:bodyPr>
          <a:lstStyle/>
          <a:p>
            <a:pPr algn="ctr"/>
            <a:r>
              <a:rPr lang="es-MX" dirty="0"/>
              <a:t> Las acciones del terapeuta refuerzan (castigan o extinguen) la conducta del cliente (incluyendo creencias e intimidad) justo ahora, en – vivo, en el aquí y el ahora! Condicionamiento operante que produce conducta moldeada contingentemente (Creencias principales)</a:t>
            </a:r>
          </a:p>
        </p:txBody>
      </p:sp>
      <p:pic>
        <p:nvPicPr>
          <p:cNvPr id="5" name="Imagen 4">
            <a:extLst>
              <a:ext uri="{FF2B5EF4-FFF2-40B4-BE49-F238E27FC236}">
                <a16:creationId xmlns:a16="http://schemas.microsoft.com/office/drawing/2014/main" id="{752B7D35-760F-4939-A194-E305A85DBADF}"/>
              </a:ext>
            </a:extLst>
          </p:cNvPr>
          <p:cNvPicPr>
            <a:picLocks noChangeAspect="1"/>
          </p:cNvPicPr>
          <p:nvPr/>
        </p:nvPicPr>
        <p:blipFill>
          <a:blip r:embed="rId2"/>
          <a:stretch>
            <a:fillRect/>
          </a:stretch>
        </p:blipFill>
        <p:spPr>
          <a:xfrm>
            <a:off x="8413832" y="4957219"/>
            <a:ext cx="1202117" cy="1298288"/>
          </a:xfrm>
          <a:prstGeom prst="rect">
            <a:avLst/>
          </a:prstGeom>
        </p:spPr>
      </p:pic>
      <p:pic>
        <p:nvPicPr>
          <p:cNvPr id="8" name="Imagen 7">
            <a:extLst>
              <a:ext uri="{FF2B5EF4-FFF2-40B4-BE49-F238E27FC236}">
                <a16:creationId xmlns:a16="http://schemas.microsoft.com/office/drawing/2014/main" id="{A9FDB496-A10D-4123-AAA5-0DBEBFB95F13}"/>
              </a:ext>
            </a:extLst>
          </p:cNvPr>
          <p:cNvPicPr>
            <a:picLocks noChangeAspect="1"/>
          </p:cNvPicPr>
          <p:nvPr/>
        </p:nvPicPr>
        <p:blipFill>
          <a:blip r:embed="rId3"/>
          <a:stretch>
            <a:fillRect/>
          </a:stretch>
        </p:blipFill>
        <p:spPr>
          <a:xfrm>
            <a:off x="1917291" y="4109927"/>
            <a:ext cx="1509854" cy="2145580"/>
          </a:xfrm>
          <a:prstGeom prst="rect">
            <a:avLst/>
          </a:prstGeom>
        </p:spPr>
      </p:pic>
      <p:pic>
        <p:nvPicPr>
          <p:cNvPr id="10" name="Imagen 9">
            <a:extLst>
              <a:ext uri="{FF2B5EF4-FFF2-40B4-BE49-F238E27FC236}">
                <a16:creationId xmlns:a16="http://schemas.microsoft.com/office/drawing/2014/main" id="{F8826DAD-C26A-4842-975C-EF2221B2D671}"/>
              </a:ext>
            </a:extLst>
          </p:cNvPr>
          <p:cNvPicPr>
            <a:picLocks noChangeAspect="1"/>
          </p:cNvPicPr>
          <p:nvPr/>
        </p:nvPicPr>
        <p:blipFill>
          <a:blip r:embed="rId4"/>
          <a:stretch>
            <a:fillRect/>
          </a:stretch>
        </p:blipFill>
        <p:spPr>
          <a:xfrm>
            <a:off x="5517502" y="3069771"/>
            <a:ext cx="1156996" cy="718457"/>
          </a:xfrm>
          <a:prstGeom prst="rect">
            <a:avLst/>
          </a:prstGeom>
        </p:spPr>
      </p:pic>
      <p:sp>
        <p:nvSpPr>
          <p:cNvPr id="12" name="Rectángulo 11">
            <a:extLst>
              <a:ext uri="{FF2B5EF4-FFF2-40B4-BE49-F238E27FC236}">
                <a16:creationId xmlns:a16="http://schemas.microsoft.com/office/drawing/2014/main" id="{A774F89F-F95F-4855-B899-7DB14393D22D}"/>
              </a:ext>
            </a:extLst>
          </p:cNvPr>
          <p:cNvSpPr/>
          <p:nvPr/>
        </p:nvSpPr>
        <p:spPr>
          <a:xfrm>
            <a:off x="9866671" y="4957219"/>
            <a:ext cx="1814052" cy="1298288"/>
          </a:xfrm>
          <a:prstGeom prst="rect">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3" name="CuadroTexto 12">
            <a:extLst>
              <a:ext uri="{FF2B5EF4-FFF2-40B4-BE49-F238E27FC236}">
                <a16:creationId xmlns:a16="http://schemas.microsoft.com/office/drawing/2014/main" id="{1AA955FC-0220-4027-B237-7CBA915635DA}"/>
              </a:ext>
            </a:extLst>
          </p:cNvPr>
          <p:cNvSpPr txBox="1"/>
          <p:nvPr/>
        </p:nvSpPr>
        <p:spPr>
          <a:xfrm>
            <a:off x="9969910" y="5102941"/>
            <a:ext cx="1607574" cy="1200329"/>
          </a:xfrm>
          <a:prstGeom prst="rect">
            <a:avLst/>
          </a:prstGeom>
          <a:noFill/>
        </p:spPr>
        <p:txBody>
          <a:bodyPr wrap="square" rtlCol="0">
            <a:spAutoFit/>
          </a:bodyPr>
          <a:lstStyle/>
          <a:p>
            <a:r>
              <a:rPr lang="es-MX" dirty="0"/>
              <a:t>Procesos</a:t>
            </a:r>
          </a:p>
          <a:p>
            <a:r>
              <a:rPr lang="es-MX" dirty="0"/>
              <a:t>inconscientes</a:t>
            </a:r>
          </a:p>
          <a:p>
            <a:r>
              <a:rPr lang="es-MX" dirty="0"/>
              <a:t>subyacentes</a:t>
            </a:r>
          </a:p>
          <a:p>
            <a:r>
              <a:rPr lang="es-MX" dirty="0"/>
              <a:t>afectados</a:t>
            </a:r>
          </a:p>
        </p:txBody>
      </p:sp>
      <p:sp>
        <p:nvSpPr>
          <p:cNvPr id="14" name="Rectángulo 13">
            <a:extLst>
              <a:ext uri="{FF2B5EF4-FFF2-40B4-BE49-F238E27FC236}">
                <a16:creationId xmlns:a16="http://schemas.microsoft.com/office/drawing/2014/main" id="{FF8BBE67-066E-411E-BED2-A51A9A7CE569}"/>
              </a:ext>
            </a:extLst>
          </p:cNvPr>
          <p:cNvSpPr/>
          <p:nvPr/>
        </p:nvSpPr>
        <p:spPr>
          <a:xfrm>
            <a:off x="7093974" y="4957219"/>
            <a:ext cx="1202117" cy="1298288"/>
          </a:xfrm>
          <a:prstGeom prst="rect">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5" name="CuadroTexto 14">
            <a:extLst>
              <a:ext uri="{FF2B5EF4-FFF2-40B4-BE49-F238E27FC236}">
                <a16:creationId xmlns:a16="http://schemas.microsoft.com/office/drawing/2014/main" id="{E1F687E8-8F8D-4B9D-AC61-87E916C75DE5}"/>
              </a:ext>
            </a:extLst>
          </p:cNvPr>
          <p:cNvSpPr txBox="1"/>
          <p:nvPr/>
        </p:nvSpPr>
        <p:spPr>
          <a:xfrm>
            <a:off x="7093974" y="5102941"/>
            <a:ext cx="1202117" cy="1169551"/>
          </a:xfrm>
          <a:prstGeom prst="rect">
            <a:avLst/>
          </a:prstGeom>
          <a:noFill/>
        </p:spPr>
        <p:txBody>
          <a:bodyPr wrap="square" rtlCol="0">
            <a:spAutoFit/>
          </a:bodyPr>
          <a:lstStyle/>
          <a:p>
            <a:r>
              <a:rPr lang="es-MX" sz="1400" dirty="0"/>
              <a:t>Regla 3</a:t>
            </a:r>
          </a:p>
          <a:p>
            <a:r>
              <a:rPr lang="es-MX" sz="1400" dirty="0"/>
              <a:t>El terapeuta se arriesga y refuerza CRB2s</a:t>
            </a:r>
          </a:p>
        </p:txBody>
      </p:sp>
      <p:sp>
        <p:nvSpPr>
          <p:cNvPr id="16" name="Globo: flecha izquierda 15">
            <a:extLst>
              <a:ext uri="{FF2B5EF4-FFF2-40B4-BE49-F238E27FC236}">
                <a16:creationId xmlns:a16="http://schemas.microsoft.com/office/drawing/2014/main" id="{8D195EC0-7529-4456-AD00-4F8A65F6BE2A}"/>
              </a:ext>
            </a:extLst>
          </p:cNvPr>
          <p:cNvSpPr/>
          <p:nvPr/>
        </p:nvSpPr>
        <p:spPr>
          <a:xfrm>
            <a:off x="3878826" y="4793226"/>
            <a:ext cx="1814052" cy="1462281"/>
          </a:xfrm>
          <a:prstGeom prst="leftArrowCallout">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7" name="CuadroTexto 16">
            <a:extLst>
              <a:ext uri="{FF2B5EF4-FFF2-40B4-BE49-F238E27FC236}">
                <a16:creationId xmlns:a16="http://schemas.microsoft.com/office/drawing/2014/main" id="{6D07CE9A-7C82-4049-B652-E45B977714D6}"/>
              </a:ext>
            </a:extLst>
          </p:cNvPr>
          <p:cNvSpPr txBox="1"/>
          <p:nvPr/>
        </p:nvSpPr>
        <p:spPr>
          <a:xfrm>
            <a:off x="4685373" y="4870512"/>
            <a:ext cx="1091381" cy="1384995"/>
          </a:xfrm>
          <a:prstGeom prst="rect">
            <a:avLst/>
          </a:prstGeom>
          <a:noFill/>
        </p:spPr>
        <p:txBody>
          <a:bodyPr wrap="square" rtlCol="0">
            <a:spAutoFit/>
          </a:bodyPr>
          <a:lstStyle/>
          <a:p>
            <a:r>
              <a:rPr lang="es-MX" sz="1400" dirty="0"/>
              <a:t>Lo que acaba de decir me hace sentir cercana a usted</a:t>
            </a:r>
          </a:p>
        </p:txBody>
      </p:sp>
      <p:sp>
        <p:nvSpPr>
          <p:cNvPr id="18" name="Diagrama de flujo: proceso 17">
            <a:extLst>
              <a:ext uri="{FF2B5EF4-FFF2-40B4-BE49-F238E27FC236}">
                <a16:creationId xmlns:a16="http://schemas.microsoft.com/office/drawing/2014/main" id="{11C686AE-C92A-4ED8-AE79-E09739406032}"/>
              </a:ext>
            </a:extLst>
          </p:cNvPr>
          <p:cNvSpPr/>
          <p:nvPr/>
        </p:nvSpPr>
        <p:spPr>
          <a:xfrm>
            <a:off x="560439" y="4957219"/>
            <a:ext cx="1272976" cy="1298288"/>
          </a:xfrm>
          <a:prstGeom prst="flowChartProcess">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9" name="CuadroTexto 18">
            <a:extLst>
              <a:ext uri="{FF2B5EF4-FFF2-40B4-BE49-F238E27FC236}">
                <a16:creationId xmlns:a16="http://schemas.microsoft.com/office/drawing/2014/main" id="{00859048-22DE-45C6-9831-32980AF16838}"/>
              </a:ext>
            </a:extLst>
          </p:cNvPr>
          <p:cNvSpPr txBox="1"/>
          <p:nvPr/>
        </p:nvSpPr>
        <p:spPr>
          <a:xfrm>
            <a:off x="614516" y="5102941"/>
            <a:ext cx="1185034" cy="954107"/>
          </a:xfrm>
          <a:prstGeom prst="rect">
            <a:avLst/>
          </a:prstGeom>
          <a:noFill/>
        </p:spPr>
        <p:txBody>
          <a:bodyPr wrap="square" rtlCol="0">
            <a:spAutoFit/>
          </a:bodyPr>
          <a:lstStyle/>
          <a:p>
            <a:r>
              <a:rPr lang="es-MX" sz="1400" dirty="0"/>
              <a:t>Regla 1</a:t>
            </a:r>
          </a:p>
          <a:p>
            <a:r>
              <a:rPr lang="es-MX" sz="1400" dirty="0"/>
              <a:t>El terapeuta ha observado una CRB2</a:t>
            </a:r>
          </a:p>
        </p:txBody>
      </p:sp>
      <p:sp>
        <p:nvSpPr>
          <p:cNvPr id="20" name="CuadroTexto 19">
            <a:extLst>
              <a:ext uri="{FF2B5EF4-FFF2-40B4-BE49-F238E27FC236}">
                <a16:creationId xmlns:a16="http://schemas.microsoft.com/office/drawing/2014/main" id="{8F8578DE-4919-4CD1-B23D-CE420A7A667C}"/>
              </a:ext>
            </a:extLst>
          </p:cNvPr>
          <p:cNvSpPr txBox="1"/>
          <p:nvPr/>
        </p:nvSpPr>
        <p:spPr>
          <a:xfrm>
            <a:off x="1917291" y="6303270"/>
            <a:ext cx="1509854" cy="369332"/>
          </a:xfrm>
          <a:prstGeom prst="rect">
            <a:avLst/>
          </a:prstGeom>
          <a:noFill/>
        </p:spPr>
        <p:txBody>
          <a:bodyPr wrap="square" rtlCol="0">
            <a:spAutoFit/>
          </a:bodyPr>
          <a:lstStyle/>
          <a:p>
            <a:r>
              <a:rPr lang="es-MX" dirty="0"/>
              <a:t>Terapeuta</a:t>
            </a:r>
          </a:p>
        </p:txBody>
      </p:sp>
      <p:sp>
        <p:nvSpPr>
          <p:cNvPr id="21" name="CuadroTexto 20">
            <a:extLst>
              <a:ext uri="{FF2B5EF4-FFF2-40B4-BE49-F238E27FC236}">
                <a16:creationId xmlns:a16="http://schemas.microsoft.com/office/drawing/2014/main" id="{2EDFA48F-EA60-486F-B7BC-6BA8D129E845}"/>
              </a:ext>
            </a:extLst>
          </p:cNvPr>
          <p:cNvSpPr txBox="1"/>
          <p:nvPr/>
        </p:nvSpPr>
        <p:spPr>
          <a:xfrm>
            <a:off x="8413832" y="6303270"/>
            <a:ext cx="1202117" cy="369332"/>
          </a:xfrm>
          <a:prstGeom prst="rect">
            <a:avLst/>
          </a:prstGeom>
          <a:noFill/>
        </p:spPr>
        <p:txBody>
          <a:bodyPr wrap="square" rtlCol="0">
            <a:spAutoFit/>
          </a:bodyPr>
          <a:lstStyle/>
          <a:p>
            <a:r>
              <a:rPr lang="es-MX" dirty="0"/>
              <a:t>Cliente</a:t>
            </a:r>
          </a:p>
        </p:txBody>
      </p:sp>
      <p:sp>
        <p:nvSpPr>
          <p:cNvPr id="22" name="Diagrama de flujo: proceso 21">
            <a:extLst>
              <a:ext uri="{FF2B5EF4-FFF2-40B4-BE49-F238E27FC236}">
                <a16:creationId xmlns:a16="http://schemas.microsoft.com/office/drawing/2014/main" id="{9F42148F-FD46-467B-A15B-FF32A38C5005}"/>
              </a:ext>
            </a:extLst>
          </p:cNvPr>
          <p:cNvSpPr/>
          <p:nvPr/>
        </p:nvSpPr>
        <p:spPr>
          <a:xfrm>
            <a:off x="7093974" y="3908323"/>
            <a:ext cx="1202117" cy="625250"/>
          </a:xfrm>
          <a:prstGeom prst="flowChartProcess">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3" name="CuadroTexto 22">
            <a:extLst>
              <a:ext uri="{FF2B5EF4-FFF2-40B4-BE49-F238E27FC236}">
                <a16:creationId xmlns:a16="http://schemas.microsoft.com/office/drawing/2014/main" id="{2A746430-18CF-44BE-ADFD-2249F7A0A8BF}"/>
              </a:ext>
            </a:extLst>
          </p:cNvPr>
          <p:cNvSpPr txBox="1"/>
          <p:nvPr/>
        </p:nvSpPr>
        <p:spPr>
          <a:xfrm>
            <a:off x="7093974" y="3977600"/>
            <a:ext cx="1202117" cy="461665"/>
          </a:xfrm>
          <a:prstGeom prst="rect">
            <a:avLst/>
          </a:prstGeom>
          <a:noFill/>
        </p:spPr>
        <p:txBody>
          <a:bodyPr wrap="square" rtlCol="0">
            <a:spAutoFit/>
          </a:bodyPr>
          <a:lstStyle/>
          <a:p>
            <a:r>
              <a:rPr lang="es-MX" sz="2400" dirty="0"/>
              <a:t> Riesgo</a:t>
            </a:r>
          </a:p>
        </p:txBody>
      </p:sp>
      <p:cxnSp>
        <p:nvCxnSpPr>
          <p:cNvPr id="25" name="Conector recto de flecha 24">
            <a:extLst>
              <a:ext uri="{FF2B5EF4-FFF2-40B4-BE49-F238E27FC236}">
                <a16:creationId xmlns:a16="http://schemas.microsoft.com/office/drawing/2014/main" id="{2767D357-4766-4698-9C93-51EC8733BD78}"/>
              </a:ext>
            </a:extLst>
          </p:cNvPr>
          <p:cNvCxnSpPr/>
          <p:nvPr/>
        </p:nvCxnSpPr>
        <p:spPr>
          <a:xfrm flipH="1" flipV="1">
            <a:off x="6784258" y="3788228"/>
            <a:ext cx="309716" cy="1893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Conector recto de flecha 26">
            <a:extLst>
              <a:ext uri="{FF2B5EF4-FFF2-40B4-BE49-F238E27FC236}">
                <a16:creationId xmlns:a16="http://schemas.microsoft.com/office/drawing/2014/main" id="{6FC023E3-3A78-4DAD-86A2-B34A6BD700AA}"/>
              </a:ext>
            </a:extLst>
          </p:cNvPr>
          <p:cNvCxnSpPr/>
          <p:nvPr/>
        </p:nvCxnSpPr>
        <p:spPr>
          <a:xfrm flipH="1">
            <a:off x="5776754" y="4439265"/>
            <a:ext cx="1317220" cy="6636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Diagrama de flujo: proceso 27">
            <a:extLst>
              <a:ext uri="{FF2B5EF4-FFF2-40B4-BE49-F238E27FC236}">
                <a16:creationId xmlns:a16="http://schemas.microsoft.com/office/drawing/2014/main" id="{270E9877-65D0-4BF6-8E6E-32AF87C7ABBB}"/>
              </a:ext>
            </a:extLst>
          </p:cNvPr>
          <p:cNvSpPr/>
          <p:nvPr/>
        </p:nvSpPr>
        <p:spPr>
          <a:xfrm>
            <a:off x="7093974" y="2477729"/>
            <a:ext cx="2138516" cy="923330"/>
          </a:xfrm>
          <a:prstGeom prst="flowChartProcess">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9" name="CuadroTexto 28">
            <a:extLst>
              <a:ext uri="{FF2B5EF4-FFF2-40B4-BE49-F238E27FC236}">
                <a16:creationId xmlns:a16="http://schemas.microsoft.com/office/drawing/2014/main" id="{A0DEFAE4-359D-4981-8985-C4CE909E3B71}"/>
              </a:ext>
            </a:extLst>
          </p:cNvPr>
          <p:cNvSpPr txBox="1"/>
          <p:nvPr/>
        </p:nvSpPr>
        <p:spPr>
          <a:xfrm>
            <a:off x="7226708" y="2534950"/>
            <a:ext cx="1873045" cy="738664"/>
          </a:xfrm>
          <a:prstGeom prst="rect">
            <a:avLst/>
          </a:prstGeom>
          <a:solidFill>
            <a:schemeClr val="accent2">
              <a:lumMod val="40000"/>
              <a:lumOff val="60000"/>
            </a:schemeClr>
          </a:solidFill>
        </p:spPr>
        <p:txBody>
          <a:bodyPr wrap="square" rtlCol="0">
            <a:spAutoFit/>
          </a:bodyPr>
          <a:lstStyle/>
          <a:p>
            <a:r>
              <a:rPr lang="es-MX" sz="1400" dirty="0"/>
              <a:t>El cliente se arriesga y emite una respuesta íntima</a:t>
            </a:r>
          </a:p>
        </p:txBody>
      </p:sp>
      <p:cxnSp>
        <p:nvCxnSpPr>
          <p:cNvPr id="31" name="Conector recto de flecha 30">
            <a:extLst>
              <a:ext uri="{FF2B5EF4-FFF2-40B4-BE49-F238E27FC236}">
                <a16:creationId xmlns:a16="http://schemas.microsoft.com/office/drawing/2014/main" id="{0615FCBF-BFA9-46F7-9176-D7B7B4F2A26B}"/>
              </a:ext>
            </a:extLst>
          </p:cNvPr>
          <p:cNvCxnSpPr/>
          <p:nvPr/>
        </p:nvCxnSpPr>
        <p:spPr>
          <a:xfrm flipH="1">
            <a:off x="6674498" y="3196186"/>
            <a:ext cx="41947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Diagrama de flujo: proceso 31">
            <a:extLst>
              <a:ext uri="{FF2B5EF4-FFF2-40B4-BE49-F238E27FC236}">
                <a16:creationId xmlns:a16="http://schemas.microsoft.com/office/drawing/2014/main" id="{4393031D-D754-45AF-BF85-0F7936C4AC4C}"/>
              </a:ext>
            </a:extLst>
          </p:cNvPr>
          <p:cNvSpPr/>
          <p:nvPr/>
        </p:nvSpPr>
        <p:spPr>
          <a:xfrm>
            <a:off x="9763432" y="2511067"/>
            <a:ext cx="1283110" cy="825311"/>
          </a:xfrm>
          <a:prstGeom prst="flowChartProcess">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33" name="CuadroTexto 32">
            <a:extLst>
              <a:ext uri="{FF2B5EF4-FFF2-40B4-BE49-F238E27FC236}">
                <a16:creationId xmlns:a16="http://schemas.microsoft.com/office/drawing/2014/main" id="{DFEDE182-B8AB-45E3-A0AD-42A5F9167216}"/>
              </a:ext>
            </a:extLst>
          </p:cNvPr>
          <p:cNvSpPr txBox="1"/>
          <p:nvPr/>
        </p:nvSpPr>
        <p:spPr>
          <a:xfrm>
            <a:off x="9866671" y="2603401"/>
            <a:ext cx="1076632" cy="646331"/>
          </a:xfrm>
          <a:prstGeom prst="rect">
            <a:avLst/>
          </a:prstGeom>
          <a:solidFill>
            <a:schemeClr val="accent2">
              <a:lumMod val="40000"/>
              <a:lumOff val="60000"/>
            </a:schemeClr>
          </a:solidFill>
        </p:spPr>
        <p:txBody>
          <a:bodyPr wrap="square" rtlCol="0">
            <a:spAutoFit/>
          </a:bodyPr>
          <a:lstStyle/>
          <a:p>
            <a:r>
              <a:rPr lang="es-MX" dirty="0"/>
              <a:t>   Una        CRB2</a:t>
            </a:r>
          </a:p>
        </p:txBody>
      </p:sp>
      <p:cxnSp>
        <p:nvCxnSpPr>
          <p:cNvPr id="35" name="Conector recto de flecha 34">
            <a:extLst>
              <a:ext uri="{FF2B5EF4-FFF2-40B4-BE49-F238E27FC236}">
                <a16:creationId xmlns:a16="http://schemas.microsoft.com/office/drawing/2014/main" id="{808158E4-6122-42E1-815B-D37165BC5F4B}"/>
              </a:ext>
            </a:extLst>
          </p:cNvPr>
          <p:cNvCxnSpPr>
            <a:cxnSpLocks/>
            <a:endCxn id="29" idx="3"/>
          </p:cNvCxnSpPr>
          <p:nvPr/>
        </p:nvCxnSpPr>
        <p:spPr>
          <a:xfrm flipH="1" flipV="1">
            <a:off x="9099753" y="2830387"/>
            <a:ext cx="796416" cy="73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6" name="Diagrama de flujo: proceso 35">
            <a:extLst>
              <a:ext uri="{FF2B5EF4-FFF2-40B4-BE49-F238E27FC236}">
                <a16:creationId xmlns:a16="http://schemas.microsoft.com/office/drawing/2014/main" id="{75F2501A-8BAB-451E-854E-39D0B69A2822}"/>
              </a:ext>
            </a:extLst>
          </p:cNvPr>
          <p:cNvSpPr/>
          <p:nvPr/>
        </p:nvSpPr>
        <p:spPr>
          <a:xfrm>
            <a:off x="560439" y="2324428"/>
            <a:ext cx="2866706" cy="1583895"/>
          </a:xfrm>
          <a:prstGeom prst="flowChartProcess">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37" name="CuadroTexto 36">
            <a:extLst>
              <a:ext uri="{FF2B5EF4-FFF2-40B4-BE49-F238E27FC236}">
                <a16:creationId xmlns:a16="http://schemas.microsoft.com/office/drawing/2014/main" id="{03B8E447-15AB-4ACD-812D-3F6CA6C182AA}"/>
              </a:ext>
            </a:extLst>
          </p:cNvPr>
          <p:cNvSpPr txBox="1"/>
          <p:nvPr/>
        </p:nvSpPr>
        <p:spPr>
          <a:xfrm>
            <a:off x="641856" y="2400038"/>
            <a:ext cx="2703871" cy="1569660"/>
          </a:xfrm>
          <a:prstGeom prst="rect">
            <a:avLst/>
          </a:prstGeom>
          <a:noFill/>
        </p:spPr>
        <p:txBody>
          <a:bodyPr wrap="square" rtlCol="0">
            <a:spAutoFit/>
          </a:bodyPr>
          <a:lstStyle/>
          <a:p>
            <a:r>
              <a:rPr lang="es-MX" sz="1600" dirty="0"/>
              <a:t>                   Regla 2</a:t>
            </a:r>
          </a:p>
          <a:p>
            <a:r>
              <a:rPr lang="es-MX" sz="1600" dirty="0"/>
              <a:t>La terapeuta presenta la FAP al cliente y establece la terapia como un Espacio Sagrado que aloja respuestas íntimas</a:t>
            </a:r>
          </a:p>
        </p:txBody>
      </p:sp>
    </p:spTree>
    <p:extLst>
      <p:ext uri="{BB962C8B-B14F-4D97-AF65-F5344CB8AC3E}">
        <p14:creationId xmlns:p14="http://schemas.microsoft.com/office/powerpoint/2010/main" val="1164072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7C8A22-6993-4AEC-A619-1309D2CDBDA7}"/>
              </a:ext>
            </a:extLst>
          </p:cNvPr>
          <p:cNvSpPr>
            <a:spLocks noGrp="1"/>
          </p:cNvSpPr>
          <p:nvPr>
            <p:ph type="title"/>
          </p:nvPr>
        </p:nvSpPr>
        <p:spPr>
          <a:xfrm>
            <a:off x="838200" y="365125"/>
            <a:ext cx="10515600" cy="947481"/>
          </a:xfrm>
        </p:spPr>
        <p:txBody>
          <a:bodyPr/>
          <a:lstStyle/>
          <a:p>
            <a:pPr algn="ctr"/>
            <a:r>
              <a:rPr lang="es-MX" dirty="0"/>
              <a:t>Regla 1: Observe las </a:t>
            </a:r>
            <a:r>
              <a:rPr lang="es-MX" dirty="0" err="1"/>
              <a:t>CRBs</a:t>
            </a:r>
            <a:endParaRPr lang="es-MX" dirty="0"/>
          </a:p>
        </p:txBody>
      </p:sp>
      <p:pic>
        <p:nvPicPr>
          <p:cNvPr id="4" name="Imagen 3">
            <a:extLst>
              <a:ext uri="{FF2B5EF4-FFF2-40B4-BE49-F238E27FC236}">
                <a16:creationId xmlns:a16="http://schemas.microsoft.com/office/drawing/2014/main" id="{DAE8A60C-904F-4576-9819-FC307F366722}"/>
              </a:ext>
            </a:extLst>
          </p:cNvPr>
          <p:cNvPicPr>
            <a:picLocks noChangeAspect="1"/>
          </p:cNvPicPr>
          <p:nvPr/>
        </p:nvPicPr>
        <p:blipFill>
          <a:blip r:embed="rId2"/>
          <a:stretch>
            <a:fillRect/>
          </a:stretch>
        </p:blipFill>
        <p:spPr>
          <a:xfrm>
            <a:off x="2748416" y="1549305"/>
            <a:ext cx="2388637" cy="2827176"/>
          </a:xfrm>
          <a:prstGeom prst="rect">
            <a:avLst/>
          </a:prstGeom>
        </p:spPr>
      </p:pic>
      <p:sp>
        <p:nvSpPr>
          <p:cNvPr id="5" name="CuadroTexto 4">
            <a:extLst>
              <a:ext uri="{FF2B5EF4-FFF2-40B4-BE49-F238E27FC236}">
                <a16:creationId xmlns:a16="http://schemas.microsoft.com/office/drawing/2014/main" id="{D8B11A82-6BE3-40FD-B2EF-4DBC33F8EFA7}"/>
              </a:ext>
            </a:extLst>
          </p:cNvPr>
          <p:cNvSpPr txBox="1"/>
          <p:nvPr/>
        </p:nvSpPr>
        <p:spPr>
          <a:xfrm>
            <a:off x="2934929" y="1666568"/>
            <a:ext cx="870155" cy="369332"/>
          </a:xfrm>
          <a:prstGeom prst="rect">
            <a:avLst/>
          </a:prstGeom>
          <a:noFill/>
        </p:spPr>
        <p:txBody>
          <a:bodyPr wrap="square" rtlCol="0">
            <a:spAutoFit/>
          </a:bodyPr>
          <a:lstStyle/>
          <a:p>
            <a:r>
              <a:rPr lang="es-MX" dirty="0"/>
              <a:t>Cliente</a:t>
            </a:r>
          </a:p>
        </p:txBody>
      </p:sp>
      <p:sp>
        <p:nvSpPr>
          <p:cNvPr id="6" name="CuadroTexto 5">
            <a:extLst>
              <a:ext uri="{FF2B5EF4-FFF2-40B4-BE49-F238E27FC236}">
                <a16:creationId xmlns:a16="http://schemas.microsoft.com/office/drawing/2014/main" id="{B33BBCE2-07C8-48CE-83DA-91759286F9CF}"/>
              </a:ext>
            </a:extLst>
          </p:cNvPr>
          <p:cNvSpPr txBox="1"/>
          <p:nvPr/>
        </p:nvSpPr>
        <p:spPr>
          <a:xfrm>
            <a:off x="3805084" y="4026310"/>
            <a:ext cx="1331969" cy="369332"/>
          </a:xfrm>
          <a:prstGeom prst="rect">
            <a:avLst/>
          </a:prstGeom>
          <a:noFill/>
        </p:spPr>
        <p:txBody>
          <a:bodyPr wrap="square" rtlCol="0">
            <a:spAutoFit/>
          </a:bodyPr>
          <a:lstStyle/>
          <a:p>
            <a:r>
              <a:rPr lang="es-MX" dirty="0"/>
              <a:t>Terapeuta</a:t>
            </a:r>
          </a:p>
        </p:txBody>
      </p:sp>
      <p:sp>
        <p:nvSpPr>
          <p:cNvPr id="7" name="Bocadillo nube: nube 6">
            <a:extLst>
              <a:ext uri="{FF2B5EF4-FFF2-40B4-BE49-F238E27FC236}">
                <a16:creationId xmlns:a16="http://schemas.microsoft.com/office/drawing/2014/main" id="{752B8E94-9D45-4977-A679-04D7079FE0DA}"/>
              </a:ext>
            </a:extLst>
          </p:cNvPr>
          <p:cNvSpPr/>
          <p:nvPr/>
        </p:nvSpPr>
        <p:spPr>
          <a:xfrm rot="3812143">
            <a:off x="5479239" y="1383057"/>
            <a:ext cx="2920181" cy="2572803"/>
          </a:xfrm>
          <a:prstGeom prst="cloudCallou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8" name="CuadroTexto 7">
            <a:extLst>
              <a:ext uri="{FF2B5EF4-FFF2-40B4-BE49-F238E27FC236}">
                <a16:creationId xmlns:a16="http://schemas.microsoft.com/office/drawing/2014/main" id="{25078D6C-A8F8-40C8-88B7-5E357622C901}"/>
              </a:ext>
            </a:extLst>
          </p:cNvPr>
          <p:cNvSpPr txBox="1"/>
          <p:nvPr/>
        </p:nvSpPr>
        <p:spPr>
          <a:xfrm>
            <a:off x="5855110" y="2035900"/>
            <a:ext cx="2138516" cy="1384995"/>
          </a:xfrm>
          <a:prstGeom prst="rect">
            <a:avLst/>
          </a:prstGeom>
          <a:noFill/>
        </p:spPr>
        <p:txBody>
          <a:bodyPr wrap="square" rtlCol="0">
            <a:spAutoFit/>
          </a:bodyPr>
          <a:lstStyle/>
          <a:p>
            <a:r>
              <a:rPr lang="es-MX" sz="2800" dirty="0"/>
              <a:t>   ¿ CRB – 1</a:t>
            </a:r>
          </a:p>
          <a:p>
            <a:r>
              <a:rPr lang="es-MX" sz="2800" dirty="0"/>
              <a:t>            o</a:t>
            </a:r>
          </a:p>
          <a:p>
            <a:r>
              <a:rPr lang="es-MX" sz="2800" dirty="0"/>
              <a:t>      CRB – 2 ?</a:t>
            </a:r>
          </a:p>
        </p:txBody>
      </p:sp>
      <p:sp>
        <p:nvSpPr>
          <p:cNvPr id="9" name="Rectángulo: esquinas redondeadas 8">
            <a:extLst>
              <a:ext uri="{FF2B5EF4-FFF2-40B4-BE49-F238E27FC236}">
                <a16:creationId xmlns:a16="http://schemas.microsoft.com/office/drawing/2014/main" id="{2E715446-E02C-4FE9-A04A-4297D275E747}"/>
              </a:ext>
            </a:extLst>
          </p:cNvPr>
          <p:cNvSpPr/>
          <p:nvPr/>
        </p:nvSpPr>
        <p:spPr>
          <a:xfrm>
            <a:off x="309716" y="1549305"/>
            <a:ext cx="2215143" cy="2477005"/>
          </a:xfrm>
          <a:prstGeom prst="round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0" name="CuadroTexto 9">
            <a:extLst>
              <a:ext uri="{FF2B5EF4-FFF2-40B4-BE49-F238E27FC236}">
                <a16:creationId xmlns:a16="http://schemas.microsoft.com/office/drawing/2014/main" id="{2261A366-ADD4-4184-9251-3F0D2A9069DB}"/>
              </a:ext>
            </a:extLst>
          </p:cNvPr>
          <p:cNvSpPr txBox="1"/>
          <p:nvPr/>
        </p:nvSpPr>
        <p:spPr>
          <a:xfrm>
            <a:off x="457200" y="1972199"/>
            <a:ext cx="1961535" cy="1631216"/>
          </a:xfrm>
          <a:prstGeom prst="rect">
            <a:avLst/>
          </a:prstGeom>
          <a:noFill/>
        </p:spPr>
        <p:txBody>
          <a:bodyPr wrap="square" rtlCol="0">
            <a:spAutoFit/>
          </a:bodyPr>
          <a:lstStyle/>
          <a:p>
            <a:r>
              <a:rPr lang="es-MX" sz="2000" dirty="0"/>
              <a:t>¿Le hablaría a mi médico para pedirle que me renueve mi receta de </a:t>
            </a:r>
            <a:r>
              <a:rPr lang="es-MX" sz="2000" dirty="0" err="1"/>
              <a:t>Xanax</a:t>
            </a:r>
            <a:r>
              <a:rPr lang="es-MX" sz="2000" dirty="0"/>
              <a:t>?</a:t>
            </a:r>
          </a:p>
        </p:txBody>
      </p:sp>
      <p:cxnSp>
        <p:nvCxnSpPr>
          <p:cNvPr id="12" name="Conector recto 11">
            <a:extLst>
              <a:ext uri="{FF2B5EF4-FFF2-40B4-BE49-F238E27FC236}">
                <a16:creationId xmlns:a16="http://schemas.microsoft.com/office/drawing/2014/main" id="{792B503A-1CAE-4C6F-B5D1-8D2B92A9C0EB}"/>
              </a:ext>
            </a:extLst>
          </p:cNvPr>
          <p:cNvCxnSpPr/>
          <p:nvPr/>
        </p:nvCxnSpPr>
        <p:spPr>
          <a:xfrm flipV="1">
            <a:off x="2524859" y="2787807"/>
            <a:ext cx="1280225" cy="324103"/>
          </a:xfrm>
          <a:prstGeom prst="line">
            <a:avLst/>
          </a:prstGeom>
        </p:spPr>
        <p:style>
          <a:lnRef idx="1">
            <a:schemeClr val="dk1"/>
          </a:lnRef>
          <a:fillRef idx="0">
            <a:schemeClr val="dk1"/>
          </a:fillRef>
          <a:effectRef idx="0">
            <a:schemeClr val="dk1"/>
          </a:effectRef>
          <a:fontRef idx="minor">
            <a:schemeClr val="tx1"/>
          </a:fontRef>
        </p:style>
      </p:cxnSp>
      <p:sp>
        <p:nvSpPr>
          <p:cNvPr id="13" name="CuadroTexto 12">
            <a:extLst>
              <a:ext uri="{FF2B5EF4-FFF2-40B4-BE49-F238E27FC236}">
                <a16:creationId xmlns:a16="http://schemas.microsoft.com/office/drawing/2014/main" id="{4D7258E3-FA70-44C8-9C3E-4735B5E929C9}"/>
              </a:ext>
            </a:extLst>
          </p:cNvPr>
          <p:cNvSpPr txBox="1"/>
          <p:nvPr/>
        </p:nvSpPr>
        <p:spPr>
          <a:xfrm>
            <a:off x="1417287" y="4896465"/>
            <a:ext cx="9496519" cy="1200329"/>
          </a:xfrm>
          <a:prstGeom prst="rect">
            <a:avLst/>
          </a:prstGeom>
          <a:noFill/>
        </p:spPr>
        <p:txBody>
          <a:bodyPr wrap="square" rtlCol="0">
            <a:spAutoFit/>
          </a:bodyPr>
          <a:lstStyle/>
          <a:p>
            <a:pPr marL="285750" indent="-285750">
              <a:buFont typeface="Arial" panose="020B0604020202020204" pitchFamily="34" charset="0"/>
              <a:buChar char="•"/>
            </a:pPr>
            <a:r>
              <a:rPr lang="es-MX" dirty="0"/>
              <a:t>¿La solicitud del cliente será una CRB1 o una CRB2’ ¿Cuál es el problema cotidiano del cliente?</a:t>
            </a:r>
          </a:p>
          <a:p>
            <a:pPr marL="285750" indent="-285750">
              <a:buFont typeface="Arial" panose="020B0604020202020204" pitchFamily="34" charset="0"/>
              <a:buChar char="•"/>
            </a:pPr>
            <a:r>
              <a:rPr lang="es-MX" dirty="0"/>
              <a:t>¿Cuál fue la contingencia inmediata? ¿La CRB fue fortalecida o debilitada?</a:t>
            </a:r>
          </a:p>
          <a:p>
            <a:pPr marL="285750" indent="-285750">
              <a:buFont typeface="Arial" panose="020B0604020202020204" pitchFamily="34" charset="0"/>
              <a:buChar char="•"/>
            </a:pPr>
            <a:r>
              <a:rPr lang="es-MX" dirty="0"/>
              <a:t>¿Desde el punto de vista del reforzamiento, qué actividades del terapeuta son terapéuticas?</a:t>
            </a:r>
          </a:p>
          <a:p>
            <a:pPr marL="285750" indent="-285750">
              <a:buFont typeface="Arial" panose="020B0604020202020204" pitchFamily="34" charset="0"/>
              <a:buChar char="•"/>
            </a:pPr>
            <a:r>
              <a:rPr lang="es-MX" dirty="0"/>
              <a:t>¿</a:t>
            </a:r>
            <a:r>
              <a:rPr lang="es-MX" dirty="0" err="1"/>
              <a:t>Contraterapeuticas</a:t>
            </a:r>
            <a:r>
              <a:rPr lang="es-MX" dirty="0"/>
              <a:t>?</a:t>
            </a:r>
          </a:p>
        </p:txBody>
      </p:sp>
    </p:spTree>
    <p:extLst>
      <p:ext uri="{BB962C8B-B14F-4D97-AF65-F5344CB8AC3E}">
        <p14:creationId xmlns:p14="http://schemas.microsoft.com/office/powerpoint/2010/main" val="3584545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70427-03C6-4D45-991E-26FC0FE2501E}"/>
              </a:ext>
            </a:extLst>
          </p:cNvPr>
          <p:cNvSpPr>
            <a:spLocks noGrp="1"/>
          </p:cNvSpPr>
          <p:nvPr>
            <p:ph type="title"/>
          </p:nvPr>
        </p:nvSpPr>
        <p:spPr>
          <a:xfrm>
            <a:off x="838200" y="365126"/>
            <a:ext cx="10515600" cy="888488"/>
          </a:xfrm>
        </p:spPr>
        <p:txBody>
          <a:bodyPr/>
          <a:lstStyle/>
          <a:p>
            <a:pPr algn="ctr"/>
            <a:r>
              <a:rPr lang="es-MX" dirty="0"/>
              <a:t>Observar las </a:t>
            </a:r>
            <a:r>
              <a:rPr lang="es-MX" dirty="0" err="1"/>
              <a:t>CRBs</a:t>
            </a:r>
            <a:r>
              <a:rPr lang="es-MX" dirty="0"/>
              <a:t> en este taller</a:t>
            </a:r>
          </a:p>
        </p:txBody>
      </p:sp>
      <p:sp>
        <p:nvSpPr>
          <p:cNvPr id="3" name="CuadroTexto 2">
            <a:extLst>
              <a:ext uri="{FF2B5EF4-FFF2-40B4-BE49-F238E27FC236}">
                <a16:creationId xmlns:a16="http://schemas.microsoft.com/office/drawing/2014/main" id="{844852EC-6E86-4A92-85F7-67ED6871CB93}"/>
              </a:ext>
            </a:extLst>
          </p:cNvPr>
          <p:cNvSpPr txBox="1"/>
          <p:nvPr/>
        </p:nvSpPr>
        <p:spPr>
          <a:xfrm>
            <a:off x="486697" y="2020529"/>
            <a:ext cx="10867103" cy="370934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MX" sz="3200" dirty="0"/>
              <a:t>¿Cuáles son sus </a:t>
            </a:r>
            <a:r>
              <a:rPr lang="es-MX" sz="3200" dirty="0" err="1"/>
              <a:t>CRBs</a:t>
            </a:r>
            <a:r>
              <a:rPr lang="es-MX" sz="3200" dirty="0"/>
              <a:t>? ¿Qué CRB1s  y  2s son probablemente </a:t>
            </a:r>
            <a:r>
              <a:rPr lang="es-MX" sz="3200" dirty="0" err="1"/>
              <a:t>elicitadas</a:t>
            </a:r>
            <a:r>
              <a:rPr lang="es-MX" sz="3200" dirty="0"/>
              <a:t> o evocadas, </a:t>
            </a:r>
            <a:r>
              <a:rPr lang="es-MX" sz="3200" u="sng" dirty="0"/>
              <a:t>durante este taller</a:t>
            </a:r>
            <a:r>
              <a:rPr lang="es-MX" sz="3200" dirty="0"/>
              <a:t>?</a:t>
            </a:r>
          </a:p>
          <a:p>
            <a:pPr marL="285750" indent="-285750">
              <a:lnSpc>
                <a:spcPct val="150000"/>
              </a:lnSpc>
              <a:buFont typeface="Arial" panose="020B0604020202020204" pitchFamily="34" charset="0"/>
              <a:buChar char="•"/>
            </a:pPr>
            <a:r>
              <a:rPr lang="es-MX" sz="3200" dirty="0"/>
              <a:t>¿Ha observado alguna CRB1s en lo que va de hoy?</a:t>
            </a:r>
          </a:p>
          <a:p>
            <a:pPr marL="285750" indent="-285750">
              <a:lnSpc>
                <a:spcPct val="150000"/>
              </a:lnSpc>
              <a:buFont typeface="Arial" panose="020B0604020202020204" pitchFamily="34" charset="0"/>
              <a:buChar char="•"/>
            </a:pPr>
            <a:r>
              <a:rPr lang="es-MX" sz="3200" dirty="0"/>
              <a:t>¿Qué temor(es) lo detienen para no involucrarse en una CRB2?</a:t>
            </a:r>
          </a:p>
          <a:p>
            <a:pPr marL="285750" indent="-285750">
              <a:lnSpc>
                <a:spcPct val="150000"/>
              </a:lnSpc>
              <a:buFont typeface="Arial" panose="020B0604020202020204" pitchFamily="34" charset="0"/>
              <a:buChar char="•"/>
            </a:pPr>
            <a:r>
              <a:rPr lang="es-MX" sz="3200" dirty="0"/>
              <a:t>¿Qué es lo que estas CRB1s te cuestan?</a:t>
            </a:r>
          </a:p>
        </p:txBody>
      </p:sp>
    </p:spTree>
    <p:extLst>
      <p:ext uri="{BB962C8B-B14F-4D97-AF65-F5344CB8AC3E}">
        <p14:creationId xmlns:p14="http://schemas.microsoft.com/office/powerpoint/2010/main" val="823127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36798C-EBD5-4A2D-8B01-923DE846BCFF}"/>
              </a:ext>
            </a:extLst>
          </p:cNvPr>
          <p:cNvSpPr>
            <a:spLocks noGrp="1"/>
          </p:cNvSpPr>
          <p:nvPr>
            <p:ph type="title"/>
          </p:nvPr>
        </p:nvSpPr>
        <p:spPr>
          <a:xfrm>
            <a:off x="838200" y="365126"/>
            <a:ext cx="10515600" cy="814746"/>
          </a:xfrm>
        </p:spPr>
        <p:txBody>
          <a:bodyPr/>
          <a:lstStyle/>
          <a:p>
            <a:pPr algn="ctr"/>
            <a:r>
              <a:rPr lang="es-MX" dirty="0"/>
              <a:t>¿Cuáles son tus </a:t>
            </a:r>
            <a:r>
              <a:rPr lang="es-MX" dirty="0" err="1"/>
              <a:t>CRBs</a:t>
            </a:r>
            <a:r>
              <a:rPr lang="es-MX" dirty="0"/>
              <a:t>?</a:t>
            </a:r>
          </a:p>
        </p:txBody>
      </p:sp>
      <p:sp>
        <p:nvSpPr>
          <p:cNvPr id="3" name="Diagrama de flujo: proceso 2">
            <a:extLst>
              <a:ext uri="{FF2B5EF4-FFF2-40B4-BE49-F238E27FC236}">
                <a16:creationId xmlns:a16="http://schemas.microsoft.com/office/drawing/2014/main" id="{2397B742-68C1-4270-A09A-B1751F4BF8AF}"/>
              </a:ext>
            </a:extLst>
          </p:cNvPr>
          <p:cNvSpPr/>
          <p:nvPr/>
        </p:nvSpPr>
        <p:spPr>
          <a:xfrm>
            <a:off x="1474839" y="1504335"/>
            <a:ext cx="2802193" cy="943897"/>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 name="Diagrama de flujo: proceso 3">
            <a:extLst>
              <a:ext uri="{FF2B5EF4-FFF2-40B4-BE49-F238E27FC236}">
                <a16:creationId xmlns:a16="http://schemas.microsoft.com/office/drawing/2014/main" id="{1E4295EE-DD9B-45AD-8AD7-98AF18F3E56A}"/>
              </a:ext>
            </a:extLst>
          </p:cNvPr>
          <p:cNvSpPr/>
          <p:nvPr/>
        </p:nvSpPr>
        <p:spPr>
          <a:xfrm>
            <a:off x="4395019" y="1504335"/>
            <a:ext cx="3111910" cy="943897"/>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5" name="Diagrama de flujo: proceso 4">
            <a:extLst>
              <a:ext uri="{FF2B5EF4-FFF2-40B4-BE49-F238E27FC236}">
                <a16:creationId xmlns:a16="http://schemas.microsoft.com/office/drawing/2014/main" id="{F63460E5-64C7-466F-8A5D-94CD9115BED6}"/>
              </a:ext>
            </a:extLst>
          </p:cNvPr>
          <p:cNvSpPr/>
          <p:nvPr/>
        </p:nvSpPr>
        <p:spPr>
          <a:xfrm>
            <a:off x="7624916" y="1504335"/>
            <a:ext cx="3092245" cy="943897"/>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6" name="CuadroTexto 5">
            <a:extLst>
              <a:ext uri="{FF2B5EF4-FFF2-40B4-BE49-F238E27FC236}">
                <a16:creationId xmlns:a16="http://schemas.microsoft.com/office/drawing/2014/main" id="{14176368-0810-4F3F-8C52-45301AF3708B}"/>
              </a:ext>
            </a:extLst>
          </p:cNvPr>
          <p:cNvSpPr txBox="1"/>
          <p:nvPr/>
        </p:nvSpPr>
        <p:spPr>
          <a:xfrm>
            <a:off x="5191432" y="1828800"/>
            <a:ext cx="1696065" cy="523220"/>
          </a:xfrm>
          <a:prstGeom prst="rect">
            <a:avLst/>
          </a:prstGeom>
          <a:noFill/>
        </p:spPr>
        <p:txBody>
          <a:bodyPr wrap="square" rtlCol="0">
            <a:spAutoFit/>
          </a:bodyPr>
          <a:lstStyle/>
          <a:p>
            <a:pPr algn="ctr"/>
            <a:r>
              <a:rPr lang="es-MX" sz="2800" dirty="0">
                <a:solidFill>
                  <a:schemeClr val="bg1"/>
                </a:solidFill>
              </a:rPr>
              <a:t>CRB1</a:t>
            </a:r>
          </a:p>
        </p:txBody>
      </p:sp>
      <p:sp>
        <p:nvSpPr>
          <p:cNvPr id="7" name="CuadroTexto 6">
            <a:extLst>
              <a:ext uri="{FF2B5EF4-FFF2-40B4-BE49-F238E27FC236}">
                <a16:creationId xmlns:a16="http://schemas.microsoft.com/office/drawing/2014/main" id="{86024090-05CD-4CCB-981E-9F6112699EFC}"/>
              </a:ext>
            </a:extLst>
          </p:cNvPr>
          <p:cNvSpPr txBox="1"/>
          <p:nvPr/>
        </p:nvSpPr>
        <p:spPr>
          <a:xfrm>
            <a:off x="8699089" y="1828800"/>
            <a:ext cx="943897" cy="523220"/>
          </a:xfrm>
          <a:prstGeom prst="rect">
            <a:avLst/>
          </a:prstGeom>
          <a:noFill/>
        </p:spPr>
        <p:txBody>
          <a:bodyPr wrap="square" rtlCol="0">
            <a:spAutoFit/>
          </a:bodyPr>
          <a:lstStyle/>
          <a:p>
            <a:r>
              <a:rPr lang="es-MX" sz="2800" dirty="0">
                <a:solidFill>
                  <a:schemeClr val="bg1"/>
                </a:solidFill>
              </a:rPr>
              <a:t>CRB2</a:t>
            </a:r>
          </a:p>
        </p:txBody>
      </p:sp>
      <p:sp>
        <p:nvSpPr>
          <p:cNvPr id="8" name="Rectángulo 7">
            <a:extLst>
              <a:ext uri="{FF2B5EF4-FFF2-40B4-BE49-F238E27FC236}">
                <a16:creationId xmlns:a16="http://schemas.microsoft.com/office/drawing/2014/main" id="{A47400CA-6DCC-43C8-A0FD-E9CB8FA348D3}"/>
              </a:ext>
            </a:extLst>
          </p:cNvPr>
          <p:cNvSpPr/>
          <p:nvPr/>
        </p:nvSpPr>
        <p:spPr>
          <a:xfrm>
            <a:off x="4395019" y="2551471"/>
            <a:ext cx="3111910" cy="1135626"/>
          </a:xfrm>
          <a:prstGeom prst="rect">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9" name="CuadroTexto 8">
            <a:extLst>
              <a:ext uri="{FF2B5EF4-FFF2-40B4-BE49-F238E27FC236}">
                <a16:creationId xmlns:a16="http://schemas.microsoft.com/office/drawing/2014/main" id="{1B30407F-C9B2-4556-9F54-CE02F311AA00}"/>
              </a:ext>
            </a:extLst>
          </p:cNvPr>
          <p:cNvSpPr txBox="1"/>
          <p:nvPr/>
        </p:nvSpPr>
        <p:spPr>
          <a:xfrm>
            <a:off x="4527755" y="2654710"/>
            <a:ext cx="2898057" cy="923330"/>
          </a:xfrm>
          <a:prstGeom prst="rect">
            <a:avLst/>
          </a:prstGeom>
          <a:noFill/>
        </p:spPr>
        <p:txBody>
          <a:bodyPr wrap="square" rtlCol="0">
            <a:spAutoFit/>
          </a:bodyPr>
          <a:lstStyle/>
          <a:p>
            <a:r>
              <a:rPr lang="es-MX" dirty="0"/>
              <a:t>Distraído, rumiando, sin atender a otros, sin saber lo que siento</a:t>
            </a:r>
          </a:p>
        </p:txBody>
      </p:sp>
      <p:sp>
        <p:nvSpPr>
          <p:cNvPr id="10" name="Diagrama de flujo: proceso 9">
            <a:extLst>
              <a:ext uri="{FF2B5EF4-FFF2-40B4-BE49-F238E27FC236}">
                <a16:creationId xmlns:a16="http://schemas.microsoft.com/office/drawing/2014/main" id="{DC9216B0-24AA-406B-B993-3A80C2B26131}"/>
              </a:ext>
            </a:extLst>
          </p:cNvPr>
          <p:cNvSpPr/>
          <p:nvPr/>
        </p:nvSpPr>
        <p:spPr>
          <a:xfrm>
            <a:off x="1474839" y="2551471"/>
            <a:ext cx="2802193" cy="1135626"/>
          </a:xfrm>
          <a:prstGeom prst="flowChartProcess">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1" name="CuadroTexto 10">
            <a:extLst>
              <a:ext uri="{FF2B5EF4-FFF2-40B4-BE49-F238E27FC236}">
                <a16:creationId xmlns:a16="http://schemas.microsoft.com/office/drawing/2014/main" id="{F8DEE132-F992-45DD-A2FC-73DB6C1D75ED}"/>
              </a:ext>
            </a:extLst>
          </p:cNvPr>
          <p:cNvSpPr txBox="1"/>
          <p:nvPr/>
        </p:nvSpPr>
        <p:spPr>
          <a:xfrm>
            <a:off x="1946787" y="2861187"/>
            <a:ext cx="1917290" cy="523220"/>
          </a:xfrm>
          <a:prstGeom prst="rect">
            <a:avLst/>
          </a:prstGeom>
          <a:noFill/>
        </p:spPr>
        <p:txBody>
          <a:bodyPr wrap="square" rtlCol="0">
            <a:spAutoFit/>
          </a:bodyPr>
          <a:lstStyle/>
          <a:p>
            <a:r>
              <a:rPr lang="es-MX" sz="2800" dirty="0"/>
              <a:t>Vigilancia</a:t>
            </a:r>
          </a:p>
        </p:txBody>
      </p:sp>
      <p:sp>
        <p:nvSpPr>
          <p:cNvPr id="12" name="Diagrama de flujo: proceso 11">
            <a:extLst>
              <a:ext uri="{FF2B5EF4-FFF2-40B4-BE49-F238E27FC236}">
                <a16:creationId xmlns:a16="http://schemas.microsoft.com/office/drawing/2014/main" id="{77659314-DBA7-4DB0-8B8F-921A0CC391FE}"/>
              </a:ext>
            </a:extLst>
          </p:cNvPr>
          <p:cNvSpPr/>
          <p:nvPr/>
        </p:nvSpPr>
        <p:spPr>
          <a:xfrm>
            <a:off x="7624916" y="2551471"/>
            <a:ext cx="3111910" cy="1135626"/>
          </a:xfrm>
          <a:prstGeom prst="flowChartProcess">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3" name="CuadroTexto 12">
            <a:extLst>
              <a:ext uri="{FF2B5EF4-FFF2-40B4-BE49-F238E27FC236}">
                <a16:creationId xmlns:a16="http://schemas.microsoft.com/office/drawing/2014/main" id="{CF284B94-3EC3-4949-9B1C-273C53542088}"/>
              </a:ext>
            </a:extLst>
          </p:cNvPr>
          <p:cNvSpPr txBox="1"/>
          <p:nvPr/>
        </p:nvSpPr>
        <p:spPr>
          <a:xfrm>
            <a:off x="7801896" y="2654710"/>
            <a:ext cx="2787445" cy="923330"/>
          </a:xfrm>
          <a:prstGeom prst="rect">
            <a:avLst/>
          </a:prstGeom>
          <a:noFill/>
        </p:spPr>
        <p:txBody>
          <a:bodyPr wrap="square" rtlCol="0">
            <a:spAutoFit/>
          </a:bodyPr>
          <a:lstStyle/>
          <a:p>
            <a:r>
              <a:rPr lang="es-MX" dirty="0"/>
              <a:t>Vigilancia </a:t>
            </a:r>
            <a:r>
              <a:rPr lang="es-MX" dirty="0" err="1"/>
              <a:t>mindful</a:t>
            </a:r>
            <a:r>
              <a:rPr lang="es-MX" dirty="0"/>
              <a:t> expansiva del </a:t>
            </a:r>
            <a:r>
              <a:rPr lang="es-MX" dirty="0" err="1"/>
              <a:t>self</a:t>
            </a:r>
            <a:r>
              <a:rPr lang="es-MX" dirty="0"/>
              <a:t>, otros y el contexto. Sin emitir juicios</a:t>
            </a:r>
          </a:p>
        </p:txBody>
      </p:sp>
      <p:sp>
        <p:nvSpPr>
          <p:cNvPr id="14" name="Diagrama de flujo: proceso 13">
            <a:extLst>
              <a:ext uri="{FF2B5EF4-FFF2-40B4-BE49-F238E27FC236}">
                <a16:creationId xmlns:a16="http://schemas.microsoft.com/office/drawing/2014/main" id="{F434F4B9-4D51-43F3-9D40-697B5E5289F8}"/>
              </a:ext>
            </a:extLst>
          </p:cNvPr>
          <p:cNvSpPr/>
          <p:nvPr/>
        </p:nvSpPr>
        <p:spPr>
          <a:xfrm>
            <a:off x="4395019" y="3805084"/>
            <a:ext cx="3111910" cy="1135626"/>
          </a:xfrm>
          <a:prstGeom prst="flowChartProcess">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5" name="CuadroTexto 14">
            <a:extLst>
              <a:ext uri="{FF2B5EF4-FFF2-40B4-BE49-F238E27FC236}">
                <a16:creationId xmlns:a16="http://schemas.microsoft.com/office/drawing/2014/main" id="{0B0BF0B2-5108-4497-A01A-B029995E2F75}"/>
              </a:ext>
            </a:extLst>
          </p:cNvPr>
          <p:cNvSpPr txBox="1"/>
          <p:nvPr/>
        </p:nvSpPr>
        <p:spPr>
          <a:xfrm>
            <a:off x="5159477" y="3911232"/>
            <a:ext cx="1873045" cy="923330"/>
          </a:xfrm>
          <a:prstGeom prst="rect">
            <a:avLst/>
          </a:prstGeom>
          <a:noFill/>
        </p:spPr>
        <p:txBody>
          <a:bodyPr wrap="square" rtlCol="0">
            <a:spAutoFit/>
          </a:bodyPr>
          <a:lstStyle/>
          <a:p>
            <a:r>
              <a:rPr lang="es-MX" dirty="0"/>
              <a:t>Impulsivo,</a:t>
            </a:r>
          </a:p>
          <a:p>
            <a:r>
              <a:rPr lang="es-MX" dirty="0"/>
              <a:t>quieto/retraído,</a:t>
            </a:r>
          </a:p>
          <a:p>
            <a:r>
              <a:rPr lang="es-MX" dirty="0"/>
              <a:t>evitando</a:t>
            </a:r>
          </a:p>
        </p:txBody>
      </p:sp>
      <p:sp>
        <p:nvSpPr>
          <p:cNvPr id="16" name="Diagrama de flujo: proceso 15">
            <a:extLst>
              <a:ext uri="{FF2B5EF4-FFF2-40B4-BE49-F238E27FC236}">
                <a16:creationId xmlns:a16="http://schemas.microsoft.com/office/drawing/2014/main" id="{42AEEF7E-5187-4166-B3AD-4A752C44583E}"/>
              </a:ext>
            </a:extLst>
          </p:cNvPr>
          <p:cNvSpPr/>
          <p:nvPr/>
        </p:nvSpPr>
        <p:spPr>
          <a:xfrm>
            <a:off x="7624916" y="3805084"/>
            <a:ext cx="3111910" cy="1135626"/>
          </a:xfrm>
          <a:prstGeom prst="flowChartProcess">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7" name="CuadroTexto 16">
            <a:extLst>
              <a:ext uri="{FF2B5EF4-FFF2-40B4-BE49-F238E27FC236}">
                <a16:creationId xmlns:a16="http://schemas.microsoft.com/office/drawing/2014/main" id="{E05D6A3A-757B-49DD-9986-778079D8A67A}"/>
              </a:ext>
            </a:extLst>
          </p:cNvPr>
          <p:cNvSpPr txBox="1"/>
          <p:nvPr/>
        </p:nvSpPr>
        <p:spPr>
          <a:xfrm>
            <a:off x="7801896" y="3911232"/>
            <a:ext cx="2787445" cy="923330"/>
          </a:xfrm>
          <a:prstGeom prst="rect">
            <a:avLst/>
          </a:prstGeom>
          <a:noFill/>
        </p:spPr>
        <p:txBody>
          <a:bodyPr wrap="square" rtlCol="0">
            <a:spAutoFit/>
          </a:bodyPr>
          <a:lstStyle/>
          <a:p>
            <a:r>
              <a:rPr lang="es-MX" dirty="0"/>
              <a:t>Genuino, involucrado, hablando sincero, guiado por valores, dispuesto</a:t>
            </a:r>
          </a:p>
        </p:txBody>
      </p:sp>
      <p:sp>
        <p:nvSpPr>
          <p:cNvPr id="18" name="Diagrama de flujo: proceso 17">
            <a:extLst>
              <a:ext uri="{FF2B5EF4-FFF2-40B4-BE49-F238E27FC236}">
                <a16:creationId xmlns:a16="http://schemas.microsoft.com/office/drawing/2014/main" id="{C1D6DE00-7582-41F3-ACD6-0AB1FDDE98AF}"/>
              </a:ext>
            </a:extLst>
          </p:cNvPr>
          <p:cNvSpPr/>
          <p:nvPr/>
        </p:nvSpPr>
        <p:spPr>
          <a:xfrm>
            <a:off x="1474839" y="3805084"/>
            <a:ext cx="2802193" cy="1135626"/>
          </a:xfrm>
          <a:prstGeom prst="flowChartProcess">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9" name="CuadroTexto 18">
            <a:extLst>
              <a:ext uri="{FF2B5EF4-FFF2-40B4-BE49-F238E27FC236}">
                <a16:creationId xmlns:a16="http://schemas.microsoft.com/office/drawing/2014/main" id="{203E3C98-A3D1-45D7-9940-EF5B23316A5A}"/>
              </a:ext>
            </a:extLst>
          </p:cNvPr>
          <p:cNvSpPr txBox="1"/>
          <p:nvPr/>
        </p:nvSpPr>
        <p:spPr>
          <a:xfrm>
            <a:off x="1946787" y="4070555"/>
            <a:ext cx="1917290" cy="523220"/>
          </a:xfrm>
          <a:prstGeom prst="rect">
            <a:avLst/>
          </a:prstGeom>
          <a:noFill/>
        </p:spPr>
        <p:txBody>
          <a:bodyPr wrap="square" rtlCol="0">
            <a:spAutoFit/>
          </a:bodyPr>
          <a:lstStyle/>
          <a:p>
            <a:r>
              <a:rPr lang="es-MX" sz="2800" dirty="0"/>
              <a:t>Valentía</a:t>
            </a:r>
          </a:p>
        </p:txBody>
      </p:sp>
      <p:sp>
        <p:nvSpPr>
          <p:cNvPr id="20" name="Diagrama de flujo: proceso 19">
            <a:extLst>
              <a:ext uri="{FF2B5EF4-FFF2-40B4-BE49-F238E27FC236}">
                <a16:creationId xmlns:a16="http://schemas.microsoft.com/office/drawing/2014/main" id="{43494970-9E5C-4BBD-8C4F-1BE6F027EF9C}"/>
              </a:ext>
            </a:extLst>
          </p:cNvPr>
          <p:cNvSpPr/>
          <p:nvPr/>
        </p:nvSpPr>
        <p:spPr>
          <a:xfrm>
            <a:off x="4395019" y="5058697"/>
            <a:ext cx="3111909" cy="1135626"/>
          </a:xfrm>
          <a:prstGeom prst="flowChartProcess">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1" name="CuadroTexto 20">
            <a:extLst>
              <a:ext uri="{FF2B5EF4-FFF2-40B4-BE49-F238E27FC236}">
                <a16:creationId xmlns:a16="http://schemas.microsoft.com/office/drawing/2014/main" id="{2899636D-6F31-4B94-9B92-BEDFB0084AE8}"/>
              </a:ext>
            </a:extLst>
          </p:cNvPr>
          <p:cNvSpPr txBox="1"/>
          <p:nvPr/>
        </p:nvSpPr>
        <p:spPr>
          <a:xfrm>
            <a:off x="4527755" y="5206181"/>
            <a:ext cx="2898057" cy="923330"/>
          </a:xfrm>
          <a:prstGeom prst="rect">
            <a:avLst/>
          </a:prstGeom>
          <a:noFill/>
        </p:spPr>
        <p:txBody>
          <a:bodyPr wrap="square" rtlCol="0">
            <a:spAutoFit/>
          </a:bodyPr>
          <a:lstStyle/>
          <a:p>
            <a:r>
              <a:rPr lang="es-MX" dirty="0"/>
              <a:t>Ensimismado,</a:t>
            </a:r>
          </a:p>
          <a:p>
            <a:r>
              <a:rPr lang="es-MX" dirty="0"/>
              <a:t>Sin empatía, sin interés,</a:t>
            </a:r>
          </a:p>
          <a:p>
            <a:r>
              <a:rPr lang="es-MX" dirty="0"/>
              <a:t>retraído </a:t>
            </a:r>
          </a:p>
        </p:txBody>
      </p:sp>
      <p:sp>
        <p:nvSpPr>
          <p:cNvPr id="22" name="Rectángulo 21">
            <a:extLst>
              <a:ext uri="{FF2B5EF4-FFF2-40B4-BE49-F238E27FC236}">
                <a16:creationId xmlns:a16="http://schemas.microsoft.com/office/drawing/2014/main" id="{D8B6F4BB-940F-4724-86E3-F9DA424666A4}"/>
              </a:ext>
            </a:extLst>
          </p:cNvPr>
          <p:cNvSpPr/>
          <p:nvPr/>
        </p:nvSpPr>
        <p:spPr>
          <a:xfrm>
            <a:off x="7624916" y="5058697"/>
            <a:ext cx="3111909" cy="1135626"/>
          </a:xfrm>
          <a:prstGeom prst="rect">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3" name="CuadroTexto 22">
            <a:extLst>
              <a:ext uri="{FF2B5EF4-FFF2-40B4-BE49-F238E27FC236}">
                <a16:creationId xmlns:a16="http://schemas.microsoft.com/office/drawing/2014/main" id="{AE6F17AE-CE6C-4234-B1C1-ABAD154397ED}"/>
              </a:ext>
            </a:extLst>
          </p:cNvPr>
          <p:cNvSpPr txBox="1"/>
          <p:nvPr/>
        </p:nvSpPr>
        <p:spPr>
          <a:xfrm>
            <a:off x="8101778" y="5164845"/>
            <a:ext cx="2138517" cy="923330"/>
          </a:xfrm>
          <a:prstGeom prst="rect">
            <a:avLst/>
          </a:prstGeom>
          <a:noFill/>
        </p:spPr>
        <p:txBody>
          <a:bodyPr wrap="square" rtlCol="0">
            <a:spAutoFit/>
          </a:bodyPr>
          <a:lstStyle/>
          <a:p>
            <a:r>
              <a:rPr lang="es-MX" dirty="0"/>
              <a:t>Empático, amoroso,</a:t>
            </a:r>
          </a:p>
          <a:p>
            <a:r>
              <a:rPr lang="es-MX" dirty="0"/>
              <a:t>valiente, dispuesto, </a:t>
            </a:r>
          </a:p>
          <a:p>
            <a:r>
              <a:rPr lang="es-MX" dirty="0"/>
              <a:t>en armonía </a:t>
            </a:r>
          </a:p>
        </p:txBody>
      </p:sp>
      <p:sp>
        <p:nvSpPr>
          <p:cNvPr id="24" name="Diagrama de flujo: proceso 23">
            <a:extLst>
              <a:ext uri="{FF2B5EF4-FFF2-40B4-BE49-F238E27FC236}">
                <a16:creationId xmlns:a16="http://schemas.microsoft.com/office/drawing/2014/main" id="{CA85ABDA-4346-4A3E-87DA-CEDC41ACF0B0}"/>
              </a:ext>
            </a:extLst>
          </p:cNvPr>
          <p:cNvSpPr/>
          <p:nvPr/>
        </p:nvSpPr>
        <p:spPr>
          <a:xfrm>
            <a:off x="1474839" y="5058697"/>
            <a:ext cx="2802192" cy="1135626"/>
          </a:xfrm>
          <a:prstGeom prst="flowChartProcess">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5" name="CuadroTexto 24">
            <a:extLst>
              <a:ext uri="{FF2B5EF4-FFF2-40B4-BE49-F238E27FC236}">
                <a16:creationId xmlns:a16="http://schemas.microsoft.com/office/drawing/2014/main" id="{94293A71-ADF3-4B2F-A6C9-0D0D27A9EBAE}"/>
              </a:ext>
            </a:extLst>
          </p:cNvPr>
          <p:cNvSpPr txBox="1"/>
          <p:nvPr/>
        </p:nvSpPr>
        <p:spPr>
          <a:xfrm>
            <a:off x="1946787" y="5353665"/>
            <a:ext cx="1622323" cy="523220"/>
          </a:xfrm>
          <a:prstGeom prst="rect">
            <a:avLst/>
          </a:prstGeom>
          <a:noFill/>
        </p:spPr>
        <p:txBody>
          <a:bodyPr wrap="square" rtlCol="0">
            <a:spAutoFit/>
          </a:bodyPr>
          <a:lstStyle/>
          <a:p>
            <a:r>
              <a:rPr lang="es-MX" sz="2800" dirty="0"/>
              <a:t>Amor</a:t>
            </a:r>
          </a:p>
        </p:txBody>
      </p:sp>
    </p:spTree>
    <p:extLst>
      <p:ext uri="{BB962C8B-B14F-4D97-AF65-F5344CB8AC3E}">
        <p14:creationId xmlns:p14="http://schemas.microsoft.com/office/powerpoint/2010/main" val="2458316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EBCEAB-1439-4692-B767-D8A955EFFFC9}"/>
              </a:ext>
            </a:extLst>
          </p:cNvPr>
          <p:cNvSpPr>
            <a:spLocks noGrp="1"/>
          </p:cNvSpPr>
          <p:nvPr>
            <p:ph type="title"/>
          </p:nvPr>
        </p:nvSpPr>
        <p:spPr>
          <a:xfrm>
            <a:off x="838200" y="365126"/>
            <a:ext cx="10515600" cy="741004"/>
          </a:xfrm>
        </p:spPr>
        <p:txBody>
          <a:bodyPr>
            <a:normAutofit/>
          </a:bodyPr>
          <a:lstStyle/>
          <a:p>
            <a:r>
              <a:rPr lang="en-US" sz="2800" b="0" i="0" u="none" strike="noStrike" baseline="0" dirty="0">
                <a:latin typeface="Calibri" panose="020F0502020204030204" pitchFamily="34" charset="0"/>
              </a:rPr>
              <a:t>La FAP es una </a:t>
            </a:r>
            <a:r>
              <a:rPr lang="en-US" sz="2800" b="0" i="0" u="none" strike="noStrike" baseline="0" dirty="0" err="1">
                <a:latin typeface="Calibri" panose="020F0502020204030204" pitchFamily="34" charset="0"/>
              </a:rPr>
              <a:t>terapia</a:t>
            </a:r>
            <a:r>
              <a:rPr lang="en-US" sz="2800" b="0" i="0" u="none" strike="noStrike" baseline="0" dirty="0">
                <a:latin typeface="Calibri" panose="020F0502020204030204" pitchFamily="34" charset="0"/>
              </a:rPr>
              <a:t> </a:t>
            </a:r>
            <a:r>
              <a:rPr lang="en-US" sz="2800" b="0" i="0" u="none" strike="noStrike" baseline="0" dirty="0" err="1">
                <a:latin typeface="Calibri" panose="020F0502020204030204" pitchFamily="34" charset="0"/>
              </a:rPr>
              <a:t>analítica</a:t>
            </a:r>
            <a:r>
              <a:rPr lang="en-US" sz="2800" b="0" i="0" u="none" strike="noStrike" baseline="0" dirty="0">
                <a:latin typeface="Calibri" panose="020F0502020204030204" pitchFamily="34" charset="0"/>
              </a:rPr>
              <a:t> </a:t>
            </a:r>
            <a:r>
              <a:rPr lang="en-US" sz="2800" b="0" i="0" u="none" strike="noStrike" baseline="0" dirty="0" err="1">
                <a:latin typeface="Calibri" panose="020F0502020204030204" pitchFamily="34" charset="0"/>
              </a:rPr>
              <a:t>conductual</a:t>
            </a:r>
            <a:r>
              <a:rPr lang="en-US" sz="2800" b="0" i="0" u="none" strike="noStrike" baseline="0" dirty="0">
                <a:latin typeface="Calibri" panose="020F0502020204030204" pitchFamily="34" charset="0"/>
              </a:rPr>
              <a:t> </a:t>
            </a:r>
            <a:r>
              <a:rPr lang="en-US" sz="2800" b="0" i="0" u="none" strike="noStrike" baseline="0" dirty="0" err="1">
                <a:latin typeface="Calibri" panose="020F0502020204030204" pitchFamily="34" charset="0"/>
              </a:rPr>
              <a:t>intensa</a:t>
            </a:r>
            <a:r>
              <a:rPr lang="en-US" sz="2800" b="0" i="0" u="none" strike="noStrike" baseline="0" dirty="0">
                <a:latin typeface="Calibri" panose="020F0502020204030204" pitchFamily="34" charset="0"/>
              </a:rPr>
              <a:t>, </a:t>
            </a:r>
            <a:r>
              <a:rPr lang="en-US" sz="2800" dirty="0" err="1">
                <a:latin typeface="Calibri" panose="020F0502020204030204" pitchFamily="34" charset="0"/>
              </a:rPr>
              <a:t>í</a:t>
            </a:r>
            <a:r>
              <a:rPr lang="en-US" sz="2800" b="0" i="0" u="none" strike="noStrike" baseline="0" dirty="0" err="1">
                <a:latin typeface="Calibri" panose="020F0502020204030204" pitchFamily="34" charset="0"/>
              </a:rPr>
              <a:t>ntima</a:t>
            </a:r>
            <a:r>
              <a:rPr lang="en-US" sz="2800" b="0" i="0" u="none" strike="noStrike" baseline="0" dirty="0">
                <a:latin typeface="Calibri" panose="020F0502020204030204" pitchFamily="34" charset="0"/>
              </a:rPr>
              <a:t> y </a:t>
            </a:r>
            <a:r>
              <a:rPr lang="en-US" sz="2800" b="0" i="0" u="none" strike="noStrike" baseline="0" dirty="0" err="1">
                <a:latin typeface="Calibri" panose="020F0502020204030204" pitchFamily="34" charset="0"/>
              </a:rPr>
              <a:t>emotiva</a:t>
            </a:r>
            <a:endParaRPr lang="es-MX" sz="2800" dirty="0"/>
          </a:p>
        </p:txBody>
      </p:sp>
      <p:sp>
        <p:nvSpPr>
          <p:cNvPr id="3" name="CuadroTexto 2">
            <a:extLst>
              <a:ext uri="{FF2B5EF4-FFF2-40B4-BE49-F238E27FC236}">
                <a16:creationId xmlns:a16="http://schemas.microsoft.com/office/drawing/2014/main" id="{1E6D3F6B-953A-4F77-BDE4-034569BC4E18}"/>
              </a:ext>
            </a:extLst>
          </p:cNvPr>
          <p:cNvSpPr txBox="1"/>
          <p:nvPr/>
        </p:nvSpPr>
        <p:spPr>
          <a:xfrm>
            <a:off x="838200" y="1342103"/>
            <a:ext cx="10515600" cy="4893647"/>
          </a:xfrm>
          <a:prstGeom prst="rect">
            <a:avLst/>
          </a:prstGeom>
          <a:noFill/>
        </p:spPr>
        <p:txBody>
          <a:bodyPr wrap="square" rtlCol="0">
            <a:spAutoFit/>
          </a:bodyPr>
          <a:lstStyle/>
          <a:p>
            <a:pPr marL="285750" indent="-285750">
              <a:buFont typeface="Arial" panose="020B0604020202020204" pitchFamily="34" charset="0"/>
              <a:buChar char="•"/>
            </a:pPr>
            <a:r>
              <a:rPr lang="es-MX" sz="2400" dirty="0"/>
              <a:t>En donde la relación terapéutica es el vehículo principal para la transformación del cliente, los corazones tanto de terapeutas como clientes son tocados y se producen relaciones inolvidables.</a:t>
            </a:r>
          </a:p>
          <a:p>
            <a:pPr marL="285750" indent="-285750">
              <a:buFont typeface="Arial" panose="020B0604020202020204" pitchFamily="34" charset="0"/>
              <a:buChar char="•"/>
            </a:pPr>
            <a:r>
              <a:rPr lang="es-MX" sz="2400" dirty="0"/>
              <a:t>Estas se enfocan en las oportunidades para cambiar que ocurren cuando el terapeuta responde contingentemente a los problemas cotidianos de los clientes conforme se presentan en la sesión</a:t>
            </a:r>
          </a:p>
          <a:p>
            <a:pPr marL="285750" indent="-285750">
              <a:buFont typeface="Arial" panose="020B0604020202020204" pitchFamily="34" charset="0"/>
              <a:buChar char="•"/>
            </a:pPr>
            <a:r>
              <a:rPr lang="es-MX" sz="2400" dirty="0"/>
              <a:t>En donde la vigilancia, la valentía y el amor terapéutico resultan herramientas clínicas clave</a:t>
            </a:r>
          </a:p>
          <a:p>
            <a:pPr marL="285750" indent="-285750">
              <a:buFont typeface="Arial" panose="020B0604020202020204" pitchFamily="34" charset="0"/>
              <a:buChar char="•"/>
            </a:pPr>
            <a:r>
              <a:rPr lang="es-MX" sz="2400" dirty="0"/>
              <a:t>Que son dirigidas por el contexto y los principios conductuales, no por un protocolo</a:t>
            </a:r>
          </a:p>
          <a:p>
            <a:pPr marL="285750" indent="-285750">
              <a:buFont typeface="Arial" panose="020B0604020202020204" pitchFamily="34" charset="0"/>
              <a:buChar char="•"/>
            </a:pPr>
            <a:r>
              <a:rPr lang="es-MX" sz="2400" dirty="0"/>
              <a:t>Que empujan tanto al cliente como al terapeuta a tomar riesgos y crecer</a:t>
            </a:r>
          </a:p>
          <a:p>
            <a:pPr marL="285750" indent="-285750">
              <a:buFont typeface="Arial" panose="020B0604020202020204" pitchFamily="34" charset="0"/>
              <a:buChar char="•"/>
            </a:pPr>
            <a:r>
              <a:rPr lang="es-MX" sz="2400" dirty="0"/>
              <a:t>Siendo un enfoque integral que puede mejorar sobrecargar casi cualquier otro tipo de terapia</a:t>
            </a:r>
          </a:p>
        </p:txBody>
      </p:sp>
    </p:spTree>
    <p:extLst>
      <p:ext uri="{BB962C8B-B14F-4D97-AF65-F5344CB8AC3E}">
        <p14:creationId xmlns:p14="http://schemas.microsoft.com/office/powerpoint/2010/main" val="1971588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973595-35C8-48D0-AA20-F85965D8277F}"/>
              </a:ext>
            </a:extLst>
          </p:cNvPr>
          <p:cNvSpPr>
            <a:spLocks noGrp="1"/>
          </p:cNvSpPr>
          <p:nvPr>
            <p:ph type="title"/>
          </p:nvPr>
        </p:nvSpPr>
        <p:spPr>
          <a:xfrm>
            <a:off x="838200" y="365125"/>
            <a:ext cx="10515600" cy="1094965"/>
          </a:xfrm>
        </p:spPr>
        <p:txBody>
          <a:bodyPr/>
          <a:lstStyle/>
          <a:p>
            <a:pPr algn="ctr"/>
            <a:r>
              <a:rPr lang="es-MX" dirty="0" err="1"/>
              <a:t>CRBs</a:t>
            </a:r>
            <a:endParaRPr lang="es-MX" dirty="0"/>
          </a:p>
        </p:txBody>
      </p:sp>
      <p:sp>
        <p:nvSpPr>
          <p:cNvPr id="3" name="CuadroTexto 2">
            <a:extLst>
              <a:ext uri="{FF2B5EF4-FFF2-40B4-BE49-F238E27FC236}">
                <a16:creationId xmlns:a16="http://schemas.microsoft.com/office/drawing/2014/main" id="{3F8E57BD-1FBB-410D-8AB3-23028BC61D32}"/>
              </a:ext>
            </a:extLst>
          </p:cNvPr>
          <p:cNvSpPr txBox="1"/>
          <p:nvPr/>
        </p:nvSpPr>
        <p:spPr>
          <a:xfrm>
            <a:off x="1120877" y="1460090"/>
            <a:ext cx="10232923" cy="446705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MX" sz="2400" dirty="0"/>
              <a:t>Se definen en términos de su propio crecimiento, no con un estándar externo (moldeamiento)</a:t>
            </a:r>
          </a:p>
          <a:p>
            <a:pPr marL="285750" indent="-285750">
              <a:lnSpc>
                <a:spcPct val="150000"/>
              </a:lnSpc>
              <a:buFont typeface="Arial" panose="020B0604020202020204" pitchFamily="34" charset="0"/>
              <a:buChar char="•"/>
            </a:pPr>
            <a:r>
              <a:rPr lang="es-MX" sz="2400" dirty="0"/>
              <a:t>Se definen en términos de su historia, quién es usted y cómo quiere ser, no con un estándar externo (ideográficamente)</a:t>
            </a:r>
          </a:p>
          <a:p>
            <a:pPr marL="285750" indent="-285750">
              <a:lnSpc>
                <a:spcPct val="150000"/>
              </a:lnSpc>
              <a:buFont typeface="Arial" panose="020B0604020202020204" pitchFamily="34" charset="0"/>
              <a:buChar char="•"/>
            </a:pPr>
            <a:r>
              <a:rPr lang="es-MX" sz="2400" dirty="0"/>
              <a:t>Se definen en términos de lo que resulta efectivo o inefectivo para usted (verdad pragmática)</a:t>
            </a:r>
          </a:p>
          <a:p>
            <a:pPr marL="285750" indent="-285750">
              <a:lnSpc>
                <a:spcPct val="150000"/>
              </a:lnSpc>
              <a:buFont typeface="Arial" panose="020B0604020202020204" pitchFamily="34" charset="0"/>
              <a:buChar char="•"/>
            </a:pPr>
            <a:r>
              <a:rPr lang="es-MX" sz="2400" dirty="0"/>
              <a:t>Pueden verse diferente para una persona comparada con otra y para usted en un contexto comparado con otro (función vs. forma)</a:t>
            </a:r>
          </a:p>
        </p:txBody>
      </p:sp>
    </p:spTree>
    <p:extLst>
      <p:ext uri="{BB962C8B-B14F-4D97-AF65-F5344CB8AC3E}">
        <p14:creationId xmlns:p14="http://schemas.microsoft.com/office/powerpoint/2010/main" val="2358184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361371-9E71-448A-BF8E-D820580769A2}"/>
              </a:ext>
            </a:extLst>
          </p:cNvPr>
          <p:cNvSpPr>
            <a:spLocks noGrp="1"/>
          </p:cNvSpPr>
          <p:nvPr>
            <p:ph type="title"/>
          </p:nvPr>
        </p:nvSpPr>
        <p:spPr>
          <a:xfrm>
            <a:off x="838200" y="365125"/>
            <a:ext cx="10515600" cy="1065469"/>
          </a:xfrm>
        </p:spPr>
        <p:txBody>
          <a:bodyPr/>
          <a:lstStyle/>
          <a:p>
            <a:pPr algn="ctr"/>
            <a:r>
              <a:rPr lang="es-MX" dirty="0"/>
              <a:t>Regla 2: Evoque </a:t>
            </a:r>
            <a:r>
              <a:rPr lang="es-MX" dirty="0" err="1"/>
              <a:t>CRBs</a:t>
            </a:r>
            <a:r>
              <a:rPr lang="es-MX" dirty="0"/>
              <a:t> (Valentía)</a:t>
            </a:r>
          </a:p>
        </p:txBody>
      </p:sp>
      <p:sp>
        <p:nvSpPr>
          <p:cNvPr id="3" name="CuadroTexto 2">
            <a:extLst>
              <a:ext uri="{FF2B5EF4-FFF2-40B4-BE49-F238E27FC236}">
                <a16:creationId xmlns:a16="http://schemas.microsoft.com/office/drawing/2014/main" id="{FE3A16EE-D8D6-4E2B-BF60-E39446491958}"/>
              </a:ext>
            </a:extLst>
          </p:cNvPr>
          <p:cNvSpPr txBox="1"/>
          <p:nvPr/>
        </p:nvSpPr>
        <p:spPr>
          <a:xfrm>
            <a:off x="1017639" y="1283110"/>
            <a:ext cx="10132142" cy="508151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MX" sz="2800" dirty="0"/>
              <a:t>El contenido del tratamiento naturalmente evoca las </a:t>
            </a:r>
            <a:r>
              <a:rPr lang="es-MX" sz="2800" dirty="0" err="1"/>
              <a:t>CRBs</a:t>
            </a:r>
            <a:endParaRPr lang="es-MX" sz="2800" dirty="0"/>
          </a:p>
          <a:p>
            <a:pPr>
              <a:lnSpc>
                <a:spcPct val="150000"/>
              </a:lnSpc>
            </a:pPr>
            <a:r>
              <a:rPr lang="es-MX" dirty="0"/>
              <a:t>	- ejem., disposición de agendas, asignación de tareas</a:t>
            </a:r>
          </a:p>
          <a:p>
            <a:pPr marL="285750" indent="-285750">
              <a:lnSpc>
                <a:spcPct val="150000"/>
              </a:lnSpc>
              <a:buFont typeface="Arial" panose="020B0604020202020204" pitchFamily="34" charset="0"/>
              <a:buChar char="•"/>
            </a:pPr>
            <a:r>
              <a:rPr lang="es-MX" sz="2800" dirty="0"/>
              <a:t>Usted también puede </a:t>
            </a:r>
            <a:r>
              <a:rPr lang="es-MX" sz="2800" dirty="0" err="1"/>
              <a:t>promtear</a:t>
            </a:r>
            <a:r>
              <a:rPr lang="es-MX" sz="2800" dirty="0"/>
              <a:t> intencionalmente </a:t>
            </a:r>
            <a:r>
              <a:rPr lang="es-MX" sz="2800" dirty="0" err="1"/>
              <a:t>CRBs</a:t>
            </a:r>
            <a:r>
              <a:rPr lang="es-MX" sz="2800" dirty="0"/>
              <a:t> </a:t>
            </a:r>
            <a:r>
              <a:rPr lang="es-MX" sz="2800" dirty="0" err="1"/>
              <a:t>via</a:t>
            </a:r>
            <a:r>
              <a:rPr lang="es-MX" sz="2800" dirty="0"/>
              <a:t>…</a:t>
            </a:r>
          </a:p>
          <a:p>
            <a:pPr>
              <a:lnSpc>
                <a:spcPct val="150000"/>
              </a:lnSpc>
            </a:pPr>
            <a:r>
              <a:rPr lang="es-MX" dirty="0"/>
              <a:t>	- presentando un argumento que sea evocativo (ejem., el “FAP rap”</a:t>
            </a:r>
          </a:p>
          <a:p>
            <a:pPr>
              <a:lnSpc>
                <a:spcPct val="150000"/>
              </a:lnSpc>
            </a:pPr>
            <a:r>
              <a:rPr lang="es-MX" dirty="0"/>
              <a:t>	- Con trabajo experiencial y ejercicios (ejem., asociaciones libres, escritura con mano no</a:t>
            </a:r>
          </a:p>
          <a:p>
            <a:pPr>
              <a:lnSpc>
                <a:spcPct val="150000"/>
              </a:lnSpc>
            </a:pPr>
            <a:r>
              <a:rPr lang="es-MX" dirty="0"/>
              <a:t>                    dominante)</a:t>
            </a:r>
          </a:p>
          <a:p>
            <a:pPr>
              <a:lnSpc>
                <a:spcPct val="150000"/>
              </a:lnSpc>
            </a:pPr>
            <a:r>
              <a:rPr lang="es-MX" dirty="0"/>
              <a:t>	- Trayendo temas del cliente a la relación terapéutica</a:t>
            </a:r>
          </a:p>
          <a:p>
            <a:pPr>
              <a:lnSpc>
                <a:spcPct val="150000"/>
              </a:lnSpc>
            </a:pPr>
            <a:r>
              <a:rPr lang="es-MX" dirty="0"/>
              <a:t>	- Con auto revelaciones del terapeuta: decir su verdad de la manera que mejor sirva al</a:t>
            </a:r>
          </a:p>
          <a:p>
            <a:pPr>
              <a:lnSpc>
                <a:spcPct val="150000"/>
              </a:lnSpc>
            </a:pPr>
            <a:r>
              <a:rPr lang="es-MX" dirty="0"/>
              <a:t>                    crecimiento del cliente</a:t>
            </a:r>
          </a:p>
          <a:p>
            <a:pPr>
              <a:lnSpc>
                <a:spcPct val="150000"/>
              </a:lnSpc>
            </a:pPr>
            <a:r>
              <a:rPr lang="es-MX" dirty="0"/>
              <a:t>	- Construyendo un ambiente terapéutico que evoque </a:t>
            </a:r>
            <a:r>
              <a:rPr lang="es-MX" dirty="0" err="1"/>
              <a:t>CRBs</a:t>
            </a:r>
            <a:r>
              <a:rPr lang="es-MX" dirty="0"/>
              <a:t> relacionadas con la intimidad </a:t>
            </a:r>
          </a:p>
          <a:p>
            <a:pPr>
              <a:lnSpc>
                <a:spcPct val="150000"/>
              </a:lnSpc>
            </a:pPr>
            <a:r>
              <a:rPr lang="es-MX" dirty="0"/>
              <a:t>                    (espacio “sagrado”)</a:t>
            </a:r>
          </a:p>
        </p:txBody>
      </p:sp>
    </p:spTree>
    <p:extLst>
      <p:ext uri="{BB962C8B-B14F-4D97-AF65-F5344CB8AC3E}">
        <p14:creationId xmlns:p14="http://schemas.microsoft.com/office/powerpoint/2010/main" val="2275569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101730-1316-4AD8-ABFA-B4CD77972447}"/>
              </a:ext>
            </a:extLst>
          </p:cNvPr>
          <p:cNvSpPr>
            <a:spLocks noGrp="1"/>
          </p:cNvSpPr>
          <p:nvPr>
            <p:ph type="title"/>
          </p:nvPr>
        </p:nvSpPr>
        <p:spPr>
          <a:xfrm>
            <a:off x="781664" y="593726"/>
            <a:ext cx="10515600" cy="962230"/>
          </a:xfrm>
        </p:spPr>
        <p:txBody>
          <a:bodyPr/>
          <a:lstStyle/>
          <a:p>
            <a:pPr algn="ctr"/>
            <a:r>
              <a:rPr lang="es-MX" dirty="0"/>
              <a:t>Creando un Espacio “Sagrado”</a:t>
            </a:r>
          </a:p>
        </p:txBody>
      </p:sp>
      <p:sp>
        <p:nvSpPr>
          <p:cNvPr id="3" name="CuadroTexto 2">
            <a:extLst>
              <a:ext uri="{FF2B5EF4-FFF2-40B4-BE49-F238E27FC236}">
                <a16:creationId xmlns:a16="http://schemas.microsoft.com/office/drawing/2014/main" id="{C39114CA-88F0-41B5-984C-C3E7CE40ED23}"/>
              </a:ext>
            </a:extLst>
          </p:cNvPr>
          <p:cNvSpPr txBox="1"/>
          <p:nvPr/>
        </p:nvSpPr>
        <p:spPr>
          <a:xfrm>
            <a:off x="1546122" y="2212258"/>
            <a:ext cx="9099756" cy="325717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MX" sz="2800" dirty="0"/>
              <a:t>Dedicado, puesto aparte, apropiado para alguna persona </a:t>
            </a:r>
          </a:p>
          <a:p>
            <a:pPr>
              <a:lnSpc>
                <a:spcPct val="150000"/>
              </a:lnSpc>
            </a:pPr>
            <a:r>
              <a:rPr lang="es-MX" sz="2800" dirty="0"/>
              <a:t>    o algún propósito especial.</a:t>
            </a:r>
          </a:p>
          <a:p>
            <a:pPr marL="285750" indent="-285750">
              <a:lnSpc>
                <a:spcPct val="150000"/>
              </a:lnSpc>
              <a:buFont typeface="Arial" panose="020B0604020202020204" pitchFamily="34" charset="0"/>
              <a:buChar char="•"/>
            </a:pPr>
            <a:r>
              <a:rPr lang="es-MX" sz="2800" dirty="0"/>
              <a:t>Protegido de daño o incursión, por alguna sanción.</a:t>
            </a:r>
          </a:p>
          <a:p>
            <a:pPr marL="285750" indent="-285750">
              <a:lnSpc>
                <a:spcPct val="150000"/>
              </a:lnSpc>
              <a:buFont typeface="Arial" panose="020B0604020202020204" pitchFamily="34" charset="0"/>
              <a:buChar char="•"/>
            </a:pPr>
            <a:r>
              <a:rPr lang="es-MX" sz="2800" dirty="0"/>
              <a:t>Dedicado a algún propósito, no para ser manipulado o levemente alterado.</a:t>
            </a:r>
          </a:p>
        </p:txBody>
      </p:sp>
    </p:spTree>
    <p:extLst>
      <p:ext uri="{BB962C8B-B14F-4D97-AF65-F5344CB8AC3E}">
        <p14:creationId xmlns:p14="http://schemas.microsoft.com/office/powerpoint/2010/main" val="355476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34F503-237B-4AC8-A6B7-C1182E6D2AC3}"/>
              </a:ext>
            </a:extLst>
          </p:cNvPr>
          <p:cNvSpPr>
            <a:spLocks noGrp="1"/>
          </p:cNvSpPr>
          <p:nvPr>
            <p:ph type="title"/>
          </p:nvPr>
        </p:nvSpPr>
        <p:spPr>
          <a:xfrm>
            <a:off x="838200" y="365125"/>
            <a:ext cx="10515600" cy="1094965"/>
          </a:xfrm>
        </p:spPr>
        <p:txBody>
          <a:bodyPr/>
          <a:lstStyle/>
          <a:p>
            <a:pPr algn="ctr"/>
            <a:r>
              <a:rPr lang="es-MX" dirty="0"/>
              <a:t>Ejercicio Experiencial</a:t>
            </a:r>
          </a:p>
        </p:txBody>
      </p:sp>
      <p:sp>
        <p:nvSpPr>
          <p:cNvPr id="3" name="CuadroTexto 2">
            <a:extLst>
              <a:ext uri="{FF2B5EF4-FFF2-40B4-BE49-F238E27FC236}">
                <a16:creationId xmlns:a16="http://schemas.microsoft.com/office/drawing/2014/main" id="{88684D03-37B2-411A-B7D5-C31F1C10A828}"/>
              </a:ext>
            </a:extLst>
          </p:cNvPr>
          <p:cNvSpPr txBox="1"/>
          <p:nvPr/>
        </p:nvSpPr>
        <p:spPr>
          <a:xfrm>
            <a:off x="2448232" y="1887794"/>
            <a:ext cx="6961239" cy="42043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MX" dirty="0"/>
              <a:t>Yo siento</a:t>
            </a:r>
          </a:p>
          <a:p>
            <a:pPr marL="285750" indent="-285750">
              <a:lnSpc>
                <a:spcPct val="150000"/>
              </a:lnSpc>
              <a:buFont typeface="Arial" panose="020B0604020202020204" pitchFamily="34" charset="0"/>
              <a:buChar char="•"/>
            </a:pPr>
            <a:r>
              <a:rPr lang="es-MX" dirty="0"/>
              <a:t>Yo necesito</a:t>
            </a:r>
          </a:p>
          <a:p>
            <a:pPr marL="285750" indent="-285750">
              <a:lnSpc>
                <a:spcPct val="150000"/>
              </a:lnSpc>
              <a:buFont typeface="Arial" panose="020B0604020202020204" pitchFamily="34" charset="0"/>
              <a:buChar char="•"/>
            </a:pPr>
            <a:r>
              <a:rPr lang="es-MX" dirty="0"/>
              <a:t>Yo anhelo</a:t>
            </a:r>
          </a:p>
          <a:p>
            <a:pPr marL="285750" indent="-285750">
              <a:lnSpc>
                <a:spcPct val="150000"/>
              </a:lnSpc>
              <a:buFont typeface="Arial" panose="020B0604020202020204" pitchFamily="34" charset="0"/>
              <a:buChar char="•"/>
            </a:pPr>
            <a:r>
              <a:rPr lang="es-MX" dirty="0"/>
              <a:t>Yo temo</a:t>
            </a:r>
          </a:p>
          <a:p>
            <a:pPr marL="285750" indent="-285750">
              <a:lnSpc>
                <a:spcPct val="150000"/>
              </a:lnSpc>
              <a:buFont typeface="Arial" panose="020B0604020202020204" pitchFamily="34" charset="0"/>
              <a:buChar char="•"/>
            </a:pPr>
            <a:r>
              <a:rPr lang="es-MX" dirty="0"/>
              <a:t>Yo lucho con</a:t>
            </a:r>
          </a:p>
          <a:p>
            <a:pPr marL="285750" indent="-285750">
              <a:lnSpc>
                <a:spcPct val="150000"/>
              </a:lnSpc>
              <a:buFont typeface="Arial" panose="020B0604020202020204" pitchFamily="34" charset="0"/>
              <a:buChar char="•"/>
            </a:pPr>
            <a:r>
              <a:rPr lang="es-MX" dirty="0"/>
              <a:t>Yo sueño con</a:t>
            </a:r>
          </a:p>
          <a:p>
            <a:pPr marL="285750" indent="-285750">
              <a:lnSpc>
                <a:spcPct val="150000"/>
              </a:lnSpc>
              <a:buFont typeface="Arial" panose="020B0604020202020204" pitchFamily="34" charset="0"/>
              <a:buChar char="•"/>
            </a:pPr>
            <a:r>
              <a:rPr lang="es-MX" dirty="0"/>
              <a:t>Yo finjo que</a:t>
            </a:r>
          </a:p>
          <a:p>
            <a:pPr marL="285750" indent="-285750">
              <a:lnSpc>
                <a:spcPct val="150000"/>
              </a:lnSpc>
              <a:buFont typeface="Arial" panose="020B0604020202020204" pitchFamily="34" charset="0"/>
              <a:buChar char="•"/>
            </a:pPr>
            <a:r>
              <a:rPr lang="es-MX" dirty="0"/>
              <a:t>Me cuesta trabajo hablar sobre/no puedo decirte</a:t>
            </a:r>
          </a:p>
          <a:p>
            <a:pPr marL="285750" indent="-285750">
              <a:lnSpc>
                <a:spcPct val="150000"/>
              </a:lnSpc>
              <a:buFont typeface="Arial" panose="020B0604020202020204" pitchFamily="34" charset="0"/>
              <a:buChar char="•"/>
            </a:pPr>
            <a:r>
              <a:rPr lang="es-MX" dirty="0"/>
              <a:t>Si tuviera el dinero, yo…</a:t>
            </a:r>
          </a:p>
          <a:p>
            <a:pPr marL="285750" indent="-285750">
              <a:lnSpc>
                <a:spcPct val="150000"/>
              </a:lnSpc>
              <a:buFont typeface="Arial" panose="020B0604020202020204" pitchFamily="34" charset="0"/>
              <a:buChar char="•"/>
            </a:pPr>
            <a:r>
              <a:rPr lang="es-MX" dirty="0"/>
              <a:t>Si tuviera el coraje, yo…</a:t>
            </a:r>
          </a:p>
        </p:txBody>
      </p:sp>
    </p:spTree>
    <p:extLst>
      <p:ext uri="{BB962C8B-B14F-4D97-AF65-F5344CB8AC3E}">
        <p14:creationId xmlns:p14="http://schemas.microsoft.com/office/powerpoint/2010/main" val="630221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3ABDF7-63B9-4D37-BE43-F54BBCBC0D00}"/>
              </a:ext>
            </a:extLst>
          </p:cNvPr>
          <p:cNvSpPr>
            <a:spLocks noGrp="1"/>
          </p:cNvSpPr>
          <p:nvPr>
            <p:ph type="title"/>
          </p:nvPr>
        </p:nvSpPr>
        <p:spPr>
          <a:xfrm>
            <a:off x="838200" y="365126"/>
            <a:ext cx="10515600" cy="888488"/>
          </a:xfrm>
        </p:spPr>
        <p:txBody>
          <a:bodyPr>
            <a:normAutofit fontScale="90000"/>
          </a:bodyPr>
          <a:lstStyle/>
          <a:p>
            <a:pPr algn="ctr"/>
            <a:r>
              <a:rPr lang="es-MX" dirty="0"/>
              <a:t>Meditación </a:t>
            </a:r>
            <a:r>
              <a:rPr lang="es-MX" dirty="0" err="1"/>
              <a:t>pre-sesión</a:t>
            </a:r>
            <a:r>
              <a:rPr lang="es-MX" dirty="0"/>
              <a:t> FAP</a:t>
            </a:r>
            <a:br>
              <a:rPr lang="es-MX" dirty="0"/>
            </a:br>
            <a:r>
              <a:rPr lang="es-MX" sz="2700" dirty="0"/>
              <a:t>El cliente esta en la sala de espera esperando por usted, usted esta en su oficina.</a:t>
            </a:r>
          </a:p>
        </p:txBody>
      </p:sp>
      <p:sp>
        <p:nvSpPr>
          <p:cNvPr id="3" name="CuadroTexto 2">
            <a:extLst>
              <a:ext uri="{FF2B5EF4-FFF2-40B4-BE49-F238E27FC236}">
                <a16:creationId xmlns:a16="http://schemas.microsoft.com/office/drawing/2014/main" id="{07309E95-D553-46C0-907F-1199368615E7}"/>
              </a:ext>
            </a:extLst>
          </p:cNvPr>
          <p:cNvSpPr txBox="1"/>
          <p:nvPr/>
        </p:nvSpPr>
        <p:spPr>
          <a:xfrm>
            <a:off x="838200" y="1369933"/>
            <a:ext cx="10515600" cy="5122941"/>
          </a:xfrm>
          <a:prstGeom prst="rect">
            <a:avLst/>
          </a:prstGeom>
          <a:noFill/>
        </p:spPr>
        <p:txBody>
          <a:bodyPr wrap="square" rtlCol="0">
            <a:spAutoFit/>
          </a:bodyPr>
          <a:lstStyle/>
          <a:p>
            <a:pPr algn="just">
              <a:lnSpc>
                <a:spcPct val="150000"/>
              </a:lnSpc>
            </a:pPr>
            <a:r>
              <a:rPr lang="es-MX" sz="2000" dirty="0"/>
              <a:t>Sentado confortablemente, tómese un momento y preste atención a su respiración. </a:t>
            </a:r>
          </a:p>
          <a:p>
            <a:pPr algn="just">
              <a:lnSpc>
                <a:spcPct val="150000"/>
              </a:lnSpc>
            </a:pPr>
            <a:endParaRPr lang="es-MX" sz="2000" dirty="0"/>
          </a:p>
          <a:p>
            <a:pPr algn="just">
              <a:lnSpc>
                <a:spcPct val="150000"/>
              </a:lnSpc>
            </a:pPr>
            <a:r>
              <a:rPr lang="es-MX" sz="2000" dirty="0"/>
              <a:t>Ahora imagine que está en la punta del torrente que es su historia y que ha moldeado lo que es usted. Estas experiencias históricas incluyen no solo lo que ha pasado hace uno pocos minutos, sino también los eventos de ayer, su entrenamiento como terapeuta y su infancia. Ahora esté consciente de su cliente al otro lado de la puerta, quien también está en la punta de su torrente de experiencias que lo han moldeado como es y lo que hará y sentirá hoy. Recuerde que su cliente está sufriendo, tiene esperanzas y sueños y ha venido a usted creyendo que lo podrá ayudar. Recuerde lo poderoso y sanador que puede ser su atención y vigilancia de las CRB. Esté pendiente de la conceptualización FAP del caso. Trate de consolidar un ambiente terapéutico que aumente su vigilancia y evoque promoviendo las CRB2. Ahora, ambos están a punto de encontrarse.</a:t>
            </a:r>
          </a:p>
        </p:txBody>
      </p:sp>
    </p:spTree>
    <p:extLst>
      <p:ext uri="{BB962C8B-B14F-4D97-AF65-F5344CB8AC3E}">
        <p14:creationId xmlns:p14="http://schemas.microsoft.com/office/powerpoint/2010/main" val="3491237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EFBD4A-73AD-4B80-9631-DCAA70EB7444}"/>
              </a:ext>
            </a:extLst>
          </p:cNvPr>
          <p:cNvSpPr>
            <a:spLocks noGrp="1"/>
          </p:cNvSpPr>
          <p:nvPr>
            <p:ph type="title"/>
          </p:nvPr>
        </p:nvSpPr>
        <p:spPr/>
        <p:txBody>
          <a:bodyPr/>
          <a:lstStyle/>
          <a:p>
            <a:pPr algn="ctr"/>
            <a:r>
              <a:rPr lang="es-MX" dirty="0"/>
              <a:t>Regla 3: Refuerce Naturalmente </a:t>
            </a:r>
            <a:r>
              <a:rPr lang="es-MX" dirty="0" err="1"/>
              <a:t>CRBs</a:t>
            </a:r>
            <a:br>
              <a:rPr lang="es-MX" dirty="0"/>
            </a:br>
            <a:r>
              <a:rPr lang="es-MX" dirty="0"/>
              <a:t>(</a:t>
            </a:r>
            <a:r>
              <a:rPr lang="es-MX" sz="1800" dirty="0"/>
              <a:t>Amor</a:t>
            </a:r>
            <a:r>
              <a:rPr lang="es-MX" dirty="0"/>
              <a:t> </a:t>
            </a:r>
            <a:r>
              <a:rPr lang="es-MX" sz="2400" dirty="0"/>
              <a:t>Terapéutico</a:t>
            </a:r>
            <a:r>
              <a:rPr lang="es-MX" dirty="0"/>
              <a:t>)</a:t>
            </a:r>
          </a:p>
        </p:txBody>
      </p:sp>
      <p:sp>
        <p:nvSpPr>
          <p:cNvPr id="3" name="CuadroTexto 2">
            <a:extLst>
              <a:ext uri="{FF2B5EF4-FFF2-40B4-BE49-F238E27FC236}">
                <a16:creationId xmlns:a16="http://schemas.microsoft.com/office/drawing/2014/main" id="{E70F3429-BEE5-4379-ACC4-EF7C67E2A013}"/>
              </a:ext>
            </a:extLst>
          </p:cNvPr>
          <p:cNvSpPr txBox="1"/>
          <p:nvPr/>
        </p:nvSpPr>
        <p:spPr>
          <a:xfrm>
            <a:off x="1546122" y="1828800"/>
            <a:ext cx="9099755" cy="3477875"/>
          </a:xfrm>
          <a:prstGeom prst="rect">
            <a:avLst/>
          </a:prstGeom>
          <a:noFill/>
        </p:spPr>
        <p:txBody>
          <a:bodyPr wrap="square" rtlCol="0">
            <a:spAutoFit/>
          </a:bodyPr>
          <a:lstStyle/>
          <a:p>
            <a:r>
              <a:rPr lang="es-MX" sz="4400" dirty="0"/>
              <a:t>El cambio terapéutico máximo resulta de que el terapeuta responda contingentemente de manera </a:t>
            </a:r>
            <a:r>
              <a:rPr lang="es-MX" sz="4400" u="sng" dirty="0"/>
              <a:t>natural </a:t>
            </a:r>
            <a:r>
              <a:rPr lang="es-MX" sz="4400" dirty="0"/>
              <a:t>para reducir las CRB1s e incrementar las CRB2s.</a:t>
            </a:r>
          </a:p>
        </p:txBody>
      </p:sp>
      <p:sp>
        <p:nvSpPr>
          <p:cNvPr id="4" name="CuadroTexto 3">
            <a:extLst>
              <a:ext uri="{FF2B5EF4-FFF2-40B4-BE49-F238E27FC236}">
                <a16:creationId xmlns:a16="http://schemas.microsoft.com/office/drawing/2014/main" id="{92B03FB8-4920-4B22-A69D-E9554A0118A1}"/>
              </a:ext>
            </a:extLst>
          </p:cNvPr>
          <p:cNvSpPr txBox="1"/>
          <p:nvPr/>
        </p:nvSpPr>
        <p:spPr>
          <a:xfrm>
            <a:off x="1061885" y="5737122"/>
            <a:ext cx="10515600" cy="369332"/>
          </a:xfrm>
          <a:prstGeom prst="rect">
            <a:avLst/>
          </a:prstGeom>
          <a:noFill/>
        </p:spPr>
        <p:txBody>
          <a:bodyPr wrap="square" rtlCol="0">
            <a:spAutoFit/>
          </a:bodyPr>
          <a:lstStyle/>
          <a:p>
            <a:r>
              <a:rPr lang="es-MX" dirty="0"/>
              <a:t>Aunque, si usted se esfuerza mucho, puede ser contraproducente, pues el reforzamiento resultaría arbitrario</a:t>
            </a:r>
          </a:p>
        </p:txBody>
      </p:sp>
    </p:spTree>
    <p:extLst>
      <p:ext uri="{BB962C8B-B14F-4D97-AF65-F5344CB8AC3E}">
        <p14:creationId xmlns:p14="http://schemas.microsoft.com/office/powerpoint/2010/main" val="775098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B52D1E-CD0F-4718-A54C-1AE6536EFF7D}"/>
              </a:ext>
            </a:extLst>
          </p:cNvPr>
          <p:cNvSpPr>
            <a:spLocks noGrp="1"/>
          </p:cNvSpPr>
          <p:nvPr>
            <p:ph type="title"/>
          </p:nvPr>
        </p:nvSpPr>
        <p:spPr>
          <a:xfrm>
            <a:off x="838200" y="365125"/>
            <a:ext cx="10515600" cy="947481"/>
          </a:xfrm>
        </p:spPr>
        <p:txBody>
          <a:bodyPr/>
          <a:lstStyle/>
          <a:p>
            <a:pPr algn="ctr"/>
            <a:r>
              <a:rPr lang="es-MX" dirty="0"/>
              <a:t>Reforzamiento arbitrario</a:t>
            </a:r>
          </a:p>
        </p:txBody>
      </p:sp>
      <p:pic>
        <p:nvPicPr>
          <p:cNvPr id="4" name="Imagen 3">
            <a:extLst>
              <a:ext uri="{FF2B5EF4-FFF2-40B4-BE49-F238E27FC236}">
                <a16:creationId xmlns:a16="http://schemas.microsoft.com/office/drawing/2014/main" id="{89DD1BD1-34CF-4739-9F2E-940142DA7D28}"/>
              </a:ext>
            </a:extLst>
          </p:cNvPr>
          <p:cNvPicPr>
            <a:picLocks noChangeAspect="1"/>
          </p:cNvPicPr>
          <p:nvPr/>
        </p:nvPicPr>
        <p:blipFill>
          <a:blip r:embed="rId2"/>
          <a:stretch>
            <a:fillRect/>
          </a:stretch>
        </p:blipFill>
        <p:spPr>
          <a:xfrm>
            <a:off x="10040139" y="4302429"/>
            <a:ext cx="1906054" cy="2427952"/>
          </a:xfrm>
          <a:prstGeom prst="rect">
            <a:avLst/>
          </a:prstGeom>
        </p:spPr>
      </p:pic>
      <p:pic>
        <p:nvPicPr>
          <p:cNvPr id="6" name="Imagen 5">
            <a:extLst>
              <a:ext uri="{FF2B5EF4-FFF2-40B4-BE49-F238E27FC236}">
                <a16:creationId xmlns:a16="http://schemas.microsoft.com/office/drawing/2014/main" id="{6C55FFB0-3B26-472E-88F5-15EE079CA660}"/>
              </a:ext>
            </a:extLst>
          </p:cNvPr>
          <p:cNvPicPr>
            <a:picLocks noChangeAspect="1"/>
          </p:cNvPicPr>
          <p:nvPr/>
        </p:nvPicPr>
        <p:blipFill>
          <a:blip r:embed="rId3"/>
          <a:stretch>
            <a:fillRect/>
          </a:stretch>
        </p:blipFill>
        <p:spPr>
          <a:xfrm>
            <a:off x="1608276" y="1664009"/>
            <a:ext cx="2407028" cy="3025978"/>
          </a:xfrm>
          <a:prstGeom prst="rect">
            <a:avLst/>
          </a:prstGeom>
        </p:spPr>
      </p:pic>
      <p:sp>
        <p:nvSpPr>
          <p:cNvPr id="7" name="CuadroTexto 6">
            <a:extLst>
              <a:ext uri="{FF2B5EF4-FFF2-40B4-BE49-F238E27FC236}">
                <a16:creationId xmlns:a16="http://schemas.microsoft.com/office/drawing/2014/main" id="{CD93E6BC-FB2E-405E-ACA2-129A98E41982}"/>
              </a:ext>
            </a:extLst>
          </p:cNvPr>
          <p:cNvSpPr txBox="1"/>
          <p:nvPr/>
        </p:nvSpPr>
        <p:spPr>
          <a:xfrm>
            <a:off x="1932039" y="1312606"/>
            <a:ext cx="1681316" cy="369332"/>
          </a:xfrm>
          <a:prstGeom prst="rect">
            <a:avLst/>
          </a:prstGeom>
          <a:noFill/>
        </p:spPr>
        <p:txBody>
          <a:bodyPr wrap="square" rtlCol="0">
            <a:spAutoFit/>
          </a:bodyPr>
          <a:lstStyle/>
          <a:p>
            <a:r>
              <a:rPr lang="es-MX" dirty="0"/>
              <a:t>       CLIENTE</a:t>
            </a:r>
          </a:p>
        </p:txBody>
      </p:sp>
      <p:sp>
        <p:nvSpPr>
          <p:cNvPr id="8" name="CuadroTexto 7">
            <a:extLst>
              <a:ext uri="{FF2B5EF4-FFF2-40B4-BE49-F238E27FC236}">
                <a16:creationId xmlns:a16="http://schemas.microsoft.com/office/drawing/2014/main" id="{A5F094FE-D39E-4069-9C5F-2F868F4CCA71}"/>
              </a:ext>
            </a:extLst>
          </p:cNvPr>
          <p:cNvSpPr txBox="1"/>
          <p:nvPr/>
        </p:nvSpPr>
        <p:spPr>
          <a:xfrm>
            <a:off x="10040139" y="3967316"/>
            <a:ext cx="1906054" cy="369332"/>
          </a:xfrm>
          <a:prstGeom prst="rect">
            <a:avLst/>
          </a:prstGeom>
          <a:noFill/>
        </p:spPr>
        <p:txBody>
          <a:bodyPr wrap="square" rtlCol="0">
            <a:spAutoFit/>
          </a:bodyPr>
          <a:lstStyle/>
          <a:p>
            <a:r>
              <a:rPr lang="es-MX" dirty="0"/>
              <a:t>      TERAPEUTA</a:t>
            </a:r>
          </a:p>
        </p:txBody>
      </p:sp>
      <p:sp>
        <p:nvSpPr>
          <p:cNvPr id="9" name="CuadroTexto 8">
            <a:extLst>
              <a:ext uri="{FF2B5EF4-FFF2-40B4-BE49-F238E27FC236}">
                <a16:creationId xmlns:a16="http://schemas.microsoft.com/office/drawing/2014/main" id="{C82AC02D-167A-4BEA-96FA-3CE690B84ADB}"/>
              </a:ext>
            </a:extLst>
          </p:cNvPr>
          <p:cNvSpPr txBox="1"/>
          <p:nvPr/>
        </p:nvSpPr>
        <p:spPr>
          <a:xfrm>
            <a:off x="1608276" y="4689987"/>
            <a:ext cx="2407028" cy="923330"/>
          </a:xfrm>
          <a:prstGeom prst="rect">
            <a:avLst/>
          </a:prstGeom>
          <a:noFill/>
        </p:spPr>
        <p:txBody>
          <a:bodyPr wrap="square" rtlCol="0">
            <a:spAutoFit/>
          </a:bodyPr>
          <a:lstStyle/>
          <a:p>
            <a:r>
              <a:rPr lang="es-MX" dirty="0"/>
              <a:t>              Ben Stein</a:t>
            </a:r>
          </a:p>
          <a:p>
            <a:pPr algn="ctr"/>
            <a:r>
              <a:rPr lang="es-MX" dirty="0"/>
              <a:t>(El epítome de la falta de emoción)</a:t>
            </a:r>
          </a:p>
        </p:txBody>
      </p:sp>
      <p:sp>
        <p:nvSpPr>
          <p:cNvPr id="10" name="CuadroTexto 9">
            <a:extLst>
              <a:ext uri="{FF2B5EF4-FFF2-40B4-BE49-F238E27FC236}">
                <a16:creationId xmlns:a16="http://schemas.microsoft.com/office/drawing/2014/main" id="{73037B7F-A6B4-4A04-98C9-B37E1A21744F}"/>
              </a:ext>
            </a:extLst>
          </p:cNvPr>
          <p:cNvSpPr txBox="1"/>
          <p:nvPr/>
        </p:nvSpPr>
        <p:spPr>
          <a:xfrm>
            <a:off x="838200" y="5828761"/>
            <a:ext cx="6875206" cy="707886"/>
          </a:xfrm>
          <a:prstGeom prst="rect">
            <a:avLst/>
          </a:prstGeom>
          <a:noFill/>
        </p:spPr>
        <p:txBody>
          <a:bodyPr wrap="square" rtlCol="0">
            <a:spAutoFit/>
          </a:bodyPr>
          <a:lstStyle/>
          <a:p>
            <a:pPr algn="ctr"/>
            <a:r>
              <a:rPr lang="es-MX" sz="2000" dirty="0"/>
              <a:t>¿Cuál sería la respuesta REFORZANTE NATURAL para la expresión emocional del cliente?</a:t>
            </a:r>
          </a:p>
        </p:txBody>
      </p:sp>
      <p:sp>
        <p:nvSpPr>
          <p:cNvPr id="11" name="Globo: línea 10">
            <a:extLst>
              <a:ext uri="{FF2B5EF4-FFF2-40B4-BE49-F238E27FC236}">
                <a16:creationId xmlns:a16="http://schemas.microsoft.com/office/drawing/2014/main" id="{BB6BA1C2-9DEC-4292-9907-85FAE459993A}"/>
              </a:ext>
            </a:extLst>
          </p:cNvPr>
          <p:cNvSpPr/>
          <p:nvPr/>
        </p:nvSpPr>
        <p:spPr>
          <a:xfrm>
            <a:off x="4454013" y="1691201"/>
            <a:ext cx="4350774" cy="1949346"/>
          </a:xfrm>
          <a:prstGeom prst="borderCallout1">
            <a:avLst>
              <a:gd name="adj1" fmla="val 46743"/>
              <a:gd name="adj2" fmla="val -197"/>
              <a:gd name="adj3" fmla="val 105691"/>
              <a:gd name="adj4" fmla="val -34265"/>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2" name="CuadroTexto 11">
            <a:extLst>
              <a:ext uri="{FF2B5EF4-FFF2-40B4-BE49-F238E27FC236}">
                <a16:creationId xmlns:a16="http://schemas.microsoft.com/office/drawing/2014/main" id="{572C5FF3-EF0F-40FB-BA75-288CDEAAE576}"/>
              </a:ext>
            </a:extLst>
          </p:cNvPr>
          <p:cNvSpPr txBox="1"/>
          <p:nvPr/>
        </p:nvSpPr>
        <p:spPr>
          <a:xfrm>
            <a:off x="4564626" y="1927210"/>
            <a:ext cx="4129548" cy="1477328"/>
          </a:xfrm>
          <a:prstGeom prst="rect">
            <a:avLst/>
          </a:prstGeom>
          <a:noFill/>
        </p:spPr>
        <p:txBody>
          <a:bodyPr wrap="square" rtlCol="0">
            <a:spAutoFit/>
          </a:bodyPr>
          <a:lstStyle/>
          <a:p>
            <a:r>
              <a:rPr lang="es-MX" dirty="0"/>
              <a:t>Sabes, resulta frustrante tenerte siempre enfocado en la tarea y evaluando mi pensamiento. Pareciera que algunos de mis pensamientos fueran válidos y esto  como que hace impráctico analizarlos.</a:t>
            </a:r>
          </a:p>
        </p:txBody>
      </p:sp>
      <p:sp>
        <p:nvSpPr>
          <p:cNvPr id="14" name="Rectángulo 13">
            <a:extLst>
              <a:ext uri="{FF2B5EF4-FFF2-40B4-BE49-F238E27FC236}">
                <a16:creationId xmlns:a16="http://schemas.microsoft.com/office/drawing/2014/main" id="{C8455866-FA43-4045-9339-69F6685E9D3C}"/>
              </a:ext>
            </a:extLst>
          </p:cNvPr>
          <p:cNvSpPr/>
          <p:nvPr/>
        </p:nvSpPr>
        <p:spPr>
          <a:xfrm>
            <a:off x="6504039" y="3967316"/>
            <a:ext cx="2772696" cy="1646001"/>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5" name="CuadroTexto 14">
            <a:extLst>
              <a:ext uri="{FF2B5EF4-FFF2-40B4-BE49-F238E27FC236}">
                <a16:creationId xmlns:a16="http://schemas.microsoft.com/office/drawing/2014/main" id="{32768404-8327-40F5-9CEE-168D54A0A52D}"/>
              </a:ext>
            </a:extLst>
          </p:cNvPr>
          <p:cNvSpPr txBox="1"/>
          <p:nvPr/>
        </p:nvSpPr>
        <p:spPr>
          <a:xfrm>
            <a:off x="6629400" y="4040657"/>
            <a:ext cx="2389240" cy="1477328"/>
          </a:xfrm>
          <a:prstGeom prst="rect">
            <a:avLst/>
          </a:prstGeom>
          <a:noFill/>
        </p:spPr>
        <p:txBody>
          <a:bodyPr wrap="square" rtlCol="0">
            <a:spAutoFit/>
          </a:bodyPr>
          <a:lstStyle/>
          <a:p>
            <a:r>
              <a:rPr lang="es-MX" dirty="0"/>
              <a:t>¡Es increíble que me estes diciendo lo que sientes!</a:t>
            </a:r>
          </a:p>
          <a:p>
            <a:endParaRPr lang="es-MX" dirty="0"/>
          </a:p>
          <a:p>
            <a:r>
              <a:rPr lang="es-MX" dirty="0"/>
              <a:t>                ¡Magnífico!</a:t>
            </a:r>
          </a:p>
        </p:txBody>
      </p:sp>
      <p:cxnSp>
        <p:nvCxnSpPr>
          <p:cNvPr id="17" name="Conector recto 16">
            <a:extLst>
              <a:ext uri="{FF2B5EF4-FFF2-40B4-BE49-F238E27FC236}">
                <a16:creationId xmlns:a16="http://schemas.microsoft.com/office/drawing/2014/main" id="{4D9CBCA1-1128-4380-A2BF-5D12A8A4F728}"/>
              </a:ext>
            </a:extLst>
          </p:cNvPr>
          <p:cNvCxnSpPr>
            <a:stCxn id="14" idx="3"/>
          </p:cNvCxnSpPr>
          <p:nvPr/>
        </p:nvCxnSpPr>
        <p:spPr>
          <a:xfrm>
            <a:off x="9276735" y="4790317"/>
            <a:ext cx="1533833" cy="8230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72505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A3B081-4087-4085-B069-77B0DDC84FC3}"/>
              </a:ext>
            </a:extLst>
          </p:cNvPr>
          <p:cNvSpPr>
            <a:spLocks noGrp="1"/>
          </p:cNvSpPr>
          <p:nvPr>
            <p:ph type="title"/>
          </p:nvPr>
        </p:nvSpPr>
        <p:spPr/>
        <p:txBody>
          <a:bodyPr>
            <a:normAutofit fontScale="90000"/>
          </a:bodyPr>
          <a:lstStyle/>
          <a:p>
            <a:pPr algn="ctr"/>
            <a:r>
              <a:rPr lang="es-MX" sz="2400" dirty="0"/>
              <a:t>Soluciones para el reto de reforzar naturalmente </a:t>
            </a:r>
            <a:br>
              <a:rPr lang="es-MX" sz="2400" dirty="0"/>
            </a:br>
            <a:r>
              <a:rPr lang="es-MX" sz="2400" dirty="0"/>
              <a:t>(decimos que el reforzamiento es el mecanismo </a:t>
            </a:r>
            <a:br>
              <a:rPr lang="es-MX" sz="2400" dirty="0"/>
            </a:br>
            <a:r>
              <a:rPr lang="es-MX" sz="2400" dirty="0"/>
              <a:t>primario de cambio, pero si usted intenta reforzar, </a:t>
            </a:r>
            <a:br>
              <a:rPr lang="es-MX" sz="2400" dirty="0"/>
            </a:br>
            <a:r>
              <a:rPr lang="es-MX" sz="2400" dirty="0"/>
              <a:t>puede ser contraproducente)</a:t>
            </a:r>
          </a:p>
        </p:txBody>
      </p:sp>
      <p:sp>
        <p:nvSpPr>
          <p:cNvPr id="3" name="CuadroTexto 2">
            <a:extLst>
              <a:ext uri="{FF2B5EF4-FFF2-40B4-BE49-F238E27FC236}">
                <a16:creationId xmlns:a16="http://schemas.microsoft.com/office/drawing/2014/main" id="{765E7008-8EB5-4CFF-8783-EACC689DD02A}"/>
              </a:ext>
            </a:extLst>
          </p:cNvPr>
          <p:cNvSpPr txBox="1"/>
          <p:nvPr/>
        </p:nvSpPr>
        <p:spPr>
          <a:xfrm>
            <a:off x="1150374" y="2300748"/>
            <a:ext cx="10203426" cy="390350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MX" sz="2800" dirty="0"/>
              <a:t>Considere en qué medida la relación terapéutica resulta semejante a otras relaciones significativas en la vida de su cliente.</a:t>
            </a:r>
          </a:p>
          <a:p>
            <a:pPr marL="285750" indent="-285750">
              <a:lnSpc>
                <a:spcPct val="150000"/>
              </a:lnSpc>
              <a:buFont typeface="Arial" panose="020B0604020202020204" pitchFamily="34" charset="0"/>
              <a:buChar char="•"/>
            </a:pPr>
            <a:r>
              <a:rPr lang="es-MX" sz="2800" dirty="0"/>
              <a:t>Supervise cómo sus respuestas emocionales ante su cliente, pueden ser similares a aquellas de otros en la vida del cliente.</a:t>
            </a:r>
          </a:p>
          <a:p>
            <a:pPr marL="285750" indent="-285750">
              <a:lnSpc>
                <a:spcPct val="150000"/>
              </a:lnSpc>
              <a:buFont typeface="Arial" panose="020B0604020202020204" pitchFamily="34" charset="0"/>
              <a:buChar char="•"/>
            </a:pPr>
            <a:r>
              <a:rPr lang="es-MX" sz="2800" dirty="0"/>
              <a:t>Emplee auto revelaciones estratégicas y amplifique sus sentimientos para hacerlos sobresalir.</a:t>
            </a:r>
          </a:p>
        </p:txBody>
      </p:sp>
    </p:spTree>
    <p:extLst>
      <p:ext uri="{BB962C8B-B14F-4D97-AF65-F5344CB8AC3E}">
        <p14:creationId xmlns:p14="http://schemas.microsoft.com/office/powerpoint/2010/main" val="2712828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6696F1-CFF8-4511-9A29-94A8C7E8B36E}"/>
              </a:ext>
            </a:extLst>
          </p:cNvPr>
          <p:cNvSpPr>
            <a:spLocks noGrp="1"/>
          </p:cNvSpPr>
          <p:nvPr>
            <p:ph type="title"/>
          </p:nvPr>
        </p:nvSpPr>
        <p:spPr/>
        <p:txBody>
          <a:bodyPr/>
          <a:lstStyle/>
          <a:p>
            <a:pPr algn="ctr"/>
            <a:r>
              <a:rPr lang="es-MX" dirty="0"/>
              <a:t>Respuestas Reforzantes Potencialmente Naturales para Moldear CRB2s</a:t>
            </a:r>
          </a:p>
        </p:txBody>
      </p:sp>
      <p:sp>
        <p:nvSpPr>
          <p:cNvPr id="3" name="CuadroTexto 2">
            <a:extLst>
              <a:ext uri="{FF2B5EF4-FFF2-40B4-BE49-F238E27FC236}">
                <a16:creationId xmlns:a16="http://schemas.microsoft.com/office/drawing/2014/main" id="{5C2EFCF1-0FE4-43C8-8916-70FF8DBECA9D}"/>
              </a:ext>
            </a:extLst>
          </p:cNvPr>
          <p:cNvSpPr txBox="1"/>
          <p:nvPr/>
        </p:nvSpPr>
        <p:spPr>
          <a:xfrm>
            <a:off x="1002890" y="2251127"/>
            <a:ext cx="10350910" cy="3785652"/>
          </a:xfrm>
          <a:prstGeom prst="rect">
            <a:avLst/>
          </a:prstGeom>
          <a:noFill/>
        </p:spPr>
        <p:txBody>
          <a:bodyPr wrap="square" rtlCol="0">
            <a:spAutoFit/>
          </a:bodyPr>
          <a:lstStyle/>
          <a:p>
            <a:pPr marL="285750" indent="-285750">
              <a:buFont typeface="Arial" panose="020B0604020202020204" pitchFamily="34" charset="0"/>
              <a:buChar char="•"/>
            </a:pPr>
            <a:r>
              <a:rPr lang="es-MX" sz="2400" dirty="0"/>
              <a:t>Retroalimentación o validación empática y exacta.</a:t>
            </a:r>
          </a:p>
          <a:p>
            <a:pPr marL="285750" indent="-285750">
              <a:buFont typeface="Arial" panose="020B0604020202020204" pitchFamily="34" charset="0"/>
              <a:buChar char="•"/>
            </a:pPr>
            <a:r>
              <a:rPr lang="es-MX" sz="2400" dirty="0"/>
              <a:t>Identifique temas para hacer conexiones entre tópicos aparentemente dispares (ejem., dificultades en el auto cuidado, dolor por pérdidas, anhelo por conectarse).</a:t>
            </a:r>
          </a:p>
          <a:p>
            <a:pPr marL="285750" indent="-285750">
              <a:buFont typeface="Arial" panose="020B0604020202020204" pitchFamily="34" charset="0"/>
              <a:buChar char="•"/>
            </a:pPr>
            <a:r>
              <a:rPr lang="es-MX" sz="2400" dirty="0"/>
              <a:t>Auto revelaciones, incluyendo reacciones, pensamientos o sentimientos y experiencias semejantes en respuesta a lo que se comparte.</a:t>
            </a:r>
          </a:p>
          <a:p>
            <a:pPr marL="285750" indent="-285750">
              <a:buFont typeface="Arial" panose="020B0604020202020204" pitchFamily="34" charset="0"/>
              <a:buChar char="•"/>
            </a:pPr>
            <a:r>
              <a:rPr lang="es-MX" sz="2400" dirty="0"/>
              <a:t>Use la imaginación o las metáforas.</a:t>
            </a:r>
          </a:p>
          <a:p>
            <a:pPr marL="285750" indent="-285750">
              <a:buFont typeface="Arial" panose="020B0604020202020204" pitchFamily="34" charset="0"/>
              <a:buChar char="•"/>
            </a:pPr>
            <a:r>
              <a:rPr lang="es-MX" sz="2400" dirty="0"/>
              <a:t>Conducta no verbal o lenguaje corporal indicando interés, atención o cuidado, incluyendo contacto físico.</a:t>
            </a:r>
          </a:p>
          <a:p>
            <a:pPr marL="285750" indent="-285750">
              <a:buFont typeface="Arial" panose="020B0604020202020204" pitchFamily="34" charset="0"/>
              <a:buChar char="•"/>
            </a:pPr>
            <a:r>
              <a:rPr lang="es-MX" sz="2400" dirty="0"/>
              <a:t>Reacciones emocionales vulnerables y genuinas, incluyendo lágrimas.</a:t>
            </a:r>
          </a:p>
        </p:txBody>
      </p:sp>
    </p:spTree>
    <p:extLst>
      <p:ext uri="{BB962C8B-B14F-4D97-AF65-F5344CB8AC3E}">
        <p14:creationId xmlns:p14="http://schemas.microsoft.com/office/powerpoint/2010/main" val="806888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FE082D-7CDE-491D-A24D-7664E6B65FA5}"/>
              </a:ext>
            </a:extLst>
          </p:cNvPr>
          <p:cNvSpPr>
            <a:spLocks noGrp="1"/>
          </p:cNvSpPr>
          <p:nvPr>
            <p:ph type="title"/>
          </p:nvPr>
        </p:nvSpPr>
        <p:spPr>
          <a:xfrm>
            <a:off x="838200" y="365125"/>
            <a:ext cx="10515600" cy="1227701"/>
          </a:xfrm>
        </p:spPr>
        <p:txBody>
          <a:bodyPr/>
          <a:lstStyle/>
          <a:p>
            <a:pPr algn="ctr"/>
            <a:r>
              <a:rPr lang="es-MX" dirty="0"/>
              <a:t>Respondiendo ante CRB1s</a:t>
            </a:r>
            <a:br>
              <a:rPr lang="es-MX" dirty="0"/>
            </a:br>
            <a:r>
              <a:rPr lang="es-MX" sz="2400" dirty="0"/>
              <a:t>(conductas problemáticas del cliente en la sesión)</a:t>
            </a:r>
            <a:endParaRPr lang="es-MX" dirty="0"/>
          </a:p>
        </p:txBody>
      </p:sp>
      <p:sp>
        <p:nvSpPr>
          <p:cNvPr id="3" name="CuadroTexto 2">
            <a:extLst>
              <a:ext uri="{FF2B5EF4-FFF2-40B4-BE49-F238E27FC236}">
                <a16:creationId xmlns:a16="http://schemas.microsoft.com/office/drawing/2014/main" id="{C9A8294A-15E7-4DB5-8629-C7609DA7B1B2}"/>
              </a:ext>
            </a:extLst>
          </p:cNvPr>
          <p:cNvSpPr txBox="1"/>
          <p:nvPr/>
        </p:nvSpPr>
        <p:spPr>
          <a:xfrm>
            <a:off x="973394" y="1858297"/>
            <a:ext cx="10380406" cy="4801314"/>
          </a:xfrm>
          <a:prstGeom prst="rect">
            <a:avLst/>
          </a:prstGeom>
          <a:noFill/>
        </p:spPr>
        <p:txBody>
          <a:bodyPr wrap="square" rtlCol="0">
            <a:spAutoFit/>
          </a:bodyPr>
          <a:lstStyle/>
          <a:p>
            <a:pPr marL="285750" indent="-285750">
              <a:buFont typeface="Arial" panose="020B0604020202020204" pitchFamily="34" charset="0"/>
              <a:buChar char="•"/>
            </a:pPr>
            <a:r>
              <a:rPr lang="es-MX" sz="2400" dirty="0"/>
              <a:t>Ejemplo: CRB1 de un cliente particular diciendo “Yo no sé” en respuesta a que el terapeuta pregunte “Qué está sintiendo” (Por favor note que esta puede ser una CRB2 para algunos clientes)</a:t>
            </a:r>
          </a:p>
          <a:p>
            <a:pPr marL="285750" indent="-285750">
              <a:buFont typeface="Arial" panose="020B0604020202020204" pitchFamily="34" charset="0"/>
              <a:buChar char="•"/>
            </a:pPr>
            <a:r>
              <a:rPr lang="es-MX" sz="2400" dirty="0"/>
              <a:t>Ignore</a:t>
            </a:r>
          </a:p>
          <a:p>
            <a:pPr marL="285750" indent="-285750">
              <a:buFont typeface="Arial" panose="020B0604020202020204" pitchFamily="34" charset="0"/>
              <a:buChar char="•"/>
            </a:pPr>
            <a:r>
              <a:rPr lang="es-MX" sz="2400" dirty="0"/>
              <a:t>Vuelva a presentar estímulos de manera diferente (Ejem., “Nota usted alguna sensación en su cuerpo?”)</a:t>
            </a:r>
          </a:p>
          <a:p>
            <a:pPr marL="285750" indent="-285750">
              <a:buFont typeface="Arial" panose="020B0604020202020204" pitchFamily="34" charset="0"/>
              <a:buChar char="•"/>
            </a:pPr>
            <a:r>
              <a:rPr lang="es-MX" sz="2400" dirty="0" err="1"/>
              <a:t>Blokee</a:t>
            </a:r>
            <a:r>
              <a:rPr lang="es-MX" sz="2400" dirty="0"/>
              <a:t> (Ejem., “Siento distanciamiento cuando usted no responde”)</a:t>
            </a:r>
          </a:p>
          <a:p>
            <a:pPr marL="285750" indent="-285750">
              <a:buFont typeface="Arial" panose="020B0604020202020204" pitchFamily="34" charset="0"/>
              <a:buChar char="•"/>
            </a:pPr>
            <a:r>
              <a:rPr lang="es-MX" sz="2400" dirty="0" err="1"/>
              <a:t>Promptee</a:t>
            </a:r>
            <a:r>
              <a:rPr lang="es-MX" sz="2400" dirty="0"/>
              <a:t> y moldee una CRB2 (Ejem., “Qué tal si nombra algunas emociones y escoge una que parezca encajar?)</a:t>
            </a:r>
          </a:p>
          <a:p>
            <a:pPr marL="285750" indent="-285750">
              <a:buFont typeface="Arial" panose="020B0604020202020204" pitchFamily="34" charset="0"/>
              <a:buChar char="•"/>
            </a:pPr>
            <a:r>
              <a:rPr lang="es-MX" sz="2400" dirty="0"/>
              <a:t>Explique luego de que se emita una CRB2, al final o en otra sesión                     (Ejem., En verdad siento que conectamos cuando usted me dice lo que siente ¿Es que ahora hago algo diferente que le ayuda a decirme lo que siente?)</a:t>
            </a:r>
          </a:p>
          <a:p>
            <a:pPr marL="285750" indent="-285750">
              <a:buFont typeface="Arial" panose="020B0604020202020204" pitchFamily="34" charset="0"/>
              <a:buChar char="•"/>
            </a:pPr>
            <a:endParaRPr lang="es-MX" dirty="0"/>
          </a:p>
        </p:txBody>
      </p:sp>
    </p:spTree>
    <p:extLst>
      <p:ext uri="{BB962C8B-B14F-4D97-AF65-F5344CB8AC3E}">
        <p14:creationId xmlns:p14="http://schemas.microsoft.com/office/powerpoint/2010/main" val="3341540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8C359E-5CE5-4E1A-94CD-F9F03F649F75}"/>
              </a:ext>
            </a:extLst>
          </p:cNvPr>
          <p:cNvSpPr>
            <a:spLocks noGrp="1"/>
          </p:cNvSpPr>
          <p:nvPr>
            <p:ph type="title"/>
          </p:nvPr>
        </p:nvSpPr>
        <p:spPr/>
        <p:txBody>
          <a:bodyPr>
            <a:normAutofit fontScale="90000"/>
          </a:bodyPr>
          <a:lstStyle/>
          <a:p>
            <a:pPr algn="ctr"/>
            <a:r>
              <a:rPr lang="es-MX" sz="2800" dirty="0"/>
              <a:t>Conceptos Analíticos Conductuales</a:t>
            </a:r>
            <a:br>
              <a:rPr lang="es-MX" dirty="0"/>
            </a:br>
            <a:r>
              <a:rPr lang="es-MX" sz="4000" dirty="0"/>
              <a:t>Tres Agentes de Cambio Terapéutico</a:t>
            </a:r>
            <a:br>
              <a:rPr lang="es-MX" sz="4000" dirty="0"/>
            </a:br>
            <a:r>
              <a:rPr lang="es-MX" sz="2800" dirty="0"/>
              <a:t>Solo hay tres formas para que el terapeuta afecte al cliente:</a:t>
            </a:r>
            <a:endParaRPr lang="es-MX" sz="4000" dirty="0"/>
          </a:p>
        </p:txBody>
      </p:sp>
      <p:sp>
        <p:nvSpPr>
          <p:cNvPr id="3" name="CuadroTexto 2">
            <a:extLst>
              <a:ext uri="{FF2B5EF4-FFF2-40B4-BE49-F238E27FC236}">
                <a16:creationId xmlns:a16="http://schemas.microsoft.com/office/drawing/2014/main" id="{23619A05-482F-4756-88B0-821F6374B79A}"/>
              </a:ext>
            </a:extLst>
          </p:cNvPr>
          <p:cNvSpPr txBox="1"/>
          <p:nvPr/>
        </p:nvSpPr>
        <p:spPr>
          <a:xfrm>
            <a:off x="838200" y="2300748"/>
            <a:ext cx="5257800" cy="2554545"/>
          </a:xfrm>
          <a:prstGeom prst="rect">
            <a:avLst/>
          </a:prstGeom>
          <a:solidFill>
            <a:schemeClr val="accent2">
              <a:lumMod val="60000"/>
              <a:lumOff val="40000"/>
            </a:schemeClr>
          </a:solidFill>
        </p:spPr>
        <p:txBody>
          <a:bodyPr wrap="square" rtlCol="0">
            <a:spAutoFit/>
          </a:bodyPr>
          <a:lstStyle/>
          <a:p>
            <a:pPr marL="342900" indent="-342900">
              <a:buFont typeface="+mj-lt"/>
              <a:buAutoNum type="arabicPeriod"/>
            </a:pPr>
            <a:r>
              <a:rPr lang="es-MX" sz="2000" b="1" dirty="0"/>
              <a:t>Evocar Conducta del Cliente</a:t>
            </a:r>
          </a:p>
          <a:p>
            <a:r>
              <a:rPr lang="es-MX" sz="2000" dirty="0"/>
              <a:t>      (presentando o siendo un Estímulo</a:t>
            </a:r>
          </a:p>
          <a:p>
            <a:r>
              <a:rPr lang="es-MX" sz="2000" dirty="0"/>
              <a:t>       Discriminativo – S D)</a:t>
            </a:r>
          </a:p>
          <a:p>
            <a:pPr marL="342900" indent="-342900">
              <a:buAutoNum type="arabicPeriod" startAt="2"/>
            </a:pPr>
            <a:r>
              <a:rPr lang="es-MX" sz="2000" b="1" dirty="0" err="1"/>
              <a:t>Elicitar</a:t>
            </a:r>
            <a:r>
              <a:rPr lang="es-MX" sz="2000" b="1" dirty="0"/>
              <a:t> Conducta del Cliente</a:t>
            </a:r>
          </a:p>
          <a:p>
            <a:r>
              <a:rPr lang="es-MX" sz="2000" dirty="0"/>
              <a:t>      (presentando Estimulación Condicionada</a:t>
            </a:r>
          </a:p>
          <a:p>
            <a:r>
              <a:rPr lang="es-MX" sz="2000" dirty="0"/>
              <a:t>        para conducta respondiente)</a:t>
            </a:r>
          </a:p>
          <a:p>
            <a:pPr marL="342900" indent="-342900">
              <a:buAutoNum type="arabicPeriod" startAt="3"/>
            </a:pPr>
            <a:r>
              <a:rPr lang="es-MX" sz="2000" b="1" dirty="0"/>
              <a:t>Dar Consecuencias a la Conducta del Cliente</a:t>
            </a:r>
          </a:p>
          <a:p>
            <a:r>
              <a:rPr lang="es-MX" sz="2000" dirty="0"/>
              <a:t>      (Reforzar, castigar &amp; extinguir)</a:t>
            </a:r>
          </a:p>
        </p:txBody>
      </p:sp>
      <p:sp>
        <p:nvSpPr>
          <p:cNvPr id="4" name="CuadroTexto 3">
            <a:extLst>
              <a:ext uri="{FF2B5EF4-FFF2-40B4-BE49-F238E27FC236}">
                <a16:creationId xmlns:a16="http://schemas.microsoft.com/office/drawing/2014/main" id="{4D706F71-7D7A-4608-88F1-783DDF58E8EB}"/>
              </a:ext>
            </a:extLst>
          </p:cNvPr>
          <p:cNvSpPr txBox="1"/>
          <p:nvPr/>
        </p:nvSpPr>
        <p:spPr>
          <a:xfrm>
            <a:off x="6577781" y="4147407"/>
            <a:ext cx="4041058" cy="707886"/>
          </a:xfrm>
          <a:prstGeom prst="rect">
            <a:avLst/>
          </a:prstGeom>
          <a:noFill/>
        </p:spPr>
        <p:txBody>
          <a:bodyPr wrap="square" rtlCol="0">
            <a:spAutoFit/>
          </a:bodyPr>
          <a:lstStyle/>
          <a:p>
            <a:r>
              <a:rPr lang="es-MX" sz="2000" dirty="0"/>
              <a:t>Las 3 funciones de estímulo = </a:t>
            </a:r>
          </a:p>
          <a:p>
            <a:r>
              <a:rPr lang="es-MX" sz="2000" dirty="0"/>
              <a:t>Los 3 agentes de cambio terapéutico</a:t>
            </a:r>
          </a:p>
        </p:txBody>
      </p:sp>
      <p:sp>
        <p:nvSpPr>
          <p:cNvPr id="5" name="CuadroTexto 4">
            <a:extLst>
              <a:ext uri="{FF2B5EF4-FFF2-40B4-BE49-F238E27FC236}">
                <a16:creationId xmlns:a16="http://schemas.microsoft.com/office/drawing/2014/main" id="{117723E2-A914-46D7-8F39-69A6DA38810E}"/>
              </a:ext>
            </a:extLst>
          </p:cNvPr>
          <p:cNvSpPr txBox="1"/>
          <p:nvPr/>
        </p:nvSpPr>
        <p:spPr>
          <a:xfrm>
            <a:off x="973394" y="5442155"/>
            <a:ext cx="10380406" cy="646331"/>
          </a:xfrm>
          <a:prstGeom prst="rect">
            <a:avLst/>
          </a:prstGeom>
          <a:noFill/>
        </p:spPr>
        <p:txBody>
          <a:bodyPr wrap="square" rtlCol="0">
            <a:spAutoFit/>
          </a:bodyPr>
          <a:lstStyle/>
          <a:p>
            <a:r>
              <a:rPr lang="es-MX" sz="2000" dirty="0"/>
              <a:t>Estas funciones tendrán sus efectos más fuertes sobre la conducta del cliente</a:t>
            </a:r>
            <a:r>
              <a:rPr lang="es-MX" dirty="0"/>
              <a:t> </a:t>
            </a:r>
            <a:r>
              <a:rPr lang="es-MX" sz="3600" dirty="0"/>
              <a:t>en la sesión</a:t>
            </a:r>
          </a:p>
        </p:txBody>
      </p:sp>
    </p:spTree>
    <p:extLst>
      <p:ext uri="{BB962C8B-B14F-4D97-AF65-F5344CB8AC3E}">
        <p14:creationId xmlns:p14="http://schemas.microsoft.com/office/powerpoint/2010/main" val="931103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4D7A1B-FF27-475A-BC21-34DBDE6343A8}"/>
              </a:ext>
            </a:extLst>
          </p:cNvPr>
          <p:cNvSpPr>
            <a:spLocks noGrp="1"/>
          </p:cNvSpPr>
          <p:nvPr>
            <p:ph type="title"/>
          </p:nvPr>
        </p:nvSpPr>
        <p:spPr/>
        <p:txBody>
          <a:bodyPr/>
          <a:lstStyle/>
          <a:p>
            <a:pPr algn="ctr"/>
            <a:r>
              <a:rPr lang="es-MX" dirty="0"/>
              <a:t>. </a:t>
            </a:r>
            <a:r>
              <a:rPr lang="es-MX" sz="2400" dirty="0"/>
              <a:t>Las revelaciones del terapeuta que refuerzan naturalmente (Regla 3) </a:t>
            </a:r>
            <a:br>
              <a:rPr lang="es-MX" sz="2400" dirty="0"/>
            </a:br>
            <a:r>
              <a:rPr lang="es-MX" sz="2400" dirty="0"/>
              <a:t>también pueden evocar CRB (Regla 2).</a:t>
            </a:r>
          </a:p>
        </p:txBody>
      </p:sp>
      <p:pic>
        <p:nvPicPr>
          <p:cNvPr id="3" name="Imagen 2">
            <a:extLst>
              <a:ext uri="{FF2B5EF4-FFF2-40B4-BE49-F238E27FC236}">
                <a16:creationId xmlns:a16="http://schemas.microsoft.com/office/drawing/2014/main" id="{1BD0C4D0-2D3F-448B-AA8E-4668A16D07A7}"/>
              </a:ext>
            </a:extLst>
          </p:cNvPr>
          <p:cNvPicPr>
            <a:picLocks noChangeAspect="1"/>
          </p:cNvPicPr>
          <p:nvPr/>
        </p:nvPicPr>
        <p:blipFill>
          <a:blip r:embed="rId2"/>
          <a:stretch>
            <a:fillRect/>
          </a:stretch>
        </p:blipFill>
        <p:spPr>
          <a:xfrm>
            <a:off x="6968411" y="3179944"/>
            <a:ext cx="2904750" cy="2426995"/>
          </a:xfrm>
          <a:prstGeom prst="rect">
            <a:avLst/>
          </a:prstGeom>
        </p:spPr>
      </p:pic>
      <p:pic>
        <p:nvPicPr>
          <p:cNvPr id="6" name="image1.png">
            <a:extLst>
              <a:ext uri="{FF2B5EF4-FFF2-40B4-BE49-F238E27FC236}">
                <a16:creationId xmlns:a16="http://schemas.microsoft.com/office/drawing/2014/main" id="{8B0C7351-AB79-4E36-ADEE-C61137378FBF}"/>
              </a:ext>
            </a:extLst>
          </p:cNvPr>
          <p:cNvPicPr/>
          <p:nvPr/>
        </p:nvPicPr>
        <p:blipFill>
          <a:blip r:embed="rId3" cstate="print"/>
          <a:stretch>
            <a:fillRect/>
          </a:stretch>
        </p:blipFill>
        <p:spPr>
          <a:xfrm>
            <a:off x="1865670" y="3820455"/>
            <a:ext cx="2380899" cy="1961536"/>
          </a:xfrm>
          <a:prstGeom prst="rect">
            <a:avLst/>
          </a:prstGeom>
        </p:spPr>
      </p:pic>
      <p:sp>
        <p:nvSpPr>
          <p:cNvPr id="7" name="Bocadillo: rectángulo con esquinas redondeadas 6">
            <a:extLst>
              <a:ext uri="{FF2B5EF4-FFF2-40B4-BE49-F238E27FC236}">
                <a16:creationId xmlns:a16="http://schemas.microsoft.com/office/drawing/2014/main" id="{1CFC72E5-0699-409D-B2A5-B872FFC36F17}"/>
              </a:ext>
            </a:extLst>
          </p:cNvPr>
          <p:cNvSpPr/>
          <p:nvPr/>
        </p:nvSpPr>
        <p:spPr>
          <a:xfrm>
            <a:off x="6898456" y="2130325"/>
            <a:ext cx="4240363" cy="1465467"/>
          </a:xfrm>
          <a:prstGeom prst="wedgeRoundRect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8" name="CuadroTexto 7">
            <a:extLst>
              <a:ext uri="{FF2B5EF4-FFF2-40B4-BE49-F238E27FC236}">
                <a16:creationId xmlns:a16="http://schemas.microsoft.com/office/drawing/2014/main" id="{95141421-B0E9-467D-ADC5-4F65CD5FB975}"/>
              </a:ext>
            </a:extLst>
          </p:cNvPr>
          <p:cNvSpPr txBox="1"/>
          <p:nvPr/>
        </p:nvSpPr>
        <p:spPr>
          <a:xfrm>
            <a:off x="7123469" y="2274344"/>
            <a:ext cx="3790335" cy="954107"/>
          </a:xfrm>
          <a:prstGeom prst="rect">
            <a:avLst/>
          </a:prstGeom>
          <a:noFill/>
        </p:spPr>
        <p:txBody>
          <a:bodyPr wrap="square" rtlCol="0">
            <a:spAutoFit/>
          </a:bodyPr>
          <a:lstStyle/>
          <a:p>
            <a:r>
              <a:rPr lang="es-MX" sz="2800" dirty="0"/>
              <a:t>(Ejemplos de CRB que esto podría evocar)</a:t>
            </a:r>
          </a:p>
        </p:txBody>
      </p:sp>
      <p:sp>
        <p:nvSpPr>
          <p:cNvPr id="10" name="Bocadillo: rectángulo con esquinas redondeadas 9">
            <a:extLst>
              <a:ext uri="{FF2B5EF4-FFF2-40B4-BE49-F238E27FC236}">
                <a16:creationId xmlns:a16="http://schemas.microsoft.com/office/drawing/2014/main" id="{EE28EC4C-3BB0-4FD3-B55C-3B482511047B}"/>
              </a:ext>
            </a:extLst>
          </p:cNvPr>
          <p:cNvSpPr/>
          <p:nvPr/>
        </p:nvSpPr>
        <p:spPr>
          <a:xfrm>
            <a:off x="2493767" y="2064016"/>
            <a:ext cx="3645513" cy="1824805"/>
          </a:xfrm>
          <a:prstGeom prst="wedgeRoundRect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1" name="CuadroTexto 10">
            <a:extLst>
              <a:ext uri="{FF2B5EF4-FFF2-40B4-BE49-F238E27FC236}">
                <a16:creationId xmlns:a16="http://schemas.microsoft.com/office/drawing/2014/main" id="{7FC7481F-4FEF-45DE-B208-52C0B1AF0D00}"/>
              </a:ext>
            </a:extLst>
          </p:cNvPr>
          <p:cNvSpPr txBox="1"/>
          <p:nvPr/>
        </p:nvSpPr>
        <p:spPr>
          <a:xfrm>
            <a:off x="2734741" y="2284208"/>
            <a:ext cx="3259393" cy="1323439"/>
          </a:xfrm>
          <a:prstGeom prst="rect">
            <a:avLst/>
          </a:prstGeom>
          <a:noFill/>
        </p:spPr>
        <p:txBody>
          <a:bodyPr wrap="square" rtlCol="0">
            <a:spAutoFit/>
          </a:bodyPr>
          <a:lstStyle/>
          <a:p>
            <a:r>
              <a:rPr lang="es-MX" sz="2000" dirty="0"/>
              <a:t>Ahora me siento especialmente cercana a usted, ya que ha sido honesto y vulnerable conmigo.</a:t>
            </a:r>
          </a:p>
        </p:txBody>
      </p:sp>
      <p:sp>
        <p:nvSpPr>
          <p:cNvPr id="12" name="CuadroTexto 11">
            <a:extLst>
              <a:ext uri="{FF2B5EF4-FFF2-40B4-BE49-F238E27FC236}">
                <a16:creationId xmlns:a16="http://schemas.microsoft.com/office/drawing/2014/main" id="{2CD3A2D8-D1A7-4235-B3F7-FC57DE5F2149}"/>
              </a:ext>
            </a:extLst>
          </p:cNvPr>
          <p:cNvSpPr txBox="1"/>
          <p:nvPr/>
        </p:nvSpPr>
        <p:spPr>
          <a:xfrm>
            <a:off x="2359741" y="5781991"/>
            <a:ext cx="1873045" cy="369332"/>
          </a:xfrm>
          <a:prstGeom prst="rect">
            <a:avLst/>
          </a:prstGeom>
          <a:noFill/>
        </p:spPr>
        <p:txBody>
          <a:bodyPr wrap="square" rtlCol="0">
            <a:spAutoFit/>
          </a:bodyPr>
          <a:lstStyle/>
          <a:p>
            <a:r>
              <a:rPr lang="es-MX" dirty="0"/>
              <a:t>Terapeuta</a:t>
            </a:r>
          </a:p>
        </p:txBody>
      </p:sp>
      <p:sp>
        <p:nvSpPr>
          <p:cNvPr id="13" name="CuadroTexto 12">
            <a:extLst>
              <a:ext uri="{FF2B5EF4-FFF2-40B4-BE49-F238E27FC236}">
                <a16:creationId xmlns:a16="http://schemas.microsoft.com/office/drawing/2014/main" id="{E41F79CE-BF68-4214-8EA6-7F8D97B9C028}"/>
              </a:ext>
            </a:extLst>
          </p:cNvPr>
          <p:cNvSpPr txBox="1"/>
          <p:nvPr/>
        </p:nvSpPr>
        <p:spPr>
          <a:xfrm>
            <a:off x="8701549" y="5781991"/>
            <a:ext cx="1371600" cy="369332"/>
          </a:xfrm>
          <a:prstGeom prst="rect">
            <a:avLst/>
          </a:prstGeom>
          <a:noFill/>
        </p:spPr>
        <p:txBody>
          <a:bodyPr wrap="square" rtlCol="0">
            <a:spAutoFit/>
          </a:bodyPr>
          <a:lstStyle/>
          <a:p>
            <a:r>
              <a:rPr lang="es-MX" dirty="0"/>
              <a:t>Cliente</a:t>
            </a:r>
          </a:p>
        </p:txBody>
      </p:sp>
    </p:spTree>
    <p:extLst>
      <p:ext uri="{BB962C8B-B14F-4D97-AF65-F5344CB8AC3E}">
        <p14:creationId xmlns:p14="http://schemas.microsoft.com/office/powerpoint/2010/main" val="4128781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6F8174A-9C82-41E0-84A7-D2CAFA4F82DC}"/>
              </a:ext>
            </a:extLst>
          </p:cNvPr>
          <p:cNvSpPr txBox="1"/>
          <p:nvPr/>
        </p:nvSpPr>
        <p:spPr>
          <a:xfrm>
            <a:off x="1047135" y="352773"/>
            <a:ext cx="9984659" cy="6152453"/>
          </a:xfrm>
          <a:prstGeom prst="rect">
            <a:avLst/>
          </a:prstGeom>
          <a:noFill/>
        </p:spPr>
        <p:txBody>
          <a:bodyPr wrap="square" rtlCol="0">
            <a:spAutoFit/>
          </a:bodyPr>
          <a:lstStyle/>
          <a:p>
            <a:r>
              <a:rPr lang="es-MX" sz="4000" dirty="0"/>
              <a:t>Las intervenciones comúnmente empleadas pueden inadvertidamente resultar contra terapéuticas, cuando el terapeuta, ya sea:</a:t>
            </a:r>
          </a:p>
          <a:p>
            <a:endParaRPr lang="es-MX" sz="4000" dirty="0"/>
          </a:p>
          <a:p>
            <a:pPr marL="342900" indent="-342900">
              <a:lnSpc>
                <a:spcPct val="150000"/>
              </a:lnSpc>
              <a:buAutoNum type="arabicParenR"/>
            </a:pPr>
            <a:r>
              <a:rPr lang="es-MX" sz="4000" dirty="0"/>
              <a:t>Refuerza CRB1s (problemas conductuales dentro de la sesión), o</a:t>
            </a:r>
          </a:p>
          <a:p>
            <a:pPr marL="342900" indent="-342900">
              <a:lnSpc>
                <a:spcPct val="150000"/>
              </a:lnSpc>
              <a:buAutoNum type="arabicParenR"/>
            </a:pPr>
            <a:r>
              <a:rPr lang="es-MX" sz="4000" dirty="0"/>
              <a:t>Castiga CRB2s (mejoramientos dentro de la sesión).</a:t>
            </a:r>
          </a:p>
        </p:txBody>
      </p:sp>
    </p:spTree>
    <p:extLst>
      <p:ext uri="{BB962C8B-B14F-4D97-AF65-F5344CB8AC3E}">
        <p14:creationId xmlns:p14="http://schemas.microsoft.com/office/powerpoint/2010/main" val="3074899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913BC6-0841-41BF-8DA5-1318008538E7}"/>
              </a:ext>
            </a:extLst>
          </p:cNvPr>
          <p:cNvSpPr>
            <a:spLocks noGrp="1"/>
          </p:cNvSpPr>
          <p:nvPr>
            <p:ph type="title"/>
          </p:nvPr>
        </p:nvSpPr>
        <p:spPr/>
        <p:txBody>
          <a:bodyPr/>
          <a:lstStyle/>
          <a:p>
            <a:pPr algn="ctr"/>
            <a:r>
              <a:rPr lang="es-MX" sz="3200" dirty="0"/>
              <a:t>Regla 4</a:t>
            </a:r>
            <a:br>
              <a:rPr lang="es-MX" dirty="0"/>
            </a:br>
            <a:r>
              <a:rPr lang="es-MX" dirty="0"/>
              <a:t>Observe sus efectos en el Cliente</a:t>
            </a:r>
          </a:p>
        </p:txBody>
      </p:sp>
      <p:sp>
        <p:nvSpPr>
          <p:cNvPr id="3" name="CuadroTexto 2">
            <a:extLst>
              <a:ext uri="{FF2B5EF4-FFF2-40B4-BE49-F238E27FC236}">
                <a16:creationId xmlns:a16="http://schemas.microsoft.com/office/drawing/2014/main" id="{A80E6273-FFCC-4628-B2E9-06018FD4FC02}"/>
              </a:ext>
            </a:extLst>
          </p:cNvPr>
          <p:cNvSpPr txBox="1"/>
          <p:nvPr/>
        </p:nvSpPr>
        <p:spPr>
          <a:xfrm>
            <a:off x="1002890" y="1720185"/>
            <a:ext cx="10117394" cy="454983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MX" sz="2800" dirty="0"/>
              <a:t>Nivel Micro: ¿Cuál es la respuesta inmediata del cliente a sus intervenciones (funciona el moldeamiento en el corto plazo)?</a:t>
            </a:r>
          </a:p>
          <a:p>
            <a:pPr marL="285750" indent="-285750">
              <a:lnSpc>
                <a:spcPct val="150000"/>
              </a:lnSpc>
              <a:buFont typeface="Arial" panose="020B0604020202020204" pitchFamily="34" charset="0"/>
              <a:buChar char="•"/>
            </a:pPr>
            <a:r>
              <a:rPr lang="es-MX" sz="2800" dirty="0"/>
              <a:t>Nivel Macro: ¿Ha fortalecido efectivamente su programa de moldeamiento las CRB2s?</a:t>
            </a:r>
          </a:p>
          <a:p>
            <a:pPr marL="285750" indent="-285750">
              <a:lnSpc>
                <a:spcPct val="150000"/>
              </a:lnSpc>
              <a:buFont typeface="Arial" panose="020B0604020202020204" pitchFamily="34" charset="0"/>
              <a:buChar char="•"/>
            </a:pPr>
            <a:r>
              <a:rPr lang="es-MX" sz="2800" dirty="0"/>
              <a:t>Esté pendiente de T1s (Problemas conductuales del terapeuta en la sesión) y las T2 (Conductas objetivo del terapeuta en la sesión) (sus T1s y T2s pueden ser diferentes de cliente a cliente).</a:t>
            </a:r>
          </a:p>
        </p:txBody>
      </p:sp>
    </p:spTree>
    <p:extLst>
      <p:ext uri="{BB962C8B-B14F-4D97-AF65-F5344CB8AC3E}">
        <p14:creationId xmlns:p14="http://schemas.microsoft.com/office/powerpoint/2010/main" val="2674964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12ED588F-C085-4C65-96E1-D81D52BBDC67}"/>
              </a:ext>
            </a:extLst>
          </p:cNvPr>
          <p:cNvPicPr>
            <a:picLocks noChangeAspect="1"/>
          </p:cNvPicPr>
          <p:nvPr/>
        </p:nvPicPr>
        <p:blipFill>
          <a:blip r:embed="rId2"/>
          <a:stretch>
            <a:fillRect/>
          </a:stretch>
        </p:blipFill>
        <p:spPr>
          <a:xfrm>
            <a:off x="1667140" y="1793402"/>
            <a:ext cx="1396788" cy="1008791"/>
          </a:xfrm>
          <a:prstGeom prst="rect">
            <a:avLst/>
          </a:prstGeom>
        </p:spPr>
      </p:pic>
      <p:pic>
        <p:nvPicPr>
          <p:cNvPr id="4" name="Imagen 3">
            <a:extLst>
              <a:ext uri="{FF2B5EF4-FFF2-40B4-BE49-F238E27FC236}">
                <a16:creationId xmlns:a16="http://schemas.microsoft.com/office/drawing/2014/main" id="{F2C81570-7242-4386-826E-83ACA0386383}"/>
              </a:ext>
            </a:extLst>
          </p:cNvPr>
          <p:cNvPicPr>
            <a:picLocks noChangeAspect="1"/>
          </p:cNvPicPr>
          <p:nvPr/>
        </p:nvPicPr>
        <p:blipFill>
          <a:blip r:embed="rId2"/>
          <a:stretch>
            <a:fillRect/>
          </a:stretch>
        </p:blipFill>
        <p:spPr>
          <a:xfrm>
            <a:off x="1667140" y="4653609"/>
            <a:ext cx="1396788" cy="1008791"/>
          </a:xfrm>
          <a:prstGeom prst="rect">
            <a:avLst/>
          </a:prstGeom>
        </p:spPr>
      </p:pic>
      <p:pic>
        <p:nvPicPr>
          <p:cNvPr id="5" name="Imagen 4">
            <a:extLst>
              <a:ext uri="{FF2B5EF4-FFF2-40B4-BE49-F238E27FC236}">
                <a16:creationId xmlns:a16="http://schemas.microsoft.com/office/drawing/2014/main" id="{3539891C-308F-45D2-8D7E-DC57965C60ED}"/>
              </a:ext>
            </a:extLst>
          </p:cNvPr>
          <p:cNvPicPr>
            <a:picLocks noChangeAspect="1"/>
          </p:cNvPicPr>
          <p:nvPr/>
        </p:nvPicPr>
        <p:blipFill>
          <a:blip r:embed="rId3"/>
          <a:stretch>
            <a:fillRect/>
          </a:stretch>
        </p:blipFill>
        <p:spPr>
          <a:xfrm>
            <a:off x="7707288" y="1799499"/>
            <a:ext cx="1378704" cy="1002694"/>
          </a:xfrm>
          <a:prstGeom prst="rect">
            <a:avLst/>
          </a:prstGeom>
        </p:spPr>
      </p:pic>
      <p:pic>
        <p:nvPicPr>
          <p:cNvPr id="6" name="Imagen 5">
            <a:extLst>
              <a:ext uri="{FF2B5EF4-FFF2-40B4-BE49-F238E27FC236}">
                <a16:creationId xmlns:a16="http://schemas.microsoft.com/office/drawing/2014/main" id="{E1B7A129-B348-498F-AABD-D2C7256196BA}"/>
              </a:ext>
            </a:extLst>
          </p:cNvPr>
          <p:cNvPicPr>
            <a:picLocks noChangeAspect="1"/>
          </p:cNvPicPr>
          <p:nvPr/>
        </p:nvPicPr>
        <p:blipFill>
          <a:blip r:embed="rId3"/>
          <a:stretch>
            <a:fillRect/>
          </a:stretch>
        </p:blipFill>
        <p:spPr>
          <a:xfrm>
            <a:off x="7707288" y="4653610"/>
            <a:ext cx="1378704" cy="1002694"/>
          </a:xfrm>
          <a:prstGeom prst="rect">
            <a:avLst/>
          </a:prstGeom>
        </p:spPr>
      </p:pic>
      <p:sp>
        <p:nvSpPr>
          <p:cNvPr id="7" name="Bocadillo: rectángulo con esquinas redondeadas 6">
            <a:extLst>
              <a:ext uri="{FF2B5EF4-FFF2-40B4-BE49-F238E27FC236}">
                <a16:creationId xmlns:a16="http://schemas.microsoft.com/office/drawing/2014/main" id="{04D17CB4-84FC-40C2-8AFF-371D5ED80E47}"/>
              </a:ext>
            </a:extLst>
          </p:cNvPr>
          <p:cNvSpPr/>
          <p:nvPr/>
        </p:nvSpPr>
        <p:spPr>
          <a:xfrm>
            <a:off x="1858297" y="368710"/>
            <a:ext cx="2816942" cy="1224116"/>
          </a:xfrm>
          <a:prstGeom prst="wedgeRoundRect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8" name="CuadroTexto 7">
            <a:extLst>
              <a:ext uri="{FF2B5EF4-FFF2-40B4-BE49-F238E27FC236}">
                <a16:creationId xmlns:a16="http://schemas.microsoft.com/office/drawing/2014/main" id="{7A4B2076-B31F-4AFB-8C3B-892E729F7B7D}"/>
              </a:ext>
            </a:extLst>
          </p:cNvPr>
          <p:cNvSpPr txBox="1"/>
          <p:nvPr/>
        </p:nvSpPr>
        <p:spPr>
          <a:xfrm>
            <a:off x="2035277" y="519103"/>
            <a:ext cx="2462982" cy="923330"/>
          </a:xfrm>
          <a:prstGeom prst="rect">
            <a:avLst/>
          </a:prstGeom>
          <a:noFill/>
        </p:spPr>
        <p:txBody>
          <a:bodyPr wrap="square" rtlCol="0">
            <a:spAutoFit/>
          </a:bodyPr>
          <a:lstStyle/>
          <a:p>
            <a:r>
              <a:rPr lang="es-MX" dirty="0"/>
              <a:t>Soy muy independiente, pero quiero su consejo sobre algo.</a:t>
            </a:r>
          </a:p>
        </p:txBody>
      </p:sp>
      <p:sp>
        <p:nvSpPr>
          <p:cNvPr id="9" name="Bocadillo: rectángulo con esquinas redondeadas 8">
            <a:extLst>
              <a:ext uri="{FF2B5EF4-FFF2-40B4-BE49-F238E27FC236}">
                <a16:creationId xmlns:a16="http://schemas.microsoft.com/office/drawing/2014/main" id="{7EF3625B-4181-4503-B592-EB53DBDC08DE}"/>
              </a:ext>
            </a:extLst>
          </p:cNvPr>
          <p:cNvSpPr/>
          <p:nvPr/>
        </p:nvSpPr>
        <p:spPr>
          <a:xfrm>
            <a:off x="1858297" y="3315478"/>
            <a:ext cx="2816942" cy="1113503"/>
          </a:xfrm>
          <a:prstGeom prst="wedgeRoundRect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0" name="CuadroTexto 9">
            <a:extLst>
              <a:ext uri="{FF2B5EF4-FFF2-40B4-BE49-F238E27FC236}">
                <a16:creationId xmlns:a16="http://schemas.microsoft.com/office/drawing/2014/main" id="{A23A6CAF-45F4-4FBE-9F27-81DC9FD2AC3D}"/>
              </a:ext>
            </a:extLst>
          </p:cNvPr>
          <p:cNvSpPr txBox="1"/>
          <p:nvPr/>
        </p:nvSpPr>
        <p:spPr>
          <a:xfrm>
            <a:off x="2035277" y="3429000"/>
            <a:ext cx="2462982" cy="923330"/>
          </a:xfrm>
          <a:prstGeom prst="rect">
            <a:avLst/>
          </a:prstGeom>
          <a:noFill/>
        </p:spPr>
        <p:txBody>
          <a:bodyPr wrap="square" rtlCol="0">
            <a:spAutoFit/>
          </a:bodyPr>
          <a:lstStyle/>
          <a:p>
            <a:r>
              <a:rPr lang="es-MX" dirty="0"/>
              <a:t>Es usted tan agradable. Me parece que quisiera su consejo en todo.</a:t>
            </a:r>
          </a:p>
        </p:txBody>
      </p:sp>
      <p:sp>
        <p:nvSpPr>
          <p:cNvPr id="11" name="Bocadillo: rectángulo con esquinas redondeadas 10">
            <a:extLst>
              <a:ext uri="{FF2B5EF4-FFF2-40B4-BE49-F238E27FC236}">
                <a16:creationId xmlns:a16="http://schemas.microsoft.com/office/drawing/2014/main" id="{31876366-FC82-44BE-851C-C0EB8EA618FF}"/>
              </a:ext>
            </a:extLst>
          </p:cNvPr>
          <p:cNvSpPr/>
          <p:nvPr/>
        </p:nvSpPr>
        <p:spPr>
          <a:xfrm>
            <a:off x="6533535" y="368710"/>
            <a:ext cx="3082413" cy="1224116"/>
          </a:xfrm>
          <a:prstGeom prst="wedgeRoundRect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2" name="CuadroTexto 11">
            <a:extLst>
              <a:ext uri="{FF2B5EF4-FFF2-40B4-BE49-F238E27FC236}">
                <a16:creationId xmlns:a16="http://schemas.microsoft.com/office/drawing/2014/main" id="{4E7A1F4F-DD47-4C44-ADEC-6609153EFFBA}"/>
              </a:ext>
            </a:extLst>
          </p:cNvPr>
          <p:cNvSpPr txBox="1"/>
          <p:nvPr/>
        </p:nvSpPr>
        <p:spPr>
          <a:xfrm>
            <a:off x="6695768" y="725776"/>
            <a:ext cx="2802193" cy="646331"/>
          </a:xfrm>
          <a:prstGeom prst="rect">
            <a:avLst/>
          </a:prstGeom>
          <a:noFill/>
        </p:spPr>
        <p:txBody>
          <a:bodyPr wrap="square" rtlCol="0">
            <a:spAutoFit/>
          </a:bodyPr>
          <a:lstStyle/>
          <a:p>
            <a:r>
              <a:rPr lang="es-MX" dirty="0"/>
              <a:t>Me da mucho gusto que me pregunte.</a:t>
            </a:r>
          </a:p>
        </p:txBody>
      </p:sp>
      <p:sp>
        <p:nvSpPr>
          <p:cNvPr id="13" name="Bocadillo: rectángulo con esquinas redondeadas 12">
            <a:extLst>
              <a:ext uri="{FF2B5EF4-FFF2-40B4-BE49-F238E27FC236}">
                <a16:creationId xmlns:a16="http://schemas.microsoft.com/office/drawing/2014/main" id="{DECBC8BB-9F0B-4DBB-A4FD-0C1DED4E4ED0}"/>
              </a:ext>
            </a:extLst>
          </p:cNvPr>
          <p:cNvSpPr/>
          <p:nvPr/>
        </p:nvSpPr>
        <p:spPr>
          <a:xfrm>
            <a:off x="6843252" y="3429000"/>
            <a:ext cx="2816942" cy="1224116"/>
          </a:xfrm>
          <a:prstGeom prst="wedgeRoundRect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4" name="CuadroTexto 13">
            <a:extLst>
              <a:ext uri="{FF2B5EF4-FFF2-40B4-BE49-F238E27FC236}">
                <a16:creationId xmlns:a16="http://schemas.microsoft.com/office/drawing/2014/main" id="{3503D15E-DD07-4973-93F7-43E459F023FC}"/>
              </a:ext>
            </a:extLst>
          </p:cNvPr>
          <p:cNvSpPr txBox="1"/>
          <p:nvPr/>
        </p:nvSpPr>
        <p:spPr>
          <a:xfrm>
            <a:off x="7038718" y="3732898"/>
            <a:ext cx="2477729" cy="646331"/>
          </a:xfrm>
          <a:prstGeom prst="rect">
            <a:avLst/>
          </a:prstGeom>
          <a:noFill/>
        </p:spPr>
        <p:txBody>
          <a:bodyPr wrap="square" rtlCol="0">
            <a:spAutoFit/>
          </a:bodyPr>
          <a:lstStyle/>
          <a:p>
            <a:r>
              <a:rPr lang="es-MX" dirty="0"/>
              <a:t>Me complace poder serle útil.</a:t>
            </a:r>
          </a:p>
        </p:txBody>
      </p:sp>
      <p:sp>
        <p:nvSpPr>
          <p:cNvPr id="15" name="CuadroTexto 14">
            <a:extLst>
              <a:ext uri="{FF2B5EF4-FFF2-40B4-BE49-F238E27FC236}">
                <a16:creationId xmlns:a16="http://schemas.microsoft.com/office/drawing/2014/main" id="{D056DDCE-2EF8-4A4F-9651-ECE95D0FE950}"/>
              </a:ext>
            </a:extLst>
          </p:cNvPr>
          <p:cNvSpPr txBox="1"/>
          <p:nvPr/>
        </p:nvSpPr>
        <p:spPr>
          <a:xfrm>
            <a:off x="4498259" y="2507226"/>
            <a:ext cx="2540459" cy="369332"/>
          </a:xfrm>
          <a:prstGeom prst="rect">
            <a:avLst/>
          </a:prstGeom>
          <a:noFill/>
        </p:spPr>
        <p:txBody>
          <a:bodyPr wrap="square" rtlCol="0">
            <a:spAutoFit/>
          </a:bodyPr>
          <a:lstStyle/>
          <a:p>
            <a:r>
              <a:rPr lang="es-MX" dirty="0"/>
              <a:t>   SEIS MESES DESPUES</a:t>
            </a:r>
          </a:p>
        </p:txBody>
      </p:sp>
      <p:sp>
        <p:nvSpPr>
          <p:cNvPr id="16" name="CuadroTexto 15">
            <a:extLst>
              <a:ext uri="{FF2B5EF4-FFF2-40B4-BE49-F238E27FC236}">
                <a16:creationId xmlns:a16="http://schemas.microsoft.com/office/drawing/2014/main" id="{FBA1ECA8-7F79-4987-B18A-DFAC47A8701C}"/>
              </a:ext>
            </a:extLst>
          </p:cNvPr>
          <p:cNvSpPr txBox="1"/>
          <p:nvPr/>
        </p:nvSpPr>
        <p:spPr>
          <a:xfrm>
            <a:off x="1120877" y="2876558"/>
            <a:ext cx="1106129" cy="369332"/>
          </a:xfrm>
          <a:prstGeom prst="rect">
            <a:avLst/>
          </a:prstGeom>
          <a:noFill/>
        </p:spPr>
        <p:txBody>
          <a:bodyPr wrap="square" rtlCol="0">
            <a:spAutoFit/>
          </a:bodyPr>
          <a:lstStyle/>
          <a:p>
            <a:r>
              <a:rPr lang="es-MX" dirty="0"/>
              <a:t>Cliente</a:t>
            </a:r>
          </a:p>
        </p:txBody>
      </p:sp>
      <p:sp>
        <p:nvSpPr>
          <p:cNvPr id="17" name="CuadroTexto 16">
            <a:extLst>
              <a:ext uri="{FF2B5EF4-FFF2-40B4-BE49-F238E27FC236}">
                <a16:creationId xmlns:a16="http://schemas.microsoft.com/office/drawing/2014/main" id="{4F70C5BE-A579-490B-AE0D-EAADBA3CEF82}"/>
              </a:ext>
            </a:extLst>
          </p:cNvPr>
          <p:cNvSpPr txBox="1"/>
          <p:nvPr/>
        </p:nvSpPr>
        <p:spPr>
          <a:xfrm>
            <a:off x="9247239" y="2802193"/>
            <a:ext cx="1277621" cy="369332"/>
          </a:xfrm>
          <a:prstGeom prst="rect">
            <a:avLst/>
          </a:prstGeom>
          <a:noFill/>
        </p:spPr>
        <p:txBody>
          <a:bodyPr wrap="square" rtlCol="0">
            <a:spAutoFit/>
          </a:bodyPr>
          <a:lstStyle/>
          <a:p>
            <a:r>
              <a:rPr lang="es-MX" dirty="0"/>
              <a:t>Terapeuta</a:t>
            </a:r>
          </a:p>
        </p:txBody>
      </p:sp>
    </p:spTree>
    <p:extLst>
      <p:ext uri="{BB962C8B-B14F-4D97-AF65-F5344CB8AC3E}">
        <p14:creationId xmlns:p14="http://schemas.microsoft.com/office/powerpoint/2010/main" val="3269048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F2C23A-3F02-4B32-B9BE-7F5A3E433A76}"/>
              </a:ext>
            </a:extLst>
          </p:cNvPr>
          <p:cNvSpPr>
            <a:spLocks noGrp="1"/>
          </p:cNvSpPr>
          <p:nvPr>
            <p:ph type="title"/>
          </p:nvPr>
        </p:nvSpPr>
        <p:spPr>
          <a:xfrm>
            <a:off x="838200" y="365125"/>
            <a:ext cx="10515600" cy="1655404"/>
          </a:xfrm>
        </p:spPr>
        <p:txBody>
          <a:bodyPr>
            <a:normAutofit fontScale="90000"/>
          </a:bodyPr>
          <a:lstStyle/>
          <a:p>
            <a:pPr algn="ctr"/>
            <a:r>
              <a:rPr lang="es-MX" sz="3600" dirty="0"/>
              <a:t>Desarróllese usted como un instrumento de cambio </a:t>
            </a:r>
            <a:br>
              <a:rPr lang="es-MX" sz="3600" dirty="0"/>
            </a:br>
            <a:r>
              <a:rPr lang="es-MX" sz="3600" dirty="0"/>
              <a:t>(supervise sus T1s y T2s)</a:t>
            </a:r>
            <a:br>
              <a:rPr lang="es-MX" sz="3600" dirty="0"/>
            </a:br>
            <a:r>
              <a:rPr lang="es-MX" sz="2800" dirty="0"/>
              <a:t>“Nunca, nunca se mienta a sí mismo, no mienta a otros, pero menos que nadie a usted mismo” Dostoievski</a:t>
            </a:r>
            <a:endParaRPr lang="es-MX" sz="3600" dirty="0"/>
          </a:p>
        </p:txBody>
      </p:sp>
      <p:sp>
        <p:nvSpPr>
          <p:cNvPr id="3" name="CuadroTexto 2">
            <a:extLst>
              <a:ext uri="{FF2B5EF4-FFF2-40B4-BE49-F238E27FC236}">
                <a16:creationId xmlns:a16="http://schemas.microsoft.com/office/drawing/2014/main" id="{08CEC6F9-7C96-4215-8C23-B5813CD4638F}"/>
              </a:ext>
            </a:extLst>
          </p:cNvPr>
          <p:cNvSpPr txBox="1"/>
          <p:nvPr/>
        </p:nvSpPr>
        <p:spPr>
          <a:xfrm>
            <a:off x="1061884" y="2669458"/>
            <a:ext cx="10117393" cy="3276282"/>
          </a:xfrm>
          <a:prstGeom prst="rect">
            <a:avLst/>
          </a:prstGeom>
          <a:noFill/>
        </p:spPr>
        <p:txBody>
          <a:bodyPr wrap="square" rtlCol="0">
            <a:spAutoFit/>
          </a:bodyPr>
          <a:lstStyle/>
          <a:p>
            <a:pPr marL="342900" indent="-342900">
              <a:lnSpc>
                <a:spcPct val="150000"/>
              </a:lnSpc>
              <a:buFont typeface="+mj-lt"/>
              <a:buAutoNum type="arabicPeriod"/>
            </a:pPr>
            <a:r>
              <a:rPr lang="es-MX" sz="2000" dirty="0"/>
              <a:t>¿Qué tiende a evitar explicar a sus clientes?</a:t>
            </a:r>
          </a:p>
          <a:p>
            <a:pPr marL="342900" indent="-342900">
              <a:lnSpc>
                <a:spcPct val="150000"/>
              </a:lnSpc>
              <a:buFont typeface="+mj-lt"/>
              <a:buAutoNum type="arabicPeriod"/>
            </a:pPr>
            <a:r>
              <a:rPr lang="es-MX" sz="2000" dirty="0"/>
              <a:t>¿Cómo es que esta evitación impacta el trabajo que usted hace con estos clientes?</a:t>
            </a:r>
          </a:p>
          <a:p>
            <a:pPr marL="342900" indent="-342900">
              <a:lnSpc>
                <a:spcPct val="150000"/>
              </a:lnSpc>
              <a:buFont typeface="+mj-lt"/>
              <a:buAutoNum type="arabicPeriod"/>
            </a:pPr>
            <a:r>
              <a:rPr lang="es-MX" sz="2000" dirty="0"/>
              <a:t>¿Qué tiende a evitar encarar en su vida? (tareas, personas, recuerdos, necesidades, emociones, ejem., soledad, pena, ira, tristeza, miedo, sea específico)</a:t>
            </a:r>
          </a:p>
          <a:p>
            <a:pPr marL="342900" indent="-342900">
              <a:lnSpc>
                <a:spcPct val="150000"/>
              </a:lnSpc>
              <a:buFont typeface="+mj-lt"/>
              <a:buAutoNum type="arabicPeriod"/>
            </a:pPr>
            <a:r>
              <a:rPr lang="es-MX" sz="2000" dirty="0"/>
              <a:t>¿Cómo es que su evitaciones cotidianas impactan el trabajo que usted hace con sus clientes?</a:t>
            </a:r>
          </a:p>
          <a:p>
            <a:pPr marL="342900" indent="-342900">
              <a:lnSpc>
                <a:spcPct val="150000"/>
              </a:lnSpc>
              <a:buFont typeface="+mj-lt"/>
              <a:buAutoNum type="arabicPeriod"/>
            </a:pPr>
            <a:r>
              <a:rPr lang="es-MX" sz="2000" dirty="0"/>
              <a:t>¿Cuáles son las T2s específicas que quisiera desarrollar con cada cliente basado en la conceptualización del caso?</a:t>
            </a:r>
          </a:p>
        </p:txBody>
      </p:sp>
    </p:spTree>
    <p:extLst>
      <p:ext uri="{BB962C8B-B14F-4D97-AF65-F5344CB8AC3E}">
        <p14:creationId xmlns:p14="http://schemas.microsoft.com/office/powerpoint/2010/main" val="1629030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953658-FD03-4928-884F-E6967166B4F4}"/>
              </a:ext>
            </a:extLst>
          </p:cNvPr>
          <p:cNvSpPr>
            <a:spLocks noGrp="1"/>
          </p:cNvSpPr>
          <p:nvPr>
            <p:ph type="title"/>
          </p:nvPr>
        </p:nvSpPr>
        <p:spPr/>
        <p:txBody>
          <a:bodyPr>
            <a:normAutofit fontScale="90000"/>
          </a:bodyPr>
          <a:lstStyle/>
          <a:p>
            <a:r>
              <a:rPr lang="es-MX" sz="3200" dirty="0"/>
              <a:t>Regla 5: Proporcione interpretaciones funcionales de la conducta del cliente e implemente estrategias de generalización.</a:t>
            </a:r>
          </a:p>
        </p:txBody>
      </p:sp>
      <p:sp>
        <p:nvSpPr>
          <p:cNvPr id="3" name="CuadroTexto 2">
            <a:extLst>
              <a:ext uri="{FF2B5EF4-FFF2-40B4-BE49-F238E27FC236}">
                <a16:creationId xmlns:a16="http://schemas.microsoft.com/office/drawing/2014/main" id="{5181270C-D33D-4FAE-A473-894E0C5C2708}"/>
              </a:ext>
            </a:extLst>
          </p:cNvPr>
          <p:cNvSpPr txBox="1"/>
          <p:nvPr/>
        </p:nvSpPr>
        <p:spPr>
          <a:xfrm>
            <a:off x="1017639" y="1946787"/>
            <a:ext cx="10146890" cy="1015663"/>
          </a:xfrm>
          <a:prstGeom prst="rect">
            <a:avLst/>
          </a:prstGeom>
          <a:noFill/>
        </p:spPr>
        <p:txBody>
          <a:bodyPr wrap="square" rtlCol="0">
            <a:spAutoFit/>
          </a:bodyPr>
          <a:lstStyle/>
          <a:p>
            <a:r>
              <a:rPr lang="es-MX" sz="2000" dirty="0"/>
              <a:t>Las interpretaciones funcionan como reglas para aumentar el contacto con las contingencias existentes.   Las comparaciones entre eventos dentro de la sesión y los eventos de la vida diaria facilitarán la generalización de las mejorías en vivo.</a:t>
            </a:r>
          </a:p>
        </p:txBody>
      </p:sp>
      <p:pic>
        <p:nvPicPr>
          <p:cNvPr id="4" name="Imagen 3">
            <a:extLst>
              <a:ext uri="{FF2B5EF4-FFF2-40B4-BE49-F238E27FC236}">
                <a16:creationId xmlns:a16="http://schemas.microsoft.com/office/drawing/2014/main" id="{7168A920-3BAB-4BD2-806C-3B021A6BDBB4}"/>
              </a:ext>
            </a:extLst>
          </p:cNvPr>
          <p:cNvPicPr>
            <a:picLocks noChangeAspect="1"/>
          </p:cNvPicPr>
          <p:nvPr/>
        </p:nvPicPr>
        <p:blipFill>
          <a:blip r:embed="rId2"/>
          <a:stretch>
            <a:fillRect/>
          </a:stretch>
        </p:blipFill>
        <p:spPr>
          <a:xfrm>
            <a:off x="8126361" y="3349948"/>
            <a:ext cx="3227439" cy="3142927"/>
          </a:xfrm>
          <a:prstGeom prst="rect">
            <a:avLst/>
          </a:prstGeom>
        </p:spPr>
      </p:pic>
      <p:sp>
        <p:nvSpPr>
          <p:cNvPr id="5" name="Rectángulo 4">
            <a:extLst>
              <a:ext uri="{FF2B5EF4-FFF2-40B4-BE49-F238E27FC236}">
                <a16:creationId xmlns:a16="http://schemas.microsoft.com/office/drawing/2014/main" id="{C6B1BB50-023B-48E6-9799-92D50A03A035}"/>
              </a:ext>
            </a:extLst>
          </p:cNvPr>
          <p:cNvSpPr/>
          <p:nvPr/>
        </p:nvSpPr>
        <p:spPr>
          <a:xfrm>
            <a:off x="8126361" y="3213525"/>
            <a:ext cx="2197510" cy="2728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D8E16767-3CEB-4663-8516-3D0013CB8274}"/>
              </a:ext>
            </a:extLst>
          </p:cNvPr>
          <p:cNvSpPr/>
          <p:nvPr/>
        </p:nvSpPr>
        <p:spPr>
          <a:xfrm>
            <a:off x="8126361" y="3622793"/>
            <a:ext cx="457200"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7" name="Rectángulo: esquinas redondeadas 6">
            <a:extLst>
              <a:ext uri="{FF2B5EF4-FFF2-40B4-BE49-F238E27FC236}">
                <a16:creationId xmlns:a16="http://schemas.microsoft.com/office/drawing/2014/main" id="{A216F5DE-74BF-4F57-9C5F-A39A30AEBB67}"/>
              </a:ext>
            </a:extLst>
          </p:cNvPr>
          <p:cNvSpPr/>
          <p:nvPr/>
        </p:nvSpPr>
        <p:spPr>
          <a:xfrm>
            <a:off x="1769806" y="3349948"/>
            <a:ext cx="5604388" cy="3006607"/>
          </a:xfrm>
          <a:prstGeom prst="roundRect">
            <a:avLst/>
          </a:prstGeom>
          <a:solidFill>
            <a:srgbClr val="FFC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dirty="0">
              <a:highlight>
                <a:srgbClr val="FFFF00"/>
              </a:highlight>
            </a:endParaRPr>
          </a:p>
        </p:txBody>
      </p:sp>
      <p:sp>
        <p:nvSpPr>
          <p:cNvPr id="8" name="CuadroTexto 7">
            <a:extLst>
              <a:ext uri="{FF2B5EF4-FFF2-40B4-BE49-F238E27FC236}">
                <a16:creationId xmlns:a16="http://schemas.microsoft.com/office/drawing/2014/main" id="{C24AD560-47D9-4D0B-8082-AD6DD4634912}"/>
              </a:ext>
            </a:extLst>
          </p:cNvPr>
          <p:cNvSpPr txBox="1"/>
          <p:nvPr/>
        </p:nvSpPr>
        <p:spPr>
          <a:xfrm>
            <a:off x="2159410" y="3729866"/>
            <a:ext cx="5075903" cy="2246769"/>
          </a:xfrm>
          <a:prstGeom prst="rect">
            <a:avLst/>
          </a:prstGeom>
          <a:noFill/>
        </p:spPr>
        <p:txBody>
          <a:bodyPr wrap="square" rtlCol="0">
            <a:spAutoFit/>
          </a:bodyPr>
          <a:lstStyle/>
          <a:p>
            <a:r>
              <a:rPr lang="es-MX" sz="2000" dirty="0"/>
              <a:t>Cuando iniciamos la terapia era difícil para usted relacionarse con las personas en su vida, incluyéndome a mí. Pareciera que con el tiempo ha venido confiando en mí y se ha sentido más cómodo y cercano. ¿Cómo es que este cambio en nuestra relación semeja sus relaciones con otros?</a:t>
            </a:r>
          </a:p>
        </p:txBody>
      </p:sp>
      <p:sp>
        <p:nvSpPr>
          <p:cNvPr id="9" name="Flecha: a la derecha 8">
            <a:extLst>
              <a:ext uri="{FF2B5EF4-FFF2-40B4-BE49-F238E27FC236}">
                <a16:creationId xmlns:a16="http://schemas.microsoft.com/office/drawing/2014/main" id="{D483C1C4-58F8-4600-BDE5-170DB90EF04C}"/>
              </a:ext>
            </a:extLst>
          </p:cNvPr>
          <p:cNvSpPr/>
          <p:nvPr/>
        </p:nvSpPr>
        <p:spPr>
          <a:xfrm>
            <a:off x="7374194" y="3849329"/>
            <a:ext cx="1209367" cy="575187"/>
          </a:xfrm>
          <a:prstGeom prst="rightArrow">
            <a:avLst/>
          </a:prstGeom>
          <a:solidFill>
            <a:srgbClr val="FFC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0" name="CuadroTexto 9">
            <a:extLst>
              <a:ext uri="{FF2B5EF4-FFF2-40B4-BE49-F238E27FC236}">
                <a16:creationId xmlns:a16="http://schemas.microsoft.com/office/drawing/2014/main" id="{E8D5D480-3B7E-4E98-9831-F871988C84A6}"/>
              </a:ext>
            </a:extLst>
          </p:cNvPr>
          <p:cNvSpPr txBox="1"/>
          <p:nvPr/>
        </p:nvSpPr>
        <p:spPr>
          <a:xfrm>
            <a:off x="8288594" y="3213525"/>
            <a:ext cx="1710812" cy="369332"/>
          </a:xfrm>
          <a:prstGeom prst="rect">
            <a:avLst/>
          </a:prstGeom>
          <a:noFill/>
        </p:spPr>
        <p:txBody>
          <a:bodyPr wrap="square" rtlCol="0">
            <a:spAutoFit/>
          </a:bodyPr>
          <a:lstStyle/>
          <a:p>
            <a:r>
              <a:rPr lang="es-MX" dirty="0"/>
              <a:t>TERAPEUTA</a:t>
            </a:r>
          </a:p>
        </p:txBody>
      </p:sp>
    </p:spTree>
    <p:extLst>
      <p:ext uri="{BB962C8B-B14F-4D97-AF65-F5344CB8AC3E}">
        <p14:creationId xmlns:p14="http://schemas.microsoft.com/office/powerpoint/2010/main" val="2845218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0254D3A-14A0-4918-92A8-B45EFF1EB641}"/>
              </a:ext>
            </a:extLst>
          </p:cNvPr>
          <p:cNvSpPr txBox="1"/>
          <p:nvPr/>
        </p:nvSpPr>
        <p:spPr>
          <a:xfrm>
            <a:off x="1755058" y="427703"/>
            <a:ext cx="8745794" cy="954107"/>
          </a:xfrm>
          <a:prstGeom prst="rect">
            <a:avLst/>
          </a:prstGeom>
          <a:noFill/>
        </p:spPr>
        <p:txBody>
          <a:bodyPr wrap="square" rtlCol="0">
            <a:spAutoFit/>
          </a:bodyPr>
          <a:lstStyle/>
          <a:p>
            <a:pPr algn="ctr"/>
            <a:r>
              <a:rPr lang="es-MX" sz="2800" dirty="0"/>
              <a:t>El lenguaje funcional contextual ayuda a clarificar lo que tratamos de hacer y porqué es que importa.</a:t>
            </a:r>
          </a:p>
        </p:txBody>
      </p:sp>
      <p:sp>
        <p:nvSpPr>
          <p:cNvPr id="4" name="CuadroTexto 3">
            <a:extLst>
              <a:ext uri="{FF2B5EF4-FFF2-40B4-BE49-F238E27FC236}">
                <a16:creationId xmlns:a16="http://schemas.microsoft.com/office/drawing/2014/main" id="{BB608BAD-DA63-4D5D-99E8-47A7025EE798}"/>
              </a:ext>
            </a:extLst>
          </p:cNvPr>
          <p:cNvSpPr txBox="1"/>
          <p:nvPr/>
        </p:nvSpPr>
        <p:spPr>
          <a:xfrm>
            <a:off x="4925961" y="1758919"/>
            <a:ext cx="1651820" cy="523220"/>
          </a:xfrm>
          <a:prstGeom prst="rect">
            <a:avLst/>
          </a:prstGeom>
          <a:noFill/>
        </p:spPr>
        <p:txBody>
          <a:bodyPr wrap="square" rtlCol="0">
            <a:spAutoFit/>
          </a:bodyPr>
          <a:lstStyle/>
          <a:p>
            <a:r>
              <a:rPr lang="es-MX" sz="2800" dirty="0"/>
              <a:t>Vigilancia</a:t>
            </a:r>
          </a:p>
        </p:txBody>
      </p:sp>
      <p:sp>
        <p:nvSpPr>
          <p:cNvPr id="5" name="CuadroTexto 4">
            <a:extLst>
              <a:ext uri="{FF2B5EF4-FFF2-40B4-BE49-F238E27FC236}">
                <a16:creationId xmlns:a16="http://schemas.microsoft.com/office/drawing/2014/main" id="{E6AFFD96-7C30-47FA-8EF6-96DA2FDE586D}"/>
              </a:ext>
            </a:extLst>
          </p:cNvPr>
          <p:cNvSpPr txBox="1"/>
          <p:nvPr/>
        </p:nvSpPr>
        <p:spPr>
          <a:xfrm>
            <a:off x="2050026" y="4630994"/>
            <a:ext cx="1887793" cy="523220"/>
          </a:xfrm>
          <a:prstGeom prst="rect">
            <a:avLst/>
          </a:prstGeom>
          <a:noFill/>
        </p:spPr>
        <p:txBody>
          <a:bodyPr wrap="square" rtlCol="0">
            <a:spAutoFit/>
          </a:bodyPr>
          <a:lstStyle/>
          <a:p>
            <a:r>
              <a:rPr lang="es-MX" sz="2800" dirty="0"/>
              <a:t>Valentía</a:t>
            </a:r>
          </a:p>
        </p:txBody>
      </p:sp>
      <p:sp>
        <p:nvSpPr>
          <p:cNvPr id="6" name="CuadroTexto 5">
            <a:extLst>
              <a:ext uri="{FF2B5EF4-FFF2-40B4-BE49-F238E27FC236}">
                <a16:creationId xmlns:a16="http://schemas.microsoft.com/office/drawing/2014/main" id="{E6974125-2299-4830-AB99-D5F8E1397EC0}"/>
              </a:ext>
            </a:extLst>
          </p:cNvPr>
          <p:cNvSpPr txBox="1"/>
          <p:nvPr/>
        </p:nvSpPr>
        <p:spPr>
          <a:xfrm>
            <a:off x="8288594" y="4630994"/>
            <a:ext cx="1312606" cy="523220"/>
          </a:xfrm>
          <a:prstGeom prst="rect">
            <a:avLst/>
          </a:prstGeom>
          <a:noFill/>
        </p:spPr>
        <p:txBody>
          <a:bodyPr wrap="square" rtlCol="0">
            <a:spAutoFit/>
          </a:bodyPr>
          <a:lstStyle/>
          <a:p>
            <a:r>
              <a:rPr lang="es-MX" sz="2800" dirty="0"/>
              <a:t>Amor</a:t>
            </a:r>
          </a:p>
        </p:txBody>
      </p:sp>
      <p:cxnSp>
        <p:nvCxnSpPr>
          <p:cNvPr id="8" name="Conector recto 7">
            <a:extLst>
              <a:ext uri="{FF2B5EF4-FFF2-40B4-BE49-F238E27FC236}">
                <a16:creationId xmlns:a16="http://schemas.microsoft.com/office/drawing/2014/main" id="{A3529D7F-CC6F-49E3-B7F3-46D32D0773FB}"/>
              </a:ext>
            </a:extLst>
          </p:cNvPr>
          <p:cNvCxnSpPr>
            <a:cxnSpLocks/>
          </p:cNvCxnSpPr>
          <p:nvPr/>
        </p:nvCxnSpPr>
        <p:spPr>
          <a:xfrm flipV="1">
            <a:off x="2816942" y="2272835"/>
            <a:ext cx="2462981" cy="2358159"/>
          </a:xfrm>
          <a:prstGeom prst="line">
            <a:avLst/>
          </a:prstGeom>
        </p:spPr>
        <p:style>
          <a:lnRef idx="1">
            <a:schemeClr val="dk1"/>
          </a:lnRef>
          <a:fillRef idx="0">
            <a:schemeClr val="dk1"/>
          </a:fillRef>
          <a:effectRef idx="0">
            <a:schemeClr val="dk1"/>
          </a:effectRef>
          <a:fontRef idx="minor">
            <a:schemeClr val="tx1"/>
          </a:fontRef>
        </p:style>
      </p:cxnSp>
      <p:cxnSp>
        <p:nvCxnSpPr>
          <p:cNvPr id="10" name="Conector recto 9">
            <a:extLst>
              <a:ext uri="{FF2B5EF4-FFF2-40B4-BE49-F238E27FC236}">
                <a16:creationId xmlns:a16="http://schemas.microsoft.com/office/drawing/2014/main" id="{3A25FB47-D43D-4313-A842-7221E15ED3C0}"/>
              </a:ext>
            </a:extLst>
          </p:cNvPr>
          <p:cNvCxnSpPr>
            <a:endCxn id="6" idx="1"/>
          </p:cNvCxnSpPr>
          <p:nvPr/>
        </p:nvCxnSpPr>
        <p:spPr>
          <a:xfrm flipV="1">
            <a:off x="3436374" y="4892604"/>
            <a:ext cx="4852220" cy="18609"/>
          </a:xfrm>
          <a:prstGeom prst="line">
            <a:avLst/>
          </a:prstGeom>
        </p:spPr>
        <p:style>
          <a:lnRef idx="1">
            <a:schemeClr val="dk1"/>
          </a:lnRef>
          <a:fillRef idx="0">
            <a:schemeClr val="dk1"/>
          </a:fillRef>
          <a:effectRef idx="0">
            <a:schemeClr val="dk1"/>
          </a:effectRef>
          <a:fontRef idx="minor">
            <a:schemeClr val="tx1"/>
          </a:fontRef>
        </p:style>
      </p:cxnSp>
      <p:cxnSp>
        <p:nvCxnSpPr>
          <p:cNvPr id="12" name="Conector recto 11">
            <a:extLst>
              <a:ext uri="{FF2B5EF4-FFF2-40B4-BE49-F238E27FC236}">
                <a16:creationId xmlns:a16="http://schemas.microsoft.com/office/drawing/2014/main" id="{1159CAC7-2638-47A2-8811-873970BA7D54}"/>
              </a:ext>
            </a:extLst>
          </p:cNvPr>
          <p:cNvCxnSpPr/>
          <p:nvPr/>
        </p:nvCxnSpPr>
        <p:spPr>
          <a:xfrm>
            <a:off x="6268065" y="2263530"/>
            <a:ext cx="2462980" cy="2367464"/>
          </a:xfrm>
          <a:prstGeom prst="line">
            <a:avLst/>
          </a:prstGeom>
        </p:spPr>
        <p:style>
          <a:lnRef idx="1">
            <a:schemeClr val="dk1"/>
          </a:lnRef>
          <a:fillRef idx="0">
            <a:schemeClr val="dk1"/>
          </a:fillRef>
          <a:effectRef idx="0">
            <a:schemeClr val="dk1"/>
          </a:effectRef>
          <a:fontRef idx="minor">
            <a:schemeClr val="tx1"/>
          </a:fontRef>
        </p:style>
      </p:cxnSp>
      <p:sp>
        <p:nvSpPr>
          <p:cNvPr id="14" name="CuadroTexto 13">
            <a:extLst>
              <a:ext uri="{FF2B5EF4-FFF2-40B4-BE49-F238E27FC236}">
                <a16:creationId xmlns:a16="http://schemas.microsoft.com/office/drawing/2014/main" id="{A50FE7B5-BA94-4F1E-97BC-1426918812E3}"/>
              </a:ext>
            </a:extLst>
          </p:cNvPr>
          <p:cNvSpPr txBox="1"/>
          <p:nvPr/>
        </p:nvSpPr>
        <p:spPr>
          <a:xfrm>
            <a:off x="7565923" y="1537840"/>
            <a:ext cx="3200400" cy="2062103"/>
          </a:xfrm>
          <a:prstGeom prst="rect">
            <a:avLst/>
          </a:prstGeom>
          <a:noFill/>
        </p:spPr>
        <p:txBody>
          <a:bodyPr wrap="square" rtlCol="0">
            <a:spAutoFit/>
          </a:bodyPr>
          <a:lstStyle/>
          <a:p>
            <a:pPr marL="285750" indent="-285750">
              <a:buFont typeface="Arial" panose="020B0604020202020204" pitchFamily="34" charset="0"/>
              <a:buChar char="•"/>
            </a:pPr>
            <a:r>
              <a:rPr lang="es-MX" sz="1600" dirty="0"/>
              <a:t>Discriminación de la conducta propia y su impacto en otros</a:t>
            </a:r>
          </a:p>
          <a:p>
            <a:pPr marL="285750" indent="-285750">
              <a:buFont typeface="Arial" panose="020B0604020202020204" pitchFamily="34" charset="0"/>
              <a:buChar char="•"/>
            </a:pPr>
            <a:r>
              <a:rPr lang="es-MX" sz="1600" dirty="0"/>
              <a:t>Observar que respuestas pueden ser reforzantes o </a:t>
            </a:r>
            <a:r>
              <a:rPr lang="es-MX" sz="1600" dirty="0" err="1"/>
              <a:t>castigantes</a:t>
            </a:r>
            <a:r>
              <a:rPr lang="es-MX" sz="1600" dirty="0"/>
              <a:t> (función)</a:t>
            </a:r>
          </a:p>
          <a:p>
            <a:pPr marL="285750" indent="-285750">
              <a:buFont typeface="Arial" panose="020B0604020202020204" pitchFamily="34" charset="0"/>
              <a:buChar char="•"/>
            </a:pPr>
            <a:r>
              <a:rPr lang="es-MX" sz="1600" dirty="0"/>
              <a:t>Reconocer dos conductas diferentes como partes de una clase funcional (generalización)</a:t>
            </a:r>
          </a:p>
        </p:txBody>
      </p:sp>
      <p:sp>
        <p:nvSpPr>
          <p:cNvPr id="15" name="CuadroTexto 14">
            <a:extLst>
              <a:ext uri="{FF2B5EF4-FFF2-40B4-BE49-F238E27FC236}">
                <a16:creationId xmlns:a16="http://schemas.microsoft.com/office/drawing/2014/main" id="{F9440A10-12DA-4E26-893F-C8F767FE7923}"/>
              </a:ext>
            </a:extLst>
          </p:cNvPr>
          <p:cNvSpPr txBox="1"/>
          <p:nvPr/>
        </p:nvSpPr>
        <p:spPr>
          <a:xfrm>
            <a:off x="6887497" y="5154214"/>
            <a:ext cx="4542503" cy="1323439"/>
          </a:xfrm>
          <a:prstGeom prst="rect">
            <a:avLst/>
          </a:prstGeom>
          <a:noFill/>
        </p:spPr>
        <p:txBody>
          <a:bodyPr wrap="square" rtlCol="0">
            <a:spAutoFit/>
          </a:bodyPr>
          <a:lstStyle/>
          <a:p>
            <a:pPr marL="285750" indent="-285750">
              <a:buFont typeface="Arial" panose="020B0604020202020204" pitchFamily="34" charset="0"/>
              <a:buChar char="•"/>
            </a:pPr>
            <a:r>
              <a:rPr lang="es-MX" sz="1600" dirty="0"/>
              <a:t>Proporcionar refuerzo positivo</a:t>
            </a:r>
          </a:p>
          <a:p>
            <a:pPr marL="285750" indent="-285750">
              <a:buFont typeface="Arial" panose="020B0604020202020204" pitchFamily="34" charset="0"/>
              <a:buChar char="•"/>
            </a:pPr>
            <a:r>
              <a:rPr lang="es-MX" sz="1600" dirty="0"/>
              <a:t>Retirar el reforzamiento cuando este mantiene respuestas inefectivas</a:t>
            </a:r>
          </a:p>
          <a:p>
            <a:pPr marL="285750" indent="-285750">
              <a:buFont typeface="Arial" panose="020B0604020202020204" pitchFamily="34" charset="0"/>
              <a:buChar char="•"/>
            </a:pPr>
            <a:r>
              <a:rPr lang="es-MX" sz="1600" dirty="0"/>
              <a:t>Crear un contexto donde los clientes puedan generar nuevas conductas</a:t>
            </a:r>
          </a:p>
        </p:txBody>
      </p:sp>
      <p:sp>
        <p:nvSpPr>
          <p:cNvPr id="16" name="CuadroTexto 15">
            <a:extLst>
              <a:ext uri="{FF2B5EF4-FFF2-40B4-BE49-F238E27FC236}">
                <a16:creationId xmlns:a16="http://schemas.microsoft.com/office/drawing/2014/main" id="{F3272B63-5ECB-4CF5-B7FF-2D0A7A9718C5}"/>
              </a:ext>
            </a:extLst>
          </p:cNvPr>
          <p:cNvSpPr txBox="1"/>
          <p:nvPr/>
        </p:nvSpPr>
        <p:spPr>
          <a:xfrm>
            <a:off x="545690" y="5154214"/>
            <a:ext cx="5550310" cy="1569660"/>
          </a:xfrm>
          <a:prstGeom prst="rect">
            <a:avLst/>
          </a:prstGeom>
          <a:noFill/>
        </p:spPr>
        <p:txBody>
          <a:bodyPr wrap="square" rtlCol="0">
            <a:spAutoFit/>
          </a:bodyPr>
          <a:lstStyle/>
          <a:p>
            <a:pPr marL="285750" indent="-285750">
              <a:buFont typeface="Arial" panose="020B0604020202020204" pitchFamily="34" charset="0"/>
              <a:buChar char="•"/>
            </a:pPr>
            <a:r>
              <a:rPr lang="es-MX" sz="1600" dirty="0"/>
              <a:t>Involucrarse en conductas que puedan no ser inmediatamente reforzadas, pero que tienden al reforzamiento de repertorios mas efectivos.</a:t>
            </a:r>
          </a:p>
          <a:p>
            <a:pPr marL="285750" indent="-285750">
              <a:buFont typeface="Arial" panose="020B0604020202020204" pitchFamily="34" charset="0"/>
              <a:buChar char="•"/>
            </a:pPr>
            <a:r>
              <a:rPr lang="es-MX" sz="1600" dirty="0"/>
              <a:t>No solo escapar de estados aversivos (reforzamiento negativo)</a:t>
            </a:r>
          </a:p>
          <a:p>
            <a:pPr marL="285750" indent="-285750">
              <a:buFont typeface="Arial" panose="020B0604020202020204" pitchFamily="34" charset="0"/>
              <a:buChar char="•"/>
            </a:pPr>
            <a:r>
              <a:rPr lang="es-MX" sz="1600" dirty="0"/>
              <a:t>Crear un contexto evocador de conductas  mas efectivas</a:t>
            </a:r>
          </a:p>
        </p:txBody>
      </p:sp>
    </p:spTree>
    <p:extLst>
      <p:ext uri="{BB962C8B-B14F-4D97-AF65-F5344CB8AC3E}">
        <p14:creationId xmlns:p14="http://schemas.microsoft.com/office/powerpoint/2010/main" val="291444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296F6A2-4998-401C-8CB8-2284B4BB99BE}"/>
              </a:ext>
            </a:extLst>
          </p:cNvPr>
          <p:cNvSpPr txBox="1"/>
          <p:nvPr/>
        </p:nvSpPr>
        <p:spPr>
          <a:xfrm>
            <a:off x="3023419" y="309716"/>
            <a:ext cx="5619135" cy="1384995"/>
          </a:xfrm>
          <a:prstGeom prst="rect">
            <a:avLst/>
          </a:prstGeom>
          <a:noFill/>
        </p:spPr>
        <p:txBody>
          <a:bodyPr wrap="square" rtlCol="0">
            <a:spAutoFit/>
          </a:bodyPr>
          <a:lstStyle/>
          <a:p>
            <a:pPr algn="ctr"/>
            <a:r>
              <a:rPr lang="es-MX" sz="2800" dirty="0"/>
              <a:t>Usando nuestra pirámide</a:t>
            </a:r>
          </a:p>
          <a:p>
            <a:pPr algn="ctr"/>
            <a:r>
              <a:rPr lang="es-MX" sz="2800" dirty="0"/>
              <a:t>FAP</a:t>
            </a:r>
          </a:p>
          <a:p>
            <a:pPr algn="ctr"/>
            <a:r>
              <a:rPr lang="es-MX" sz="2800" dirty="0"/>
              <a:t>es</a:t>
            </a:r>
          </a:p>
        </p:txBody>
      </p:sp>
      <p:sp>
        <p:nvSpPr>
          <p:cNvPr id="3" name="CuadroTexto 2">
            <a:extLst>
              <a:ext uri="{FF2B5EF4-FFF2-40B4-BE49-F238E27FC236}">
                <a16:creationId xmlns:a16="http://schemas.microsoft.com/office/drawing/2014/main" id="{DAD3F26F-EF38-431D-A2E8-8808AD7166AA}"/>
              </a:ext>
            </a:extLst>
          </p:cNvPr>
          <p:cNvSpPr txBox="1"/>
          <p:nvPr/>
        </p:nvSpPr>
        <p:spPr>
          <a:xfrm>
            <a:off x="4601497" y="1694711"/>
            <a:ext cx="2418735" cy="523220"/>
          </a:xfrm>
          <a:prstGeom prst="rect">
            <a:avLst/>
          </a:prstGeom>
          <a:noFill/>
        </p:spPr>
        <p:txBody>
          <a:bodyPr wrap="square" rtlCol="0">
            <a:spAutoFit/>
          </a:bodyPr>
          <a:lstStyle/>
          <a:p>
            <a:r>
              <a:rPr lang="es-MX" sz="2800" dirty="0"/>
              <a:t>      Vigilancia</a:t>
            </a:r>
          </a:p>
        </p:txBody>
      </p:sp>
      <p:sp>
        <p:nvSpPr>
          <p:cNvPr id="4" name="CuadroTexto 3">
            <a:extLst>
              <a:ext uri="{FF2B5EF4-FFF2-40B4-BE49-F238E27FC236}">
                <a16:creationId xmlns:a16="http://schemas.microsoft.com/office/drawing/2014/main" id="{6EF767D8-A485-4D26-9FF9-86167B9A67D2}"/>
              </a:ext>
            </a:extLst>
          </p:cNvPr>
          <p:cNvSpPr txBox="1"/>
          <p:nvPr/>
        </p:nvSpPr>
        <p:spPr>
          <a:xfrm>
            <a:off x="2757948" y="4218039"/>
            <a:ext cx="1637071" cy="523220"/>
          </a:xfrm>
          <a:prstGeom prst="rect">
            <a:avLst/>
          </a:prstGeom>
          <a:noFill/>
        </p:spPr>
        <p:txBody>
          <a:bodyPr wrap="square" rtlCol="0">
            <a:spAutoFit/>
          </a:bodyPr>
          <a:lstStyle/>
          <a:p>
            <a:r>
              <a:rPr lang="es-MX" sz="2800" dirty="0"/>
              <a:t>Valentía</a:t>
            </a:r>
          </a:p>
        </p:txBody>
      </p:sp>
      <p:sp>
        <p:nvSpPr>
          <p:cNvPr id="5" name="CuadroTexto 4">
            <a:extLst>
              <a:ext uri="{FF2B5EF4-FFF2-40B4-BE49-F238E27FC236}">
                <a16:creationId xmlns:a16="http://schemas.microsoft.com/office/drawing/2014/main" id="{8B8BFF8A-FB60-4C04-8D55-525920832F26}"/>
              </a:ext>
            </a:extLst>
          </p:cNvPr>
          <p:cNvSpPr txBox="1"/>
          <p:nvPr/>
        </p:nvSpPr>
        <p:spPr>
          <a:xfrm>
            <a:off x="7757652" y="4218039"/>
            <a:ext cx="1283109" cy="523220"/>
          </a:xfrm>
          <a:prstGeom prst="rect">
            <a:avLst/>
          </a:prstGeom>
          <a:noFill/>
        </p:spPr>
        <p:txBody>
          <a:bodyPr wrap="square" rtlCol="0">
            <a:spAutoFit/>
          </a:bodyPr>
          <a:lstStyle/>
          <a:p>
            <a:r>
              <a:rPr lang="es-MX" sz="2800" dirty="0"/>
              <a:t>Amor</a:t>
            </a:r>
          </a:p>
        </p:txBody>
      </p:sp>
      <p:cxnSp>
        <p:nvCxnSpPr>
          <p:cNvPr id="7" name="Conector recto 6">
            <a:extLst>
              <a:ext uri="{FF2B5EF4-FFF2-40B4-BE49-F238E27FC236}">
                <a16:creationId xmlns:a16="http://schemas.microsoft.com/office/drawing/2014/main" id="{4DD81E93-7D93-4E0C-A0A9-BB8256BA1661}"/>
              </a:ext>
            </a:extLst>
          </p:cNvPr>
          <p:cNvCxnSpPr>
            <a:cxnSpLocks/>
            <a:stCxn id="4" idx="0"/>
          </p:cNvCxnSpPr>
          <p:nvPr/>
        </p:nvCxnSpPr>
        <p:spPr>
          <a:xfrm flipV="1">
            <a:off x="3576484" y="2217931"/>
            <a:ext cx="1865671" cy="2000108"/>
          </a:xfrm>
          <a:prstGeom prst="line">
            <a:avLst/>
          </a:prstGeom>
        </p:spPr>
        <p:style>
          <a:lnRef idx="1">
            <a:schemeClr val="dk1"/>
          </a:lnRef>
          <a:fillRef idx="0">
            <a:schemeClr val="dk1"/>
          </a:fillRef>
          <a:effectRef idx="0">
            <a:schemeClr val="dk1"/>
          </a:effectRef>
          <a:fontRef idx="minor">
            <a:schemeClr val="tx1"/>
          </a:fontRef>
        </p:style>
      </p:cxnSp>
      <p:cxnSp>
        <p:nvCxnSpPr>
          <p:cNvPr id="9" name="Conector recto 8">
            <a:extLst>
              <a:ext uri="{FF2B5EF4-FFF2-40B4-BE49-F238E27FC236}">
                <a16:creationId xmlns:a16="http://schemas.microsoft.com/office/drawing/2014/main" id="{BCC2C9D8-3576-441E-AACC-61345422B60F}"/>
              </a:ext>
            </a:extLst>
          </p:cNvPr>
          <p:cNvCxnSpPr/>
          <p:nvPr/>
        </p:nvCxnSpPr>
        <p:spPr>
          <a:xfrm>
            <a:off x="6096000" y="2217931"/>
            <a:ext cx="2074606" cy="2000108"/>
          </a:xfrm>
          <a:prstGeom prst="line">
            <a:avLst/>
          </a:prstGeom>
        </p:spPr>
        <p:style>
          <a:lnRef idx="1">
            <a:schemeClr val="dk1"/>
          </a:lnRef>
          <a:fillRef idx="0">
            <a:schemeClr val="dk1"/>
          </a:fillRef>
          <a:effectRef idx="0">
            <a:schemeClr val="dk1"/>
          </a:effectRef>
          <a:fontRef idx="minor">
            <a:schemeClr val="tx1"/>
          </a:fontRef>
        </p:style>
      </p:cxnSp>
      <p:cxnSp>
        <p:nvCxnSpPr>
          <p:cNvPr id="11" name="Conector recto 10">
            <a:extLst>
              <a:ext uri="{FF2B5EF4-FFF2-40B4-BE49-F238E27FC236}">
                <a16:creationId xmlns:a16="http://schemas.microsoft.com/office/drawing/2014/main" id="{B1E5BBD2-7AA8-4680-B00D-F4D69CBE73D0}"/>
              </a:ext>
            </a:extLst>
          </p:cNvPr>
          <p:cNvCxnSpPr/>
          <p:nvPr/>
        </p:nvCxnSpPr>
        <p:spPr>
          <a:xfrm>
            <a:off x="4100052" y="4513006"/>
            <a:ext cx="3657600" cy="0"/>
          </a:xfrm>
          <a:prstGeom prst="line">
            <a:avLst/>
          </a:prstGeom>
        </p:spPr>
        <p:style>
          <a:lnRef idx="1">
            <a:schemeClr val="dk1"/>
          </a:lnRef>
          <a:fillRef idx="0">
            <a:schemeClr val="dk1"/>
          </a:fillRef>
          <a:effectRef idx="0">
            <a:schemeClr val="dk1"/>
          </a:effectRef>
          <a:fontRef idx="minor">
            <a:schemeClr val="tx1"/>
          </a:fontRef>
        </p:style>
      </p:cxnSp>
      <p:sp>
        <p:nvSpPr>
          <p:cNvPr id="12" name="CuadroTexto 11">
            <a:extLst>
              <a:ext uri="{FF2B5EF4-FFF2-40B4-BE49-F238E27FC236}">
                <a16:creationId xmlns:a16="http://schemas.microsoft.com/office/drawing/2014/main" id="{470A2B7E-2F63-4614-BCC9-5FCB5FCF20C7}"/>
              </a:ext>
            </a:extLst>
          </p:cNvPr>
          <p:cNvSpPr txBox="1"/>
          <p:nvPr/>
        </p:nvSpPr>
        <p:spPr>
          <a:xfrm>
            <a:off x="7418439" y="1694711"/>
            <a:ext cx="3583858" cy="369332"/>
          </a:xfrm>
          <a:prstGeom prst="rect">
            <a:avLst/>
          </a:prstGeom>
          <a:noFill/>
        </p:spPr>
        <p:txBody>
          <a:bodyPr wrap="square" rtlCol="0">
            <a:spAutoFit/>
          </a:bodyPr>
          <a:lstStyle/>
          <a:p>
            <a:r>
              <a:rPr lang="es-MX" dirty="0"/>
              <a:t>La identificación dentro de la sesión</a:t>
            </a:r>
          </a:p>
        </p:txBody>
      </p:sp>
      <p:sp>
        <p:nvSpPr>
          <p:cNvPr id="13" name="CuadroTexto 12">
            <a:extLst>
              <a:ext uri="{FF2B5EF4-FFF2-40B4-BE49-F238E27FC236}">
                <a16:creationId xmlns:a16="http://schemas.microsoft.com/office/drawing/2014/main" id="{73BDD78E-B4ED-4893-B7A7-3FF13264A149}"/>
              </a:ext>
            </a:extLst>
          </p:cNvPr>
          <p:cNvSpPr txBox="1"/>
          <p:nvPr/>
        </p:nvSpPr>
        <p:spPr>
          <a:xfrm>
            <a:off x="7949381" y="4896465"/>
            <a:ext cx="3392129" cy="646331"/>
          </a:xfrm>
          <a:prstGeom prst="rect">
            <a:avLst/>
          </a:prstGeom>
          <a:noFill/>
        </p:spPr>
        <p:txBody>
          <a:bodyPr wrap="square" rtlCol="0">
            <a:spAutoFit/>
          </a:bodyPr>
          <a:lstStyle/>
          <a:p>
            <a:r>
              <a:rPr lang="es-MX" dirty="0"/>
              <a:t>y responder con reforzamiento contingente</a:t>
            </a:r>
          </a:p>
        </p:txBody>
      </p:sp>
      <p:sp>
        <p:nvSpPr>
          <p:cNvPr id="14" name="CuadroTexto 13">
            <a:extLst>
              <a:ext uri="{FF2B5EF4-FFF2-40B4-BE49-F238E27FC236}">
                <a16:creationId xmlns:a16="http://schemas.microsoft.com/office/drawing/2014/main" id="{9571E2D3-A6E5-4F57-A554-C4ACBE0B063E}"/>
              </a:ext>
            </a:extLst>
          </p:cNvPr>
          <p:cNvSpPr txBox="1"/>
          <p:nvPr/>
        </p:nvSpPr>
        <p:spPr>
          <a:xfrm>
            <a:off x="1150374" y="4896465"/>
            <a:ext cx="3982065" cy="1477328"/>
          </a:xfrm>
          <a:prstGeom prst="rect">
            <a:avLst/>
          </a:prstGeom>
          <a:noFill/>
        </p:spPr>
        <p:txBody>
          <a:bodyPr wrap="square" rtlCol="0">
            <a:spAutoFit/>
          </a:bodyPr>
          <a:lstStyle/>
          <a:p>
            <a:r>
              <a:rPr lang="es-MX" dirty="0"/>
              <a:t>Evocación, de conductas de los clientes en un esfuerzo por moldear diferencialmente y reforzar conductas mas efectivas, con la meta de generalizar esos comportamientos al exterior.</a:t>
            </a:r>
          </a:p>
        </p:txBody>
      </p:sp>
    </p:spTree>
    <p:extLst>
      <p:ext uri="{BB962C8B-B14F-4D97-AF65-F5344CB8AC3E}">
        <p14:creationId xmlns:p14="http://schemas.microsoft.com/office/powerpoint/2010/main" val="48936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A693AF2-5369-44A9-864C-7877940E5B49}"/>
              </a:ext>
            </a:extLst>
          </p:cNvPr>
          <p:cNvSpPr txBox="1"/>
          <p:nvPr/>
        </p:nvSpPr>
        <p:spPr>
          <a:xfrm>
            <a:off x="1700980" y="442452"/>
            <a:ext cx="8790039" cy="523220"/>
          </a:xfrm>
          <a:prstGeom prst="rect">
            <a:avLst/>
          </a:prstGeom>
          <a:noFill/>
        </p:spPr>
        <p:txBody>
          <a:bodyPr wrap="square" rtlCol="0">
            <a:spAutoFit/>
          </a:bodyPr>
          <a:lstStyle/>
          <a:p>
            <a:r>
              <a:rPr lang="es-MX" sz="2800" dirty="0"/>
              <a:t>Estos conceptos se vinculan con las cinco Reglas de la FAP</a:t>
            </a:r>
          </a:p>
        </p:txBody>
      </p:sp>
      <p:sp>
        <p:nvSpPr>
          <p:cNvPr id="3" name="CuadroTexto 2">
            <a:extLst>
              <a:ext uri="{FF2B5EF4-FFF2-40B4-BE49-F238E27FC236}">
                <a16:creationId xmlns:a16="http://schemas.microsoft.com/office/drawing/2014/main" id="{D2DE0B0D-8479-4934-A907-26AFE368F535}"/>
              </a:ext>
            </a:extLst>
          </p:cNvPr>
          <p:cNvSpPr txBox="1"/>
          <p:nvPr/>
        </p:nvSpPr>
        <p:spPr>
          <a:xfrm>
            <a:off x="4955458" y="1460090"/>
            <a:ext cx="2271252" cy="523220"/>
          </a:xfrm>
          <a:prstGeom prst="rect">
            <a:avLst/>
          </a:prstGeom>
          <a:noFill/>
        </p:spPr>
        <p:txBody>
          <a:bodyPr wrap="square" rtlCol="0">
            <a:spAutoFit/>
          </a:bodyPr>
          <a:lstStyle/>
          <a:p>
            <a:r>
              <a:rPr lang="es-MX" sz="2800" dirty="0"/>
              <a:t>Vigilancia</a:t>
            </a:r>
          </a:p>
        </p:txBody>
      </p:sp>
      <p:sp>
        <p:nvSpPr>
          <p:cNvPr id="4" name="CuadroTexto 3">
            <a:extLst>
              <a:ext uri="{FF2B5EF4-FFF2-40B4-BE49-F238E27FC236}">
                <a16:creationId xmlns:a16="http://schemas.microsoft.com/office/drawing/2014/main" id="{FE43A08C-6DA8-40FE-BDE1-AF3653726001}"/>
              </a:ext>
            </a:extLst>
          </p:cNvPr>
          <p:cNvSpPr txBox="1"/>
          <p:nvPr/>
        </p:nvSpPr>
        <p:spPr>
          <a:xfrm>
            <a:off x="2787445" y="4277032"/>
            <a:ext cx="1755058" cy="523220"/>
          </a:xfrm>
          <a:prstGeom prst="rect">
            <a:avLst/>
          </a:prstGeom>
          <a:noFill/>
        </p:spPr>
        <p:txBody>
          <a:bodyPr wrap="square" rtlCol="0">
            <a:spAutoFit/>
          </a:bodyPr>
          <a:lstStyle/>
          <a:p>
            <a:r>
              <a:rPr lang="es-MX" sz="2800" dirty="0"/>
              <a:t>Valentía</a:t>
            </a:r>
          </a:p>
        </p:txBody>
      </p:sp>
      <p:sp>
        <p:nvSpPr>
          <p:cNvPr id="5" name="CuadroTexto 4">
            <a:extLst>
              <a:ext uri="{FF2B5EF4-FFF2-40B4-BE49-F238E27FC236}">
                <a16:creationId xmlns:a16="http://schemas.microsoft.com/office/drawing/2014/main" id="{9DD78368-9AE7-4469-B031-DADE5C086063}"/>
              </a:ext>
            </a:extLst>
          </p:cNvPr>
          <p:cNvSpPr txBox="1"/>
          <p:nvPr/>
        </p:nvSpPr>
        <p:spPr>
          <a:xfrm>
            <a:off x="7536426" y="4277032"/>
            <a:ext cx="1283109" cy="523220"/>
          </a:xfrm>
          <a:prstGeom prst="rect">
            <a:avLst/>
          </a:prstGeom>
          <a:noFill/>
        </p:spPr>
        <p:txBody>
          <a:bodyPr wrap="square" rtlCol="0">
            <a:spAutoFit/>
          </a:bodyPr>
          <a:lstStyle/>
          <a:p>
            <a:r>
              <a:rPr lang="es-MX" sz="2800" dirty="0"/>
              <a:t>Amor</a:t>
            </a:r>
          </a:p>
        </p:txBody>
      </p:sp>
      <p:cxnSp>
        <p:nvCxnSpPr>
          <p:cNvPr id="7" name="Conector recto 6">
            <a:extLst>
              <a:ext uri="{FF2B5EF4-FFF2-40B4-BE49-F238E27FC236}">
                <a16:creationId xmlns:a16="http://schemas.microsoft.com/office/drawing/2014/main" id="{57BB812D-7199-482F-8A91-B711E7F5F08A}"/>
              </a:ext>
            </a:extLst>
          </p:cNvPr>
          <p:cNvCxnSpPr/>
          <p:nvPr/>
        </p:nvCxnSpPr>
        <p:spPr>
          <a:xfrm flipV="1">
            <a:off x="3539613" y="1983310"/>
            <a:ext cx="1991032" cy="2293722"/>
          </a:xfrm>
          <a:prstGeom prst="line">
            <a:avLst/>
          </a:prstGeom>
        </p:spPr>
        <p:style>
          <a:lnRef idx="1">
            <a:schemeClr val="dk1"/>
          </a:lnRef>
          <a:fillRef idx="0">
            <a:schemeClr val="dk1"/>
          </a:fillRef>
          <a:effectRef idx="0">
            <a:schemeClr val="dk1"/>
          </a:effectRef>
          <a:fontRef idx="minor">
            <a:schemeClr val="tx1"/>
          </a:fontRef>
        </p:style>
      </p:cxnSp>
      <p:cxnSp>
        <p:nvCxnSpPr>
          <p:cNvPr id="9" name="Conector recto 8">
            <a:extLst>
              <a:ext uri="{FF2B5EF4-FFF2-40B4-BE49-F238E27FC236}">
                <a16:creationId xmlns:a16="http://schemas.microsoft.com/office/drawing/2014/main" id="{D4216DFB-78A3-45D0-846D-8005B855CF92}"/>
              </a:ext>
            </a:extLst>
          </p:cNvPr>
          <p:cNvCxnSpPr/>
          <p:nvPr/>
        </p:nvCxnSpPr>
        <p:spPr>
          <a:xfrm>
            <a:off x="5899355" y="1983310"/>
            <a:ext cx="2005780" cy="2396961"/>
          </a:xfrm>
          <a:prstGeom prst="line">
            <a:avLst/>
          </a:prstGeom>
        </p:spPr>
        <p:style>
          <a:lnRef idx="1">
            <a:schemeClr val="dk1"/>
          </a:lnRef>
          <a:fillRef idx="0">
            <a:schemeClr val="dk1"/>
          </a:fillRef>
          <a:effectRef idx="0">
            <a:schemeClr val="dk1"/>
          </a:effectRef>
          <a:fontRef idx="minor">
            <a:schemeClr val="tx1"/>
          </a:fontRef>
        </p:style>
      </p:cxnSp>
      <p:cxnSp>
        <p:nvCxnSpPr>
          <p:cNvPr id="11" name="Conector recto 10">
            <a:extLst>
              <a:ext uri="{FF2B5EF4-FFF2-40B4-BE49-F238E27FC236}">
                <a16:creationId xmlns:a16="http://schemas.microsoft.com/office/drawing/2014/main" id="{2CE2F149-C849-4C9E-B11A-7ECDC8D34410}"/>
              </a:ext>
            </a:extLst>
          </p:cNvPr>
          <p:cNvCxnSpPr/>
          <p:nvPr/>
        </p:nvCxnSpPr>
        <p:spPr>
          <a:xfrm>
            <a:off x="4114800" y="4601497"/>
            <a:ext cx="3421626" cy="0"/>
          </a:xfrm>
          <a:prstGeom prst="line">
            <a:avLst/>
          </a:prstGeom>
        </p:spPr>
        <p:style>
          <a:lnRef idx="1">
            <a:schemeClr val="dk1"/>
          </a:lnRef>
          <a:fillRef idx="0">
            <a:schemeClr val="dk1"/>
          </a:fillRef>
          <a:effectRef idx="0">
            <a:schemeClr val="dk1"/>
          </a:effectRef>
          <a:fontRef idx="minor">
            <a:schemeClr val="tx1"/>
          </a:fontRef>
        </p:style>
      </p:cxnSp>
      <p:sp>
        <p:nvSpPr>
          <p:cNvPr id="12" name="CuadroTexto 11">
            <a:extLst>
              <a:ext uri="{FF2B5EF4-FFF2-40B4-BE49-F238E27FC236}">
                <a16:creationId xmlns:a16="http://schemas.microsoft.com/office/drawing/2014/main" id="{5AAA9DB3-92B4-4FEB-ADE2-F900E1982910}"/>
              </a:ext>
            </a:extLst>
          </p:cNvPr>
          <p:cNvSpPr txBox="1"/>
          <p:nvPr/>
        </p:nvSpPr>
        <p:spPr>
          <a:xfrm>
            <a:off x="7698658" y="1666568"/>
            <a:ext cx="3229897" cy="923330"/>
          </a:xfrm>
          <a:prstGeom prst="rect">
            <a:avLst/>
          </a:prstGeom>
          <a:noFill/>
        </p:spPr>
        <p:txBody>
          <a:bodyPr wrap="square" rtlCol="0">
            <a:spAutoFit/>
          </a:bodyPr>
          <a:lstStyle/>
          <a:p>
            <a:r>
              <a:rPr lang="es-MX" dirty="0"/>
              <a:t>Regla 1: Observe las </a:t>
            </a:r>
            <a:r>
              <a:rPr lang="es-MX" dirty="0" err="1"/>
              <a:t>CRBs</a:t>
            </a:r>
            <a:endParaRPr lang="es-MX" dirty="0"/>
          </a:p>
          <a:p>
            <a:r>
              <a:rPr lang="es-MX" dirty="0"/>
              <a:t>Regla 4: Observe su efecto en el cliente</a:t>
            </a:r>
          </a:p>
        </p:txBody>
      </p:sp>
      <p:sp>
        <p:nvSpPr>
          <p:cNvPr id="13" name="CuadroTexto 12">
            <a:extLst>
              <a:ext uri="{FF2B5EF4-FFF2-40B4-BE49-F238E27FC236}">
                <a16:creationId xmlns:a16="http://schemas.microsoft.com/office/drawing/2014/main" id="{59DFE264-9ECD-4971-B3BC-ECEAFBA6B4CF}"/>
              </a:ext>
            </a:extLst>
          </p:cNvPr>
          <p:cNvSpPr txBox="1"/>
          <p:nvPr/>
        </p:nvSpPr>
        <p:spPr>
          <a:xfrm>
            <a:off x="7905135" y="4800252"/>
            <a:ext cx="3229897" cy="646331"/>
          </a:xfrm>
          <a:prstGeom prst="rect">
            <a:avLst/>
          </a:prstGeom>
          <a:noFill/>
        </p:spPr>
        <p:txBody>
          <a:bodyPr wrap="square" rtlCol="0">
            <a:spAutoFit/>
          </a:bodyPr>
          <a:lstStyle/>
          <a:p>
            <a:r>
              <a:rPr lang="es-MX" dirty="0"/>
              <a:t>Regla 3: Refuerce naturalmente CRB2s</a:t>
            </a:r>
          </a:p>
        </p:txBody>
      </p:sp>
      <p:sp>
        <p:nvSpPr>
          <p:cNvPr id="14" name="CuadroTexto 13">
            <a:extLst>
              <a:ext uri="{FF2B5EF4-FFF2-40B4-BE49-F238E27FC236}">
                <a16:creationId xmlns:a16="http://schemas.microsoft.com/office/drawing/2014/main" id="{8E0BC949-1B0C-4B56-93CB-042DA5928FF7}"/>
              </a:ext>
            </a:extLst>
          </p:cNvPr>
          <p:cNvSpPr txBox="1"/>
          <p:nvPr/>
        </p:nvSpPr>
        <p:spPr>
          <a:xfrm>
            <a:off x="1764889" y="5029126"/>
            <a:ext cx="2413820" cy="369332"/>
          </a:xfrm>
          <a:prstGeom prst="rect">
            <a:avLst/>
          </a:prstGeom>
          <a:noFill/>
        </p:spPr>
        <p:txBody>
          <a:bodyPr wrap="square" rtlCol="0">
            <a:spAutoFit/>
          </a:bodyPr>
          <a:lstStyle/>
          <a:p>
            <a:r>
              <a:rPr lang="es-MX" dirty="0"/>
              <a:t>Regla 2: Evoque </a:t>
            </a:r>
            <a:r>
              <a:rPr lang="es-MX" dirty="0" err="1"/>
              <a:t>CRBs</a:t>
            </a:r>
            <a:endParaRPr lang="es-MX" dirty="0"/>
          </a:p>
        </p:txBody>
      </p:sp>
      <p:sp>
        <p:nvSpPr>
          <p:cNvPr id="15" name="CuadroTexto 14">
            <a:extLst>
              <a:ext uri="{FF2B5EF4-FFF2-40B4-BE49-F238E27FC236}">
                <a16:creationId xmlns:a16="http://schemas.microsoft.com/office/drawing/2014/main" id="{DDDD2746-FEEE-47D5-9786-8D30F27BB882}"/>
              </a:ext>
            </a:extLst>
          </p:cNvPr>
          <p:cNvSpPr txBox="1"/>
          <p:nvPr/>
        </p:nvSpPr>
        <p:spPr>
          <a:xfrm>
            <a:off x="4178709" y="5589639"/>
            <a:ext cx="4508091" cy="923330"/>
          </a:xfrm>
          <a:prstGeom prst="rect">
            <a:avLst/>
          </a:prstGeom>
          <a:noFill/>
        </p:spPr>
        <p:txBody>
          <a:bodyPr wrap="square" rtlCol="0">
            <a:spAutoFit/>
          </a:bodyPr>
          <a:lstStyle/>
          <a:p>
            <a:r>
              <a:rPr lang="es-MX" dirty="0"/>
              <a:t>Regla 5: Proporcione enunciados de Relaciones Funcionales e Implemente estrategias de Generalización</a:t>
            </a:r>
          </a:p>
        </p:txBody>
      </p:sp>
    </p:spTree>
    <p:extLst>
      <p:ext uri="{BB962C8B-B14F-4D97-AF65-F5344CB8AC3E}">
        <p14:creationId xmlns:p14="http://schemas.microsoft.com/office/powerpoint/2010/main" val="29034997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E8CC95-05F6-4274-A6C9-3251E3585A27}"/>
              </a:ext>
            </a:extLst>
          </p:cNvPr>
          <p:cNvSpPr>
            <a:spLocks noGrp="1"/>
          </p:cNvSpPr>
          <p:nvPr>
            <p:ph type="title"/>
          </p:nvPr>
        </p:nvSpPr>
        <p:spPr/>
        <p:txBody>
          <a:bodyPr>
            <a:normAutofit/>
          </a:bodyPr>
          <a:lstStyle/>
          <a:p>
            <a:pPr algn="ctr"/>
            <a:r>
              <a:rPr lang="es-MX" sz="3200" b="1" dirty="0"/>
              <a:t>Triángulo de interacciones</a:t>
            </a:r>
            <a:br>
              <a:rPr lang="es-MX" sz="3200" b="1" dirty="0"/>
            </a:br>
            <a:r>
              <a:rPr lang="es-MX" sz="2400" b="1" dirty="0"/>
              <a:t>Si cualquiera de estos factores clave se usa sin los otros, desde la perspectiva FAP, pueden darse retos.</a:t>
            </a:r>
          </a:p>
        </p:txBody>
      </p:sp>
      <p:sp>
        <p:nvSpPr>
          <p:cNvPr id="3" name="CuadroTexto 2">
            <a:extLst>
              <a:ext uri="{FF2B5EF4-FFF2-40B4-BE49-F238E27FC236}">
                <a16:creationId xmlns:a16="http://schemas.microsoft.com/office/drawing/2014/main" id="{BBE3F75B-7622-4B0E-81C1-FFCE1BE2541F}"/>
              </a:ext>
            </a:extLst>
          </p:cNvPr>
          <p:cNvSpPr txBox="1"/>
          <p:nvPr/>
        </p:nvSpPr>
        <p:spPr>
          <a:xfrm>
            <a:off x="5176684" y="2035277"/>
            <a:ext cx="1755058" cy="523220"/>
          </a:xfrm>
          <a:prstGeom prst="rect">
            <a:avLst/>
          </a:prstGeom>
          <a:noFill/>
        </p:spPr>
        <p:txBody>
          <a:bodyPr wrap="square" rtlCol="0">
            <a:spAutoFit/>
          </a:bodyPr>
          <a:lstStyle/>
          <a:p>
            <a:r>
              <a:rPr lang="es-MX" sz="2800" dirty="0"/>
              <a:t>Vigilancia</a:t>
            </a:r>
          </a:p>
        </p:txBody>
      </p:sp>
      <p:sp>
        <p:nvSpPr>
          <p:cNvPr id="4" name="CuadroTexto 3">
            <a:extLst>
              <a:ext uri="{FF2B5EF4-FFF2-40B4-BE49-F238E27FC236}">
                <a16:creationId xmlns:a16="http://schemas.microsoft.com/office/drawing/2014/main" id="{F267FEC2-B7A2-4360-A26B-FC9AD76B6C0F}"/>
              </a:ext>
            </a:extLst>
          </p:cNvPr>
          <p:cNvSpPr txBox="1"/>
          <p:nvPr/>
        </p:nvSpPr>
        <p:spPr>
          <a:xfrm>
            <a:off x="2374490" y="4409768"/>
            <a:ext cx="1563329" cy="523220"/>
          </a:xfrm>
          <a:prstGeom prst="rect">
            <a:avLst/>
          </a:prstGeom>
          <a:noFill/>
        </p:spPr>
        <p:txBody>
          <a:bodyPr wrap="square" rtlCol="0">
            <a:spAutoFit/>
          </a:bodyPr>
          <a:lstStyle/>
          <a:p>
            <a:r>
              <a:rPr lang="es-MX" sz="2800" dirty="0"/>
              <a:t>Valentía</a:t>
            </a:r>
          </a:p>
        </p:txBody>
      </p:sp>
      <p:sp>
        <p:nvSpPr>
          <p:cNvPr id="5" name="CuadroTexto 4">
            <a:extLst>
              <a:ext uri="{FF2B5EF4-FFF2-40B4-BE49-F238E27FC236}">
                <a16:creationId xmlns:a16="http://schemas.microsoft.com/office/drawing/2014/main" id="{67C43546-92BB-4768-B839-94F1654D8705}"/>
              </a:ext>
            </a:extLst>
          </p:cNvPr>
          <p:cNvSpPr txBox="1"/>
          <p:nvPr/>
        </p:nvSpPr>
        <p:spPr>
          <a:xfrm>
            <a:off x="8023123" y="4291781"/>
            <a:ext cx="1150374" cy="523220"/>
          </a:xfrm>
          <a:prstGeom prst="rect">
            <a:avLst/>
          </a:prstGeom>
          <a:noFill/>
        </p:spPr>
        <p:txBody>
          <a:bodyPr wrap="square" rtlCol="0">
            <a:spAutoFit/>
          </a:bodyPr>
          <a:lstStyle/>
          <a:p>
            <a:r>
              <a:rPr lang="es-MX" sz="2800" dirty="0"/>
              <a:t>Amor</a:t>
            </a:r>
          </a:p>
        </p:txBody>
      </p:sp>
      <p:cxnSp>
        <p:nvCxnSpPr>
          <p:cNvPr id="7" name="Conector recto 6">
            <a:extLst>
              <a:ext uri="{FF2B5EF4-FFF2-40B4-BE49-F238E27FC236}">
                <a16:creationId xmlns:a16="http://schemas.microsoft.com/office/drawing/2014/main" id="{447C743C-D30D-4297-97FF-F9F6A1EE8082}"/>
              </a:ext>
            </a:extLst>
          </p:cNvPr>
          <p:cNvCxnSpPr>
            <a:cxnSpLocks/>
          </p:cNvCxnSpPr>
          <p:nvPr/>
        </p:nvCxnSpPr>
        <p:spPr>
          <a:xfrm flipV="1">
            <a:off x="3436374" y="2558497"/>
            <a:ext cx="2315497" cy="1851271"/>
          </a:xfrm>
          <a:prstGeom prst="line">
            <a:avLst/>
          </a:prstGeom>
          <a:ln>
            <a:prstDash val="lgDashDot"/>
          </a:ln>
        </p:spPr>
        <p:style>
          <a:lnRef idx="1">
            <a:schemeClr val="dk1"/>
          </a:lnRef>
          <a:fillRef idx="0">
            <a:schemeClr val="dk1"/>
          </a:fillRef>
          <a:effectRef idx="0">
            <a:schemeClr val="dk1"/>
          </a:effectRef>
          <a:fontRef idx="minor">
            <a:schemeClr val="tx1"/>
          </a:fontRef>
        </p:style>
      </p:cxnSp>
      <p:cxnSp>
        <p:nvCxnSpPr>
          <p:cNvPr id="9" name="Conector recto 8">
            <a:extLst>
              <a:ext uri="{FF2B5EF4-FFF2-40B4-BE49-F238E27FC236}">
                <a16:creationId xmlns:a16="http://schemas.microsoft.com/office/drawing/2014/main" id="{E306507C-3A2A-4A99-B00B-1B951FF48AB2}"/>
              </a:ext>
            </a:extLst>
          </p:cNvPr>
          <p:cNvCxnSpPr/>
          <p:nvPr/>
        </p:nvCxnSpPr>
        <p:spPr>
          <a:xfrm>
            <a:off x="6282813" y="2558497"/>
            <a:ext cx="2109019" cy="1733284"/>
          </a:xfrm>
          <a:prstGeom prst="line">
            <a:avLst/>
          </a:prstGeom>
          <a:ln>
            <a:prstDash val="lgDashDot"/>
          </a:ln>
        </p:spPr>
        <p:style>
          <a:lnRef idx="1">
            <a:schemeClr val="dk1"/>
          </a:lnRef>
          <a:fillRef idx="0">
            <a:schemeClr val="dk1"/>
          </a:fillRef>
          <a:effectRef idx="0">
            <a:schemeClr val="dk1"/>
          </a:effectRef>
          <a:fontRef idx="minor">
            <a:schemeClr val="tx1"/>
          </a:fontRef>
        </p:style>
      </p:cxnSp>
      <p:cxnSp>
        <p:nvCxnSpPr>
          <p:cNvPr id="11" name="Conector recto 10">
            <a:extLst>
              <a:ext uri="{FF2B5EF4-FFF2-40B4-BE49-F238E27FC236}">
                <a16:creationId xmlns:a16="http://schemas.microsoft.com/office/drawing/2014/main" id="{EF7AD5F8-434F-4B0B-9B75-0C4E8FFB47C9}"/>
              </a:ext>
            </a:extLst>
          </p:cNvPr>
          <p:cNvCxnSpPr/>
          <p:nvPr/>
        </p:nvCxnSpPr>
        <p:spPr>
          <a:xfrm>
            <a:off x="3775587" y="4689987"/>
            <a:ext cx="4247536" cy="0"/>
          </a:xfrm>
          <a:prstGeom prst="line">
            <a:avLst/>
          </a:prstGeom>
          <a:ln>
            <a:prstDash val="lgDashDot"/>
          </a:ln>
        </p:spPr>
        <p:style>
          <a:lnRef idx="1">
            <a:schemeClr val="dk1"/>
          </a:lnRef>
          <a:fillRef idx="0">
            <a:schemeClr val="dk1"/>
          </a:fillRef>
          <a:effectRef idx="0">
            <a:schemeClr val="dk1"/>
          </a:effectRef>
          <a:fontRef idx="minor">
            <a:schemeClr val="tx1"/>
          </a:fontRef>
        </p:style>
      </p:cxnSp>
      <p:sp>
        <p:nvSpPr>
          <p:cNvPr id="13" name="CuadroTexto 12">
            <a:extLst>
              <a:ext uri="{FF2B5EF4-FFF2-40B4-BE49-F238E27FC236}">
                <a16:creationId xmlns:a16="http://schemas.microsoft.com/office/drawing/2014/main" id="{C9E808B1-6072-4763-852D-3EFC3B145D13}"/>
              </a:ext>
            </a:extLst>
          </p:cNvPr>
          <p:cNvSpPr txBox="1"/>
          <p:nvPr/>
        </p:nvSpPr>
        <p:spPr>
          <a:xfrm>
            <a:off x="3780503" y="5655733"/>
            <a:ext cx="4630994" cy="369332"/>
          </a:xfrm>
          <a:prstGeom prst="rect">
            <a:avLst/>
          </a:prstGeom>
          <a:noFill/>
        </p:spPr>
        <p:txBody>
          <a:bodyPr wrap="square" rtlCol="0">
            <a:spAutoFit/>
          </a:bodyPr>
          <a:lstStyle/>
          <a:p>
            <a:r>
              <a:rPr lang="es-MX" dirty="0"/>
              <a:t>Holman, Callaghan, Kanter &amp; </a:t>
            </a:r>
            <a:r>
              <a:rPr lang="es-MX" dirty="0" err="1"/>
              <a:t>Wetterneck</a:t>
            </a:r>
            <a:r>
              <a:rPr lang="es-MX" dirty="0"/>
              <a:t>, 2013</a:t>
            </a:r>
          </a:p>
        </p:txBody>
      </p:sp>
    </p:spTree>
    <p:extLst>
      <p:ext uri="{BB962C8B-B14F-4D97-AF65-F5344CB8AC3E}">
        <p14:creationId xmlns:p14="http://schemas.microsoft.com/office/powerpoint/2010/main" val="1216884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F278C0-4D3C-4512-B316-7922AE4291F7}"/>
              </a:ext>
            </a:extLst>
          </p:cNvPr>
          <p:cNvSpPr>
            <a:spLocks noGrp="1"/>
          </p:cNvSpPr>
          <p:nvPr>
            <p:ph type="title"/>
          </p:nvPr>
        </p:nvSpPr>
        <p:spPr/>
        <p:txBody>
          <a:bodyPr/>
          <a:lstStyle/>
          <a:p>
            <a:pPr algn="ctr"/>
            <a:r>
              <a:rPr lang="es-MX" sz="3200" dirty="0"/>
              <a:t>Tres Agentes de Cambio Terapéutico:</a:t>
            </a:r>
            <a:br>
              <a:rPr lang="es-MX" sz="3200" dirty="0"/>
            </a:br>
            <a:r>
              <a:rPr lang="es-MX" dirty="0"/>
              <a:t>#1) Evocar la Conducta del Cliente</a:t>
            </a:r>
          </a:p>
        </p:txBody>
      </p:sp>
      <p:sp>
        <p:nvSpPr>
          <p:cNvPr id="3" name="CuadroTexto 2">
            <a:extLst>
              <a:ext uri="{FF2B5EF4-FFF2-40B4-BE49-F238E27FC236}">
                <a16:creationId xmlns:a16="http://schemas.microsoft.com/office/drawing/2014/main" id="{0D1AB819-8783-402D-8E8E-655757B5172A}"/>
              </a:ext>
            </a:extLst>
          </p:cNvPr>
          <p:cNvSpPr txBox="1"/>
          <p:nvPr/>
        </p:nvSpPr>
        <p:spPr>
          <a:xfrm>
            <a:off x="1224116" y="2035277"/>
            <a:ext cx="10129684" cy="1569660"/>
          </a:xfrm>
          <a:prstGeom prst="rect">
            <a:avLst/>
          </a:prstGeom>
          <a:noFill/>
        </p:spPr>
        <p:txBody>
          <a:bodyPr wrap="square" rtlCol="0">
            <a:spAutoFit/>
          </a:bodyPr>
          <a:lstStyle/>
          <a:p>
            <a:r>
              <a:rPr lang="es-MX" sz="3200" dirty="0"/>
              <a:t>El terapeuta hace sugerencias, solicitudes, asigna tareas, presenta teorías (argumentos), etc., que evocan la conducta del cliente</a:t>
            </a:r>
          </a:p>
        </p:txBody>
      </p:sp>
      <p:pic>
        <p:nvPicPr>
          <p:cNvPr id="4" name="Imagen 3">
            <a:extLst>
              <a:ext uri="{FF2B5EF4-FFF2-40B4-BE49-F238E27FC236}">
                <a16:creationId xmlns:a16="http://schemas.microsoft.com/office/drawing/2014/main" id="{6B31F417-B481-4583-9195-920055B283F2}"/>
              </a:ext>
            </a:extLst>
          </p:cNvPr>
          <p:cNvPicPr>
            <a:picLocks noChangeAspect="1"/>
          </p:cNvPicPr>
          <p:nvPr/>
        </p:nvPicPr>
        <p:blipFill>
          <a:blip r:embed="rId2"/>
          <a:stretch>
            <a:fillRect/>
          </a:stretch>
        </p:blipFill>
        <p:spPr>
          <a:xfrm>
            <a:off x="1776665" y="3949525"/>
            <a:ext cx="2900323" cy="1802345"/>
          </a:xfrm>
          <a:prstGeom prst="rect">
            <a:avLst/>
          </a:prstGeom>
        </p:spPr>
      </p:pic>
      <p:pic>
        <p:nvPicPr>
          <p:cNvPr id="5" name="Imagen 4">
            <a:extLst>
              <a:ext uri="{FF2B5EF4-FFF2-40B4-BE49-F238E27FC236}">
                <a16:creationId xmlns:a16="http://schemas.microsoft.com/office/drawing/2014/main" id="{CBE2C950-EE23-4AFF-9177-104090CA8BE8}"/>
              </a:ext>
            </a:extLst>
          </p:cNvPr>
          <p:cNvPicPr>
            <a:picLocks noChangeAspect="1"/>
          </p:cNvPicPr>
          <p:nvPr/>
        </p:nvPicPr>
        <p:blipFill>
          <a:blip r:embed="rId3"/>
          <a:stretch>
            <a:fillRect/>
          </a:stretch>
        </p:blipFill>
        <p:spPr>
          <a:xfrm>
            <a:off x="7515014" y="3949525"/>
            <a:ext cx="1761722" cy="1917705"/>
          </a:xfrm>
          <a:prstGeom prst="rect">
            <a:avLst/>
          </a:prstGeom>
        </p:spPr>
      </p:pic>
      <p:sp>
        <p:nvSpPr>
          <p:cNvPr id="6" name="Flecha: a la derecha 5">
            <a:extLst>
              <a:ext uri="{FF2B5EF4-FFF2-40B4-BE49-F238E27FC236}">
                <a16:creationId xmlns:a16="http://schemas.microsoft.com/office/drawing/2014/main" id="{98EC0A67-E841-4235-9094-45A8987371A6}"/>
              </a:ext>
            </a:extLst>
          </p:cNvPr>
          <p:cNvSpPr/>
          <p:nvPr/>
        </p:nvSpPr>
        <p:spPr>
          <a:xfrm>
            <a:off x="5324168" y="4468761"/>
            <a:ext cx="1761722" cy="8996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B6286444-741F-4C54-B0E0-A669729145B4}"/>
              </a:ext>
            </a:extLst>
          </p:cNvPr>
          <p:cNvSpPr txBox="1"/>
          <p:nvPr/>
        </p:nvSpPr>
        <p:spPr>
          <a:xfrm>
            <a:off x="5851067" y="4733921"/>
            <a:ext cx="707923" cy="369332"/>
          </a:xfrm>
          <a:prstGeom prst="rect">
            <a:avLst/>
          </a:prstGeom>
          <a:noFill/>
        </p:spPr>
        <p:txBody>
          <a:bodyPr wrap="square" rtlCol="0">
            <a:spAutoFit/>
          </a:bodyPr>
          <a:lstStyle/>
          <a:p>
            <a:r>
              <a:rPr lang="es-MX" dirty="0"/>
              <a:t>SD</a:t>
            </a:r>
          </a:p>
        </p:txBody>
      </p:sp>
      <p:sp>
        <p:nvSpPr>
          <p:cNvPr id="8" name="CuadroTexto 7">
            <a:extLst>
              <a:ext uri="{FF2B5EF4-FFF2-40B4-BE49-F238E27FC236}">
                <a16:creationId xmlns:a16="http://schemas.microsoft.com/office/drawing/2014/main" id="{E577F23D-F28C-4E8A-8A00-10262A4C7122}"/>
              </a:ext>
            </a:extLst>
          </p:cNvPr>
          <p:cNvSpPr txBox="1"/>
          <p:nvPr/>
        </p:nvSpPr>
        <p:spPr>
          <a:xfrm>
            <a:off x="1902541" y="5915337"/>
            <a:ext cx="8023123" cy="523220"/>
          </a:xfrm>
          <a:prstGeom prst="rect">
            <a:avLst/>
          </a:prstGeom>
          <a:noFill/>
        </p:spPr>
        <p:txBody>
          <a:bodyPr wrap="square" rtlCol="0">
            <a:spAutoFit/>
          </a:bodyPr>
          <a:lstStyle/>
          <a:p>
            <a:r>
              <a:rPr lang="es-MX" sz="2800" dirty="0"/>
              <a:t>    Terapeuta					     Cliente</a:t>
            </a:r>
          </a:p>
        </p:txBody>
      </p:sp>
    </p:spTree>
    <p:extLst>
      <p:ext uri="{BB962C8B-B14F-4D97-AF65-F5344CB8AC3E}">
        <p14:creationId xmlns:p14="http://schemas.microsoft.com/office/powerpoint/2010/main" val="21935731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3556CA7-0ED2-485E-8C12-257C26F4A520}"/>
              </a:ext>
            </a:extLst>
          </p:cNvPr>
          <p:cNvSpPr txBox="1"/>
          <p:nvPr/>
        </p:nvSpPr>
        <p:spPr>
          <a:xfrm>
            <a:off x="1002890" y="353961"/>
            <a:ext cx="10161639" cy="1200329"/>
          </a:xfrm>
          <a:prstGeom prst="rect">
            <a:avLst/>
          </a:prstGeom>
          <a:noFill/>
        </p:spPr>
        <p:txBody>
          <a:bodyPr wrap="square" rtlCol="0">
            <a:spAutoFit/>
          </a:bodyPr>
          <a:lstStyle/>
          <a:p>
            <a:pPr algn="ctr"/>
            <a:r>
              <a:rPr lang="es-MX" dirty="0"/>
              <a:t>Preguntas FAP</a:t>
            </a:r>
          </a:p>
          <a:p>
            <a:pPr algn="ctr"/>
            <a:r>
              <a:rPr lang="es-MX" dirty="0"/>
              <a:t>¿podemos estar presentes ante nuestra propia vida y nuestros valores y vivir con la valentía para intentar cosas nuevas, en un esfuerzo por compartir y experimentar profundas emociones de afecto, compasión y amor con otros al servicio de una vida rica y satisfactoria?</a:t>
            </a:r>
          </a:p>
        </p:txBody>
      </p:sp>
      <p:sp>
        <p:nvSpPr>
          <p:cNvPr id="4" name="CuadroTexto 3">
            <a:extLst>
              <a:ext uri="{FF2B5EF4-FFF2-40B4-BE49-F238E27FC236}">
                <a16:creationId xmlns:a16="http://schemas.microsoft.com/office/drawing/2014/main" id="{D22A091C-651A-49C7-B2EA-CF6FBA36ED93}"/>
              </a:ext>
            </a:extLst>
          </p:cNvPr>
          <p:cNvSpPr txBox="1"/>
          <p:nvPr/>
        </p:nvSpPr>
        <p:spPr>
          <a:xfrm>
            <a:off x="5397910" y="1946787"/>
            <a:ext cx="1622322" cy="523220"/>
          </a:xfrm>
          <a:prstGeom prst="rect">
            <a:avLst/>
          </a:prstGeom>
          <a:noFill/>
        </p:spPr>
        <p:txBody>
          <a:bodyPr wrap="square" rtlCol="0">
            <a:spAutoFit/>
          </a:bodyPr>
          <a:lstStyle/>
          <a:p>
            <a:r>
              <a:rPr lang="es-MX" sz="2800" dirty="0"/>
              <a:t>Vigilancia</a:t>
            </a:r>
          </a:p>
        </p:txBody>
      </p:sp>
      <p:sp>
        <p:nvSpPr>
          <p:cNvPr id="5" name="CuadroTexto 4">
            <a:extLst>
              <a:ext uri="{FF2B5EF4-FFF2-40B4-BE49-F238E27FC236}">
                <a16:creationId xmlns:a16="http://schemas.microsoft.com/office/drawing/2014/main" id="{1F5099DD-5D7C-4937-8A53-6666420B9368}"/>
              </a:ext>
            </a:extLst>
          </p:cNvPr>
          <p:cNvSpPr txBox="1"/>
          <p:nvPr/>
        </p:nvSpPr>
        <p:spPr>
          <a:xfrm>
            <a:off x="3421626" y="4159045"/>
            <a:ext cx="1548580" cy="523220"/>
          </a:xfrm>
          <a:prstGeom prst="rect">
            <a:avLst/>
          </a:prstGeom>
          <a:noFill/>
        </p:spPr>
        <p:txBody>
          <a:bodyPr wrap="square" rtlCol="0">
            <a:spAutoFit/>
          </a:bodyPr>
          <a:lstStyle/>
          <a:p>
            <a:r>
              <a:rPr lang="es-MX" sz="2800" dirty="0"/>
              <a:t>Valentía</a:t>
            </a:r>
          </a:p>
        </p:txBody>
      </p:sp>
      <p:sp>
        <p:nvSpPr>
          <p:cNvPr id="6" name="CuadroTexto 5">
            <a:extLst>
              <a:ext uri="{FF2B5EF4-FFF2-40B4-BE49-F238E27FC236}">
                <a16:creationId xmlns:a16="http://schemas.microsoft.com/office/drawing/2014/main" id="{BDD97E3C-516F-4410-AE8C-286E3A34FF4F}"/>
              </a:ext>
            </a:extLst>
          </p:cNvPr>
          <p:cNvSpPr txBox="1"/>
          <p:nvPr/>
        </p:nvSpPr>
        <p:spPr>
          <a:xfrm>
            <a:off x="8037871" y="4159045"/>
            <a:ext cx="1061884" cy="523220"/>
          </a:xfrm>
          <a:prstGeom prst="rect">
            <a:avLst/>
          </a:prstGeom>
          <a:noFill/>
        </p:spPr>
        <p:txBody>
          <a:bodyPr wrap="square" rtlCol="0">
            <a:spAutoFit/>
          </a:bodyPr>
          <a:lstStyle/>
          <a:p>
            <a:r>
              <a:rPr lang="es-MX" sz="2800" dirty="0"/>
              <a:t>Amor</a:t>
            </a:r>
          </a:p>
        </p:txBody>
      </p:sp>
      <p:cxnSp>
        <p:nvCxnSpPr>
          <p:cNvPr id="8" name="Conector recto de flecha 7">
            <a:extLst>
              <a:ext uri="{FF2B5EF4-FFF2-40B4-BE49-F238E27FC236}">
                <a16:creationId xmlns:a16="http://schemas.microsoft.com/office/drawing/2014/main" id="{4AD182EF-09BF-47F7-8FA8-F4C711FD4E3A}"/>
              </a:ext>
            </a:extLst>
          </p:cNvPr>
          <p:cNvCxnSpPr>
            <a:stCxn id="5" idx="0"/>
          </p:cNvCxnSpPr>
          <p:nvPr/>
        </p:nvCxnSpPr>
        <p:spPr>
          <a:xfrm flipV="1">
            <a:off x="4195916" y="2470007"/>
            <a:ext cx="1703439" cy="168903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 name="Conector recto de flecha 9">
            <a:extLst>
              <a:ext uri="{FF2B5EF4-FFF2-40B4-BE49-F238E27FC236}">
                <a16:creationId xmlns:a16="http://schemas.microsoft.com/office/drawing/2014/main" id="{5BD8DC30-5EC1-4E7C-A7A8-758125D321EC}"/>
              </a:ext>
            </a:extLst>
          </p:cNvPr>
          <p:cNvCxnSpPr/>
          <p:nvPr/>
        </p:nvCxnSpPr>
        <p:spPr>
          <a:xfrm>
            <a:off x="6445045" y="2470007"/>
            <a:ext cx="1917290" cy="168903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2" name="Conector recto de flecha 11">
            <a:extLst>
              <a:ext uri="{FF2B5EF4-FFF2-40B4-BE49-F238E27FC236}">
                <a16:creationId xmlns:a16="http://schemas.microsoft.com/office/drawing/2014/main" id="{1F879EBD-B8EF-4E93-BE9C-90FE627E3A36}"/>
              </a:ext>
            </a:extLst>
          </p:cNvPr>
          <p:cNvCxnSpPr>
            <a:endCxn id="6" idx="1"/>
          </p:cNvCxnSpPr>
          <p:nvPr/>
        </p:nvCxnSpPr>
        <p:spPr>
          <a:xfrm flipV="1">
            <a:off x="4807974" y="4420655"/>
            <a:ext cx="3229897" cy="1861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3" name="CuadroTexto 12">
            <a:extLst>
              <a:ext uri="{FF2B5EF4-FFF2-40B4-BE49-F238E27FC236}">
                <a16:creationId xmlns:a16="http://schemas.microsoft.com/office/drawing/2014/main" id="{20F853A6-9284-4DD9-A63F-A77E324E2A24}"/>
              </a:ext>
            </a:extLst>
          </p:cNvPr>
          <p:cNvSpPr txBox="1"/>
          <p:nvPr/>
        </p:nvSpPr>
        <p:spPr>
          <a:xfrm>
            <a:off x="3156155" y="4940710"/>
            <a:ext cx="6150077" cy="923330"/>
          </a:xfrm>
          <a:prstGeom prst="rect">
            <a:avLst/>
          </a:prstGeom>
          <a:noFill/>
        </p:spPr>
        <p:txBody>
          <a:bodyPr wrap="square" rtlCol="0">
            <a:spAutoFit/>
          </a:bodyPr>
          <a:lstStyle/>
          <a:p>
            <a:r>
              <a:rPr lang="es-MX" dirty="0"/>
              <a:t>Nos preguntamos esto a nosotros mismos al hacer terapia, de los clientes con quienes trabajamos y de nosotros en nuestras vidas personales.</a:t>
            </a:r>
          </a:p>
        </p:txBody>
      </p:sp>
      <p:sp>
        <p:nvSpPr>
          <p:cNvPr id="14" name="Elipse 13">
            <a:extLst>
              <a:ext uri="{FF2B5EF4-FFF2-40B4-BE49-F238E27FC236}">
                <a16:creationId xmlns:a16="http://schemas.microsoft.com/office/drawing/2014/main" id="{F87D4249-9A33-4774-A60E-DAEB50B76179}"/>
              </a:ext>
            </a:extLst>
          </p:cNvPr>
          <p:cNvSpPr/>
          <p:nvPr/>
        </p:nvSpPr>
        <p:spPr>
          <a:xfrm>
            <a:off x="5361038" y="2680346"/>
            <a:ext cx="1703439" cy="1640932"/>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a:extLst>
              <a:ext uri="{FF2B5EF4-FFF2-40B4-BE49-F238E27FC236}">
                <a16:creationId xmlns:a16="http://schemas.microsoft.com/office/drawing/2014/main" id="{320D4384-C4F8-4CAD-A426-076C0D107151}"/>
              </a:ext>
            </a:extLst>
          </p:cNvPr>
          <p:cNvSpPr txBox="1"/>
          <p:nvPr/>
        </p:nvSpPr>
        <p:spPr>
          <a:xfrm>
            <a:off x="5397909" y="2979174"/>
            <a:ext cx="1703439" cy="830997"/>
          </a:xfrm>
          <a:prstGeom prst="rect">
            <a:avLst/>
          </a:prstGeom>
          <a:noFill/>
        </p:spPr>
        <p:txBody>
          <a:bodyPr wrap="square" rtlCol="0">
            <a:spAutoFit/>
          </a:bodyPr>
          <a:lstStyle/>
          <a:p>
            <a:pPr algn="ctr"/>
            <a:r>
              <a:rPr lang="es-MX" sz="1600" b="1" dirty="0">
                <a:solidFill>
                  <a:schemeClr val="bg1"/>
                </a:solidFill>
              </a:rPr>
              <a:t>Efectividad</a:t>
            </a:r>
          </a:p>
          <a:p>
            <a:pPr algn="ctr"/>
            <a:r>
              <a:rPr lang="es-MX" sz="1600" b="1" dirty="0">
                <a:solidFill>
                  <a:schemeClr val="bg1"/>
                </a:solidFill>
              </a:rPr>
              <a:t>Funcional</a:t>
            </a:r>
          </a:p>
          <a:p>
            <a:pPr algn="ctr"/>
            <a:r>
              <a:rPr lang="es-MX" sz="1600" b="1" dirty="0">
                <a:solidFill>
                  <a:schemeClr val="bg1"/>
                </a:solidFill>
              </a:rPr>
              <a:t>Interpersonal</a:t>
            </a:r>
          </a:p>
        </p:txBody>
      </p:sp>
    </p:spTree>
    <p:extLst>
      <p:ext uri="{BB962C8B-B14F-4D97-AF65-F5344CB8AC3E}">
        <p14:creationId xmlns:p14="http://schemas.microsoft.com/office/powerpoint/2010/main" val="30439441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45A5AE-5D40-47B9-8E1F-787586A5DD9D}"/>
              </a:ext>
            </a:extLst>
          </p:cNvPr>
          <p:cNvSpPr>
            <a:spLocks noGrp="1"/>
          </p:cNvSpPr>
          <p:nvPr>
            <p:ph type="title"/>
          </p:nvPr>
        </p:nvSpPr>
        <p:spPr>
          <a:xfrm>
            <a:off x="838200" y="365125"/>
            <a:ext cx="10515600" cy="917985"/>
          </a:xfrm>
        </p:spPr>
        <p:txBody>
          <a:bodyPr>
            <a:normAutofit/>
          </a:bodyPr>
          <a:lstStyle/>
          <a:p>
            <a:pPr algn="ctr"/>
            <a:r>
              <a:rPr lang="es-MX" sz="4000" dirty="0"/>
              <a:t>Ética y Precauciones</a:t>
            </a:r>
          </a:p>
        </p:txBody>
      </p:sp>
      <p:sp>
        <p:nvSpPr>
          <p:cNvPr id="5" name="CuadroTexto 4">
            <a:extLst>
              <a:ext uri="{FF2B5EF4-FFF2-40B4-BE49-F238E27FC236}">
                <a16:creationId xmlns:a16="http://schemas.microsoft.com/office/drawing/2014/main" id="{B1A9E86C-C2C4-48B6-8445-58894620FD30}"/>
              </a:ext>
            </a:extLst>
          </p:cNvPr>
          <p:cNvSpPr txBox="1"/>
          <p:nvPr/>
        </p:nvSpPr>
        <p:spPr>
          <a:xfrm>
            <a:off x="1442884" y="1902542"/>
            <a:ext cx="9306232" cy="391305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MX" sz="2400" dirty="0"/>
              <a:t>Practicar FAP no es cosa fácil</a:t>
            </a:r>
          </a:p>
          <a:p>
            <a:pPr marL="285750" indent="-285750">
              <a:lnSpc>
                <a:spcPct val="150000"/>
              </a:lnSpc>
              <a:buFont typeface="Arial" panose="020B0604020202020204" pitchFamily="34" charset="0"/>
              <a:buChar char="•"/>
            </a:pPr>
            <a:r>
              <a:rPr lang="es-MX" sz="2400" dirty="0"/>
              <a:t>Ponga atención a posibles  influencias (</a:t>
            </a:r>
            <a:r>
              <a:rPr lang="es-MX" sz="2400" dirty="0" err="1"/>
              <a:t>biases</a:t>
            </a:r>
            <a:r>
              <a:rPr lang="es-MX" sz="2400" dirty="0"/>
              <a:t>) culturales</a:t>
            </a:r>
          </a:p>
          <a:p>
            <a:pPr marL="285750" indent="-285750">
              <a:lnSpc>
                <a:spcPct val="150000"/>
              </a:lnSpc>
              <a:buFont typeface="Arial" panose="020B0604020202020204" pitchFamily="34" charset="0"/>
              <a:buChar char="•"/>
            </a:pPr>
            <a:r>
              <a:rPr lang="es-MX" sz="2400" dirty="0"/>
              <a:t>No continúe con un tratamiento no benéfico</a:t>
            </a:r>
          </a:p>
          <a:p>
            <a:pPr marL="285750" indent="-285750">
              <a:lnSpc>
                <a:spcPct val="150000"/>
              </a:lnSpc>
              <a:buFont typeface="Arial" panose="020B0604020202020204" pitchFamily="34" charset="0"/>
              <a:buChar char="•"/>
            </a:pPr>
            <a:r>
              <a:rPr lang="es-MX" sz="2400" dirty="0"/>
              <a:t>Sea controlado por reforzadores que sean benéficos para sus clientes</a:t>
            </a:r>
          </a:p>
          <a:p>
            <a:pPr marL="285750" indent="-285750">
              <a:lnSpc>
                <a:spcPct val="150000"/>
              </a:lnSpc>
              <a:buFont typeface="Arial" panose="020B0604020202020204" pitchFamily="34" charset="0"/>
              <a:buChar char="•"/>
            </a:pPr>
            <a:r>
              <a:rPr lang="es-MX" sz="2400" dirty="0"/>
              <a:t>Actualice continuamente la conceptualización del caso con sus clientes</a:t>
            </a:r>
          </a:p>
          <a:p>
            <a:pPr marL="285750" indent="-285750">
              <a:lnSpc>
                <a:spcPct val="150000"/>
              </a:lnSpc>
              <a:buFont typeface="Arial" panose="020B0604020202020204" pitchFamily="34" charset="0"/>
              <a:buChar char="•"/>
            </a:pPr>
            <a:r>
              <a:rPr lang="es-MX" sz="2400" dirty="0"/>
              <a:t>Elabore una conceptualización de caso para el terapeuta</a:t>
            </a:r>
          </a:p>
          <a:p>
            <a:pPr marL="285750" indent="-285750">
              <a:lnSpc>
                <a:spcPct val="150000"/>
              </a:lnSpc>
              <a:buFont typeface="Arial" panose="020B0604020202020204" pitchFamily="34" charset="0"/>
              <a:buChar char="•"/>
            </a:pPr>
            <a:r>
              <a:rPr lang="es-MX" sz="2400" dirty="0"/>
              <a:t>Posea la conducta meta del cliente en su propio repertorio</a:t>
            </a:r>
          </a:p>
        </p:txBody>
      </p:sp>
    </p:spTree>
    <p:extLst>
      <p:ext uri="{BB962C8B-B14F-4D97-AF65-F5344CB8AC3E}">
        <p14:creationId xmlns:p14="http://schemas.microsoft.com/office/powerpoint/2010/main" val="28042593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5F6187-8F40-482D-8C1F-FE4D92D7F2D0}"/>
              </a:ext>
            </a:extLst>
          </p:cNvPr>
          <p:cNvSpPr>
            <a:spLocks noGrp="1"/>
          </p:cNvSpPr>
          <p:nvPr>
            <p:ph type="title"/>
          </p:nvPr>
        </p:nvSpPr>
        <p:spPr>
          <a:xfrm>
            <a:off x="838200" y="365126"/>
            <a:ext cx="10515600" cy="1109714"/>
          </a:xfrm>
        </p:spPr>
        <p:txBody>
          <a:bodyPr>
            <a:normAutofit/>
          </a:bodyPr>
          <a:lstStyle/>
          <a:p>
            <a:pPr algn="ctr"/>
            <a:r>
              <a:rPr lang="es-MX" sz="4000" dirty="0"/>
              <a:t>Comentarios Finales</a:t>
            </a:r>
          </a:p>
        </p:txBody>
      </p:sp>
      <p:sp>
        <p:nvSpPr>
          <p:cNvPr id="3" name="CuadroTexto 2">
            <a:extLst>
              <a:ext uri="{FF2B5EF4-FFF2-40B4-BE49-F238E27FC236}">
                <a16:creationId xmlns:a16="http://schemas.microsoft.com/office/drawing/2014/main" id="{646912CD-FA69-43FE-91E6-6E366FA87D32}"/>
              </a:ext>
            </a:extLst>
          </p:cNvPr>
          <p:cNvSpPr txBox="1"/>
          <p:nvPr/>
        </p:nvSpPr>
        <p:spPr>
          <a:xfrm>
            <a:off x="1548581" y="1356852"/>
            <a:ext cx="9114503" cy="4832092"/>
          </a:xfrm>
          <a:prstGeom prst="rect">
            <a:avLst/>
          </a:prstGeom>
          <a:noFill/>
        </p:spPr>
        <p:txBody>
          <a:bodyPr wrap="square" rtlCol="0">
            <a:spAutoFit/>
          </a:bodyPr>
          <a:lstStyle/>
          <a:p>
            <a:r>
              <a:rPr lang="es-MX" sz="2800" dirty="0"/>
              <a:t>La terapia no solo es cosa de seguir reglas y medidas de adherencia. Se trata de estar vigilantes, ser valientes y amorosos. Cada vez que uno interactúa con alguien, se tiene la oportunidad de reflejar lo que es de especial y hermoso en cada persona, sanar una herida, </a:t>
            </a:r>
            <a:r>
              <a:rPr lang="es-MX" sz="2800" dirty="0" err="1"/>
              <a:t>co-producir</a:t>
            </a:r>
            <a:r>
              <a:rPr lang="es-MX" sz="2800" dirty="0"/>
              <a:t> intimidad, posibilidades y magia. Cuando te arriesgas y expresas tu verdad compasivamente, das a tus clientes eso que es solo tuyo dar: tus pensamientos, emociones y experiencias únicas. Al hacerlo, creas relaciones inolvidables. Cuando tocas los corazones de tus clientes, produces un legado de compasión que puede tocar generaciones aún no nacidas.</a:t>
            </a:r>
          </a:p>
        </p:txBody>
      </p:sp>
    </p:spTree>
    <p:extLst>
      <p:ext uri="{BB962C8B-B14F-4D97-AF65-F5344CB8AC3E}">
        <p14:creationId xmlns:p14="http://schemas.microsoft.com/office/powerpoint/2010/main" val="3521523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CD9079A-F503-4A02-B94A-76F3F946DE33}"/>
              </a:ext>
            </a:extLst>
          </p:cNvPr>
          <p:cNvSpPr txBox="1"/>
          <p:nvPr/>
        </p:nvSpPr>
        <p:spPr>
          <a:xfrm>
            <a:off x="870155" y="914400"/>
            <a:ext cx="10471355" cy="6186309"/>
          </a:xfrm>
          <a:prstGeom prst="rect">
            <a:avLst/>
          </a:prstGeom>
          <a:noFill/>
        </p:spPr>
        <p:txBody>
          <a:bodyPr wrap="square" rtlCol="0">
            <a:spAutoFit/>
          </a:bodyPr>
          <a:lstStyle/>
          <a:p>
            <a:pPr algn="l"/>
            <a:r>
              <a:rPr lang="es-MX" sz="1800" b="0" i="0" u="none" strike="noStrike" baseline="0" dirty="0" err="1">
                <a:solidFill>
                  <a:srgbClr val="000000"/>
                </a:solidFill>
                <a:latin typeface="Calibri" panose="020F0502020204030204" pitchFamily="34" charset="0"/>
              </a:rPr>
              <a:t>Tsai</a:t>
            </a:r>
            <a:r>
              <a:rPr lang="es-MX" sz="1800" b="0" i="0" u="none" strike="noStrike" baseline="0" dirty="0">
                <a:solidFill>
                  <a:srgbClr val="000000"/>
                </a:solidFill>
                <a:latin typeface="Calibri" panose="020F0502020204030204" pitchFamily="34" charset="0"/>
              </a:rPr>
              <a:t>, M., </a:t>
            </a:r>
            <a:r>
              <a:rPr lang="es-MX" sz="1800" b="0" i="0" u="none" strike="noStrike" baseline="0" dirty="0" err="1">
                <a:solidFill>
                  <a:srgbClr val="000000"/>
                </a:solidFill>
                <a:latin typeface="Calibri" panose="020F0502020204030204" pitchFamily="34" charset="0"/>
              </a:rPr>
              <a:t>Kohlenberg</a:t>
            </a:r>
            <a:r>
              <a:rPr lang="es-MX" sz="1800" b="0" i="0" u="none" strike="noStrike" baseline="0" dirty="0">
                <a:solidFill>
                  <a:srgbClr val="000000"/>
                </a:solidFill>
                <a:latin typeface="Calibri" panose="020F0502020204030204" pitchFamily="34" charset="0"/>
              </a:rPr>
              <a:t>, R.J. &amp; Kanter, J. W. , Holman, G., Plummer Loudon, M. (2011). </a:t>
            </a:r>
            <a:r>
              <a:rPr lang="es-MX" sz="1800" b="0" i="0" u="none" strike="noStrike" baseline="0" dirty="0" err="1">
                <a:solidFill>
                  <a:srgbClr val="000000"/>
                </a:solidFill>
                <a:latin typeface="Calibri" panose="020F0502020204030204" pitchFamily="34" charset="0"/>
              </a:rPr>
              <a:t>Distinctive</a:t>
            </a:r>
            <a:endParaRPr lang="es-MX" sz="1800" b="0" i="0" u="none" strike="noStrike" baseline="0" dirty="0">
              <a:solidFill>
                <a:srgbClr val="000000"/>
              </a:solidFill>
              <a:latin typeface="Calibri" panose="020F0502020204030204" pitchFamily="34" charset="0"/>
            </a:endParaRPr>
          </a:p>
          <a:p>
            <a:pPr algn="l"/>
            <a:r>
              <a:rPr lang="en-US" sz="1800" b="0" i="0" u="none" strike="noStrike" baseline="0" dirty="0">
                <a:solidFill>
                  <a:srgbClr val="000000"/>
                </a:solidFill>
                <a:latin typeface="Calibri" panose="020F0502020204030204" pitchFamily="34" charset="0"/>
              </a:rPr>
              <a:t>	features of functional analytic psychotherapy. London: Routledge Press.</a:t>
            </a:r>
          </a:p>
          <a:p>
            <a:pPr algn="l"/>
            <a:r>
              <a:rPr lang="en-US" sz="1800" b="0" i="0" u="none" strike="noStrike" baseline="0" dirty="0">
                <a:solidFill>
                  <a:srgbClr val="000000"/>
                </a:solidFill>
                <a:latin typeface="Calibri" panose="020F0502020204030204" pitchFamily="34" charset="0"/>
              </a:rPr>
              <a:t>Kanter, J., Tsai, M., &amp; </a:t>
            </a:r>
            <a:r>
              <a:rPr lang="en-US" sz="1800" b="0" i="0" u="none" strike="noStrike" baseline="0" dirty="0" err="1">
                <a:solidFill>
                  <a:srgbClr val="000000"/>
                </a:solidFill>
                <a:latin typeface="Calibri" panose="020F0502020204030204" pitchFamily="34" charset="0"/>
              </a:rPr>
              <a:t>Kohlenberg</a:t>
            </a:r>
            <a:r>
              <a:rPr lang="en-US" sz="1800" b="0" i="0" u="none" strike="noStrike" baseline="0" dirty="0">
                <a:solidFill>
                  <a:srgbClr val="000000"/>
                </a:solidFill>
                <a:latin typeface="Calibri" panose="020F0502020204030204" pitchFamily="34" charset="0"/>
              </a:rPr>
              <a:t>, R.J. (Eds.) (2010). The practice of functional analytic</a:t>
            </a:r>
          </a:p>
          <a:p>
            <a:pPr algn="l"/>
            <a:r>
              <a:rPr lang="es-MX" sz="1800" b="0" i="0" u="none" strike="noStrike" baseline="0" dirty="0">
                <a:solidFill>
                  <a:srgbClr val="000000"/>
                </a:solidFill>
                <a:latin typeface="Calibri" panose="020F0502020204030204" pitchFamily="34" charset="0"/>
              </a:rPr>
              <a:t>	</a:t>
            </a:r>
            <a:r>
              <a:rPr lang="es-MX" sz="1800" b="0" i="0" u="none" strike="noStrike" baseline="0" dirty="0" err="1">
                <a:solidFill>
                  <a:srgbClr val="000000"/>
                </a:solidFill>
                <a:latin typeface="Calibri" panose="020F0502020204030204" pitchFamily="34" charset="0"/>
              </a:rPr>
              <a:t>psychotherapy</a:t>
            </a:r>
            <a:r>
              <a:rPr lang="es-MX" sz="1800" b="0" i="0" u="none" strike="noStrike" baseline="0" dirty="0">
                <a:solidFill>
                  <a:srgbClr val="000000"/>
                </a:solidFill>
                <a:latin typeface="Calibri" panose="020F0502020204030204" pitchFamily="34" charset="0"/>
              </a:rPr>
              <a:t>. New York: Springer.</a:t>
            </a:r>
          </a:p>
          <a:p>
            <a:pPr algn="l"/>
            <a:r>
              <a:rPr lang="es-MX" sz="1800" b="0" i="0" u="none" strike="noStrike" baseline="0" dirty="0" err="1">
                <a:solidFill>
                  <a:srgbClr val="000000"/>
                </a:solidFill>
                <a:latin typeface="Calibri" panose="020F0502020204030204" pitchFamily="34" charset="0"/>
              </a:rPr>
              <a:t>Tsai</a:t>
            </a:r>
            <a:r>
              <a:rPr lang="es-MX" sz="1800" b="0" i="0" u="none" strike="noStrike" baseline="0" dirty="0">
                <a:solidFill>
                  <a:srgbClr val="000000"/>
                </a:solidFill>
                <a:latin typeface="Calibri" panose="020F0502020204030204" pitchFamily="34" charset="0"/>
              </a:rPr>
              <a:t>, M., </a:t>
            </a:r>
            <a:r>
              <a:rPr lang="es-MX" sz="1800" b="0" i="0" u="none" strike="noStrike" baseline="0" dirty="0" err="1">
                <a:solidFill>
                  <a:srgbClr val="000000"/>
                </a:solidFill>
                <a:latin typeface="Calibri" panose="020F0502020204030204" pitchFamily="34" charset="0"/>
              </a:rPr>
              <a:t>Kohlenberg</a:t>
            </a:r>
            <a:r>
              <a:rPr lang="es-MX" sz="1800" b="0" i="0" u="none" strike="noStrike" baseline="0" dirty="0">
                <a:solidFill>
                  <a:srgbClr val="000000"/>
                </a:solidFill>
                <a:latin typeface="Calibri" panose="020F0502020204030204" pitchFamily="34" charset="0"/>
              </a:rPr>
              <a:t>, R.J., Kanter, J., </a:t>
            </a:r>
            <a:r>
              <a:rPr lang="es-MX" sz="1800" b="0" i="0" u="none" strike="noStrike" baseline="0" dirty="0" err="1">
                <a:solidFill>
                  <a:srgbClr val="000000"/>
                </a:solidFill>
                <a:latin typeface="Calibri" panose="020F0502020204030204" pitchFamily="34" charset="0"/>
              </a:rPr>
              <a:t>Kohlenberg</a:t>
            </a:r>
            <a:r>
              <a:rPr lang="es-MX" sz="1800" b="0" i="0" u="none" strike="noStrike" baseline="0" dirty="0">
                <a:solidFill>
                  <a:srgbClr val="000000"/>
                </a:solidFill>
                <a:latin typeface="Calibri" panose="020F0502020204030204" pitchFamily="34" charset="0"/>
              </a:rPr>
              <a:t>, B., </a:t>
            </a:r>
            <a:r>
              <a:rPr lang="es-MX" sz="1800" b="0" i="0" u="none" strike="noStrike" baseline="0" dirty="0" err="1">
                <a:solidFill>
                  <a:srgbClr val="000000"/>
                </a:solidFill>
                <a:latin typeface="Calibri" panose="020F0502020204030204" pitchFamily="34" charset="0"/>
              </a:rPr>
              <a:t>Follette</a:t>
            </a:r>
            <a:r>
              <a:rPr lang="es-MX" sz="1800" b="0" i="0" u="none" strike="noStrike" baseline="0" dirty="0">
                <a:solidFill>
                  <a:srgbClr val="000000"/>
                </a:solidFill>
                <a:latin typeface="Calibri" panose="020F0502020204030204" pitchFamily="34" charset="0"/>
              </a:rPr>
              <a:t>, W., &amp; Callaghan, G. (2009). A guide</a:t>
            </a:r>
          </a:p>
          <a:p>
            <a:pPr algn="l"/>
            <a:r>
              <a:rPr lang="en-US" sz="1800" b="0" i="0" u="none" strike="noStrike" baseline="0" dirty="0">
                <a:solidFill>
                  <a:srgbClr val="000000"/>
                </a:solidFill>
                <a:latin typeface="Calibri" panose="020F0502020204030204" pitchFamily="34" charset="0"/>
              </a:rPr>
              <a:t>	to functional analytic psychotherapy: Awareness, courage, love and behaviorism. New York:</a:t>
            </a:r>
          </a:p>
          <a:p>
            <a:pPr algn="l"/>
            <a:r>
              <a:rPr lang="es-MX" sz="1800" b="0" i="0" u="none" strike="noStrike" baseline="0" dirty="0">
                <a:solidFill>
                  <a:srgbClr val="000000"/>
                </a:solidFill>
                <a:latin typeface="Calibri" panose="020F0502020204030204" pitchFamily="34" charset="0"/>
              </a:rPr>
              <a:t>	Springer.</a:t>
            </a:r>
          </a:p>
          <a:p>
            <a:pPr algn="l"/>
            <a:r>
              <a:rPr lang="es-MX" sz="1800" b="0" i="0" u="none" strike="noStrike" baseline="0" dirty="0" err="1">
                <a:solidFill>
                  <a:srgbClr val="000000"/>
                </a:solidFill>
                <a:latin typeface="Calibri" panose="020F0502020204030204" pitchFamily="34" charset="0"/>
              </a:rPr>
              <a:t>Kohlenberg</a:t>
            </a:r>
            <a:r>
              <a:rPr lang="es-MX" sz="1800" b="0" i="0" u="none" strike="noStrike" baseline="0" dirty="0">
                <a:solidFill>
                  <a:srgbClr val="000000"/>
                </a:solidFill>
                <a:latin typeface="Calibri" panose="020F0502020204030204" pitchFamily="34" charset="0"/>
              </a:rPr>
              <a:t>, R. J. &amp; </a:t>
            </a:r>
            <a:r>
              <a:rPr lang="es-MX" sz="1800" b="0" i="0" u="none" strike="noStrike" baseline="0" dirty="0" err="1">
                <a:solidFill>
                  <a:srgbClr val="000000"/>
                </a:solidFill>
                <a:latin typeface="Calibri" panose="020F0502020204030204" pitchFamily="34" charset="0"/>
              </a:rPr>
              <a:t>Tsai</a:t>
            </a:r>
            <a:r>
              <a:rPr lang="es-MX" sz="1800" b="0" i="0" u="none" strike="noStrike" baseline="0" dirty="0">
                <a:solidFill>
                  <a:srgbClr val="000000"/>
                </a:solidFill>
                <a:latin typeface="Calibri" panose="020F0502020204030204" pitchFamily="34" charset="0"/>
              </a:rPr>
              <a:t>, M. (2007). </a:t>
            </a:r>
            <a:r>
              <a:rPr lang="es-MX" sz="1800" b="0" i="0" u="none" strike="noStrike" baseline="0" dirty="0" err="1">
                <a:solidFill>
                  <a:srgbClr val="000000"/>
                </a:solidFill>
                <a:latin typeface="Calibri" panose="020F0502020204030204" pitchFamily="34" charset="0"/>
              </a:rPr>
              <a:t>Functional</a:t>
            </a:r>
            <a:r>
              <a:rPr lang="es-MX" sz="1800" b="0" i="0" u="none" strike="noStrike" baseline="0" dirty="0">
                <a:solidFill>
                  <a:srgbClr val="000000"/>
                </a:solidFill>
                <a:latin typeface="Calibri" panose="020F0502020204030204" pitchFamily="34" charset="0"/>
              </a:rPr>
              <a:t> </a:t>
            </a:r>
            <a:r>
              <a:rPr lang="es-MX" sz="1800" b="0" i="0" u="none" strike="noStrike" baseline="0" dirty="0" err="1">
                <a:solidFill>
                  <a:srgbClr val="000000"/>
                </a:solidFill>
                <a:latin typeface="Calibri" panose="020F0502020204030204" pitchFamily="34" charset="0"/>
              </a:rPr>
              <a:t>Analytic</a:t>
            </a:r>
            <a:r>
              <a:rPr lang="es-MX" sz="1800" b="0" i="0" u="none" strike="noStrike" baseline="0" dirty="0">
                <a:solidFill>
                  <a:srgbClr val="000000"/>
                </a:solidFill>
                <a:latin typeface="Calibri" panose="020F0502020204030204" pitchFamily="34" charset="0"/>
              </a:rPr>
              <a:t> </a:t>
            </a:r>
            <a:r>
              <a:rPr lang="es-MX" sz="1800" b="0" i="0" u="none" strike="noStrike" baseline="0" dirty="0" err="1">
                <a:solidFill>
                  <a:srgbClr val="000000"/>
                </a:solidFill>
                <a:latin typeface="Calibri" panose="020F0502020204030204" pitchFamily="34" charset="0"/>
              </a:rPr>
              <a:t>Psychotherapy</a:t>
            </a:r>
            <a:r>
              <a:rPr lang="es-MX" sz="1800" b="0" i="0" u="none" strike="noStrike" baseline="0" dirty="0">
                <a:solidFill>
                  <a:srgbClr val="000000"/>
                </a:solidFill>
                <a:latin typeface="Calibri" panose="020F0502020204030204" pitchFamily="34" charset="0"/>
              </a:rPr>
              <a:t>: A guide </a:t>
            </a:r>
            <a:r>
              <a:rPr lang="es-MX" sz="1800" b="0" i="0" u="none" strike="noStrike" baseline="0" dirty="0" err="1">
                <a:solidFill>
                  <a:srgbClr val="000000"/>
                </a:solidFill>
                <a:latin typeface="Calibri" panose="020F0502020204030204" pitchFamily="34" charset="0"/>
              </a:rPr>
              <a:t>for</a:t>
            </a:r>
            <a:r>
              <a:rPr lang="es-MX" sz="1800" b="0" i="0" u="none" strike="noStrike" baseline="0" dirty="0">
                <a:solidFill>
                  <a:srgbClr val="000000"/>
                </a:solidFill>
                <a:latin typeface="Calibri" panose="020F0502020204030204" pitchFamily="34" charset="0"/>
              </a:rPr>
              <a:t> </a:t>
            </a:r>
            <a:r>
              <a:rPr lang="es-MX" sz="1800" b="0" i="0" u="none" strike="noStrike" baseline="0" dirty="0" err="1">
                <a:solidFill>
                  <a:srgbClr val="000000"/>
                </a:solidFill>
                <a:latin typeface="Calibri" panose="020F0502020204030204" pitchFamily="34" charset="0"/>
              </a:rPr>
              <a:t>creating</a:t>
            </a:r>
            <a:endParaRPr lang="es-MX" sz="1800" b="0" i="0" u="none" strike="noStrike" baseline="0" dirty="0">
              <a:solidFill>
                <a:srgbClr val="000000"/>
              </a:solidFill>
              <a:latin typeface="Calibri" panose="020F0502020204030204" pitchFamily="34" charset="0"/>
            </a:endParaRPr>
          </a:p>
          <a:p>
            <a:pPr algn="l"/>
            <a:r>
              <a:rPr lang="en-US" sz="1800" b="0" i="0" u="none" strike="noStrike" baseline="0" dirty="0">
                <a:solidFill>
                  <a:srgbClr val="000000"/>
                </a:solidFill>
                <a:latin typeface="Calibri" panose="020F0502020204030204" pitchFamily="34" charset="0"/>
              </a:rPr>
              <a:t>	intense and curative therapeutic relationships (paperback). New York: Springer.</a:t>
            </a:r>
          </a:p>
          <a:p>
            <a:pPr algn="l"/>
            <a:r>
              <a:rPr lang="es-MX" sz="1800" b="0" i="0" u="none" strike="noStrike" baseline="0" dirty="0" err="1">
                <a:solidFill>
                  <a:srgbClr val="000000"/>
                </a:solidFill>
                <a:latin typeface="Calibri" panose="020F0502020204030204" pitchFamily="34" charset="0"/>
              </a:rPr>
              <a:t>Tsai</a:t>
            </a:r>
            <a:r>
              <a:rPr lang="es-MX" sz="1800" b="0" i="0" u="none" strike="noStrike" baseline="0" dirty="0">
                <a:solidFill>
                  <a:srgbClr val="000000"/>
                </a:solidFill>
                <a:latin typeface="Calibri" panose="020F0502020204030204" pitchFamily="34" charset="0"/>
              </a:rPr>
              <a:t>, M., Yard, S., &amp; </a:t>
            </a:r>
            <a:r>
              <a:rPr lang="es-MX" sz="1800" b="0" i="0" u="none" strike="noStrike" baseline="0" dirty="0" err="1">
                <a:solidFill>
                  <a:srgbClr val="000000"/>
                </a:solidFill>
                <a:latin typeface="Calibri" panose="020F0502020204030204" pitchFamily="34" charset="0"/>
              </a:rPr>
              <a:t>Kohlenberg</a:t>
            </a:r>
            <a:r>
              <a:rPr lang="es-MX" sz="1800" b="0" i="0" u="none" strike="noStrike" baseline="0" dirty="0">
                <a:solidFill>
                  <a:srgbClr val="000000"/>
                </a:solidFill>
                <a:latin typeface="Calibri" panose="020F0502020204030204" pitchFamily="34" charset="0"/>
              </a:rPr>
              <a:t>, R.J. (in </a:t>
            </a:r>
            <a:r>
              <a:rPr lang="es-MX" sz="1800" b="0" i="0" u="none" strike="noStrike" baseline="0" dirty="0" err="1">
                <a:solidFill>
                  <a:srgbClr val="000000"/>
                </a:solidFill>
                <a:latin typeface="Calibri" panose="020F0502020204030204" pitchFamily="34" charset="0"/>
              </a:rPr>
              <a:t>press</a:t>
            </a:r>
            <a:r>
              <a:rPr lang="es-MX" sz="1800" b="0" i="0" u="none" strike="noStrike" baseline="0" dirty="0">
                <a:solidFill>
                  <a:srgbClr val="000000"/>
                </a:solidFill>
                <a:latin typeface="Calibri" panose="020F0502020204030204" pitchFamily="34" charset="0"/>
              </a:rPr>
              <a:t>). </a:t>
            </a:r>
            <a:r>
              <a:rPr lang="es-MX" sz="1800" b="0" i="0" u="none" strike="noStrike" baseline="0" dirty="0" err="1">
                <a:solidFill>
                  <a:srgbClr val="000000"/>
                </a:solidFill>
                <a:latin typeface="Calibri" panose="020F0502020204030204" pitchFamily="34" charset="0"/>
              </a:rPr>
              <a:t>Functional</a:t>
            </a:r>
            <a:r>
              <a:rPr lang="es-MX" sz="1800" b="0" i="0" u="none" strike="noStrike" baseline="0" dirty="0">
                <a:solidFill>
                  <a:srgbClr val="000000"/>
                </a:solidFill>
                <a:latin typeface="Calibri" panose="020F0502020204030204" pitchFamily="34" charset="0"/>
              </a:rPr>
              <a:t> </a:t>
            </a:r>
            <a:r>
              <a:rPr lang="es-MX" sz="1800" b="0" i="0" u="none" strike="noStrike" baseline="0" dirty="0" err="1">
                <a:solidFill>
                  <a:srgbClr val="000000"/>
                </a:solidFill>
                <a:latin typeface="Calibri" panose="020F0502020204030204" pitchFamily="34" charset="0"/>
              </a:rPr>
              <a:t>Analytic</a:t>
            </a:r>
            <a:r>
              <a:rPr lang="es-MX" sz="1800" b="0" i="0" u="none" strike="noStrike" baseline="0" dirty="0">
                <a:solidFill>
                  <a:srgbClr val="000000"/>
                </a:solidFill>
                <a:latin typeface="Calibri" panose="020F0502020204030204" pitchFamily="34" charset="0"/>
              </a:rPr>
              <a:t> </a:t>
            </a:r>
            <a:r>
              <a:rPr lang="es-MX" sz="1800" b="0" i="0" u="none" strike="noStrike" baseline="0" dirty="0" err="1">
                <a:solidFill>
                  <a:srgbClr val="000000"/>
                </a:solidFill>
                <a:latin typeface="Calibri" panose="020F0502020204030204" pitchFamily="34" charset="0"/>
              </a:rPr>
              <a:t>Psychotherapy</a:t>
            </a:r>
            <a:r>
              <a:rPr lang="es-MX" sz="1800" b="0" i="0" u="none" strike="noStrike" baseline="0" dirty="0">
                <a:solidFill>
                  <a:srgbClr val="000000"/>
                </a:solidFill>
                <a:latin typeface="Calibri" panose="020F0502020204030204" pitchFamily="34" charset="0"/>
              </a:rPr>
              <a:t>: A </a:t>
            </a:r>
            <a:r>
              <a:rPr lang="es-MX" sz="1800" b="0" i="0" u="none" strike="noStrike" baseline="0" dirty="0" err="1">
                <a:solidFill>
                  <a:srgbClr val="000000"/>
                </a:solidFill>
                <a:latin typeface="Calibri" panose="020F0502020204030204" pitchFamily="34" charset="0"/>
              </a:rPr>
              <a:t>Behavioral</a:t>
            </a:r>
            <a:endParaRPr lang="es-MX" sz="1800" b="0" i="0" u="none" strike="noStrike" baseline="0" dirty="0">
              <a:solidFill>
                <a:srgbClr val="000000"/>
              </a:solidFill>
              <a:latin typeface="Calibri" panose="020F0502020204030204" pitchFamily="34" charset="0"/>
            </a:endParaRPr>
          </a:p>
          <a:p>
            <a:pPr algn="l"/>
            <a:r>
              <a:rPr lang="en-US" sz="1800" b="0" i="0" u="none" strike="noStrike" baseline="0" dirty="0">
                <a:solidFill>
                  <a:srgbClr val="000000"/>
                </a:solidFill>
                <a:latin typeface="Calibri" panose="020F0502020204030204" pitchFamily="34" charset="0"/>
              </a:rPr>
              <a:t>	Relational Approach to Treatment. Psychotherapy.</a:t>
            </a:r>
          </a:p>
          <a:p>
            <a:pPr algn="l"/>
            <a:r>
              <a:rPr lang="en-US" sz="1800" b="0" i="0" u="none" strike="noStrike" baseline="0" dirty="0">
                <a:solidFill>
                  <a:srgbClr val="000000"/>
                </a:solidFill>
                <a:latin typeface="Calibri" panose="020F0502020204030204" pitchFamily="34" charset="0"/>
              </a:rPr>
              <a:t>Kanter, J., Holman, G. &amp; Wilson, K. (2014). Where’s the love? Contextual behavioral science and</a:t>
            </a:r>
          </a:p>
          <a:p>
            <a:pPr algn="l"/>
            <a:r>
              <a:rPr lang="en-US" sz="1800" b="0" i="0" u="none" strike="noStrike" baseline="0" dirty="0">
                <a:solidFill>
                  <a:srgbClr val="000000"/>
                </a:solidFill>
                <a:latin typeface="Calibri" panose="020F0502020204030204" pitchFamily="34" charset="0"/>
              </a:rPr>
              <a:t>	behavior analysis. </a:t>
            </a:r>
            <a:r>
              <a:rPr lang="en-US" sz="1800" b="0" i="1" u="none" strike="noStrike" baseline="0" dirty="0">
                <a:solidFill>
                  <a:srgbClr val="000000"/>
                </a:solidFill>
                <a:latin typeface="Calibri-Italic"/>
              </a:rPr>
              <a:t>Journal of Contextual Behavioral Science</a:t>
            </a:r>
            <a:r>
              <a:rPr lang="en-US" sz="1800" b="0" i="0" u="none" strike="noStrike" baseline="0" dirty="0">
                <a:solidFill>
                  <a:srgbClr val="000000"/>
                </a:solidFill>
                <a:latin typeface="Calibri" panose="020F0502020204030204" pitchFamily="34" charset="0"/>
              </a:rPr>
              <a:t>.</a:t>
            </a:r>
          </a:p>
          <a:p>
            <a:pPr algn="l"/>
            <a:r>
              <a:rPr lang="en-US" sz="1800" b="0" i="0" u="none" strike="noStrike" baseline="0" dirty="0">
                <a:solidFill>
                  <a:srgbClr val="000000"/>
                </a:solidFill>
                <a:latin typeface="Calibri" panose="020F0502020204030204" pitchFamily="34" charset="0"/>
              </a:rPr>
              <a:t>Tsai, M., Callaghan, G., &amp; </a:t>
            </a:r>
            <a:r>
              <a:rPr lang="en-US" sz="1800" b="0" i="0" u="none" strike="noStrike" baseline="0" dirty="0" err="1">
                <a:solidFill>
                  <a:srgbClr val="000000"/>
                </a:solidFill>
                <a:latin typeface="Calibri" panose="020F0502020204030204" pitchFamily="34" charset="0"/>
              </a:rPr>
              <a:t>Kohlenberg</a:t>
            </a:r>
            <a:r>
              <a:rPr lang="en-US" sz="1800" b="0" i="0" u="none" strike="noStrike" baseline="0" dirty="0">
                <a:solidFill>
                  <a:srgbClr val="000000"/>
                </a:solidFill>
                <a:latin typeface="Calibri" panose="020F0502020204030204" pitchFamily="34" charset="0"/>
              </a:rPr>
              <a:t>, R.J. (2013). The use of awareness, courage,</a:t>
            </a:r>
          </a:p>
          <a:p>
            <a:pPr algn="l"/>
            <a:r>
              <a:rPr lang="en-US" sz="1800" b="0" i="0" u="none" strike="noStrike" baseline="0" dirty="0">
                <a:solidFill>
                  <a:srgbClr val="000000"/>
                </a:solidFill>
                <a:latin typeface="Calibri" panose="020F0502020204030204" pitchFamily="34" charset="0"/>
              </a:rPr>
              <a:t>	therapeutic love, and behavioral interpretation in FAP. Psychotherapy, 50(3), 366‐370.</a:t>
            </a:r>
          </a:p>
          <a:p>
            <a:pPr algn="l"/>
            <a:r>
              <a:rPr lang="en-US" sz="1800" b="0" i="0" u="none" strike="noStrike" baseline="0" dirty="0" err="1">
                <a:solidFill>
                  <a:srgbClr val="000000"/>
                </a:solidFill>
                <a:latin typeface="Calibri" panose="020F0502020204030204" pitchFamily="34" charset="0"/>
              </a:rPr>
              <a:t>Wetterneck</a:t>
            </a:r>
            <a:r>
              <a:rPr lang="en-US" sz="1800" b="0" i="0" u="none" strike="noStrike" baseline="0" dirty="0">
                <a:solidFill>
                  <a:srgbClr val="000000"/>
                </a:solidFill>
                <a:latin typeface="Calibri" panose="020F0502020204030204" pitchFamily="34" charset="0"/>
              </a:rPr>
              <a:t>, C. &amp; Hart, J. (2012) Intimacy is a Transdiagnostic Problem for Cognitive Behavior</a:t>
            </a:r>
          </a:p>
          <a:p>
            <a:pPr algn="l"/>
            <a:r>
              <a:rPr lang="en-US" sz="1800" b="0" i="0" u="none" strike="noStrike" baseline="0" dirty="0">
                <a:solidFill>
                  <a:srgbClr val="000000"/>
                </a:solidFill>
                <a:latin typeface="Calibri" panose="020F0502020204030204" pitchFamily="34" charset="0"/>
              </a:rPr>
              <a:t>	Therapy: Functional Analytical Psychotherapy is a solution FAP. International Journal of</a:t>
            </a:r>
          </a:p>
          <a:p>
            <a:pPr algn="l"/>
            <a:r>
              <a:rPr lang="es-MX" sz="1800" b="0" i="0" u="none" strike="noStrike" baseline="0" dirty="0">
                <a:solidFill>
                  <a:srgbClr val="000000"/>
                </a:solidFill>
                <a:latin typeface="Calibri" panose="020F0502020204030204" pitchFamily="34" charset="0"/>
              </a:rPr>
              <a:t>	</a:t>
            </a:r>
            <a:r>
              <a:rPr lang="es-MX" sz="1800" b="0" i="0" u="none" strike="noStrike" baseline="0" dirty="0" err="1">
                <a:solidFill>
                  <a:srgbClr val="000000"/>
                </a:solidFill>
                <a:latin typeface="Calibri" panose="020F0502020204030204" pitchFamily="34" charset="0"/>
              </a:rPr>
              <a:t>Behavioral</a:t>
            </a:r>
            <a:r>
              <a:rPr lang="es-MX" sz="1800" b="0" i="0" u="none" strike="noStrike" baseline="0" dirty="0">
                <a:solidFill>
                  <a:srgbClr val="000000"/>
                </a:solidFill>
                <a:latin typeface="Calibri" panose="020F0502020204030204" pitchFamily="34" charset="0"/>
              </a:rPr>
              <a:t> </a:t>
            </a:r>
            <a:r>
              <a:rPr lang="es-MX" sz="1800" b="0" i="0" u="none" strike="noStrike" baseline="0" dirty="0" err="1">
                <a:solidFill>
                  <a:srgbClr val="000000"/>
                </a:solidFill>
                <a:latin typeface="Calibri" panose="020F0502020204030204" pitchFamily="34" charset="0"/>
              </a:rPr>
              <a:t>Consultation</a:t>
            </a:r>
            <a:r>
              <a:rPr lang="es-MX" sz="1800" b="0" i="0" u="none" strike="noStrike" baseline="0" dirty="0">
                <a:solidFill>
                  <a:srgbClr val="000000"/>
                </a:solidFill>
                <a:latin typeface="Calibri" panose="020F0502020204030204" pitchFamily="34" charset="0"/>
              </a:rPr>
              <a:t> and </a:t>
            </a:r>
            <a:r>
              <a:rPr lang="es-MX" sz="1800" b="0" i="0" u="none" strike="noStrike" baseline="0" dirty="0" err="1">
                <a:solidFill>
                  <a:srgbClr val="000000"/>
                </a:solidFill>
                <a:latin typeface="Calibri" panose="020F0502020204030204" pitchFamily="34" charset="0"/>
              </a:rPr>
              <a:t>Therapy</a:t>
            </a:r>
            <a:r>
              <a:rPr lang="es-MX" sz="1800" b="0" i="0" u="none" strike="noStrike" baseline="0" dirty="0">
                <a:solidFill>
                  <a:srgbClr val="000000"/>
                </a:solidFill>
                <a:latin typeface="Calibri" panose="020F0502020204030204" pitchFamily="34" charset="0"/>
              </a:rPr>
              <a:t>.</a:t>
            </a:r>
          </a:p>
          <a:p>
            <a:pPr algn="l"/>
            <a:r>
              <a:rPr lang="en-US" sz="1800" b="0" i="0" u="none" strike="noStrike" baseline="0" dirty="0">
                <a:solidFill>
                  <a:srgbClr val="000000"/>
                </a:solidFill>
                <a:latin typeface="Calibri" panose="020F0502020204030204" pitchFamily="34" charset="0"/>
              </a:rPr>
              <a:t>Special issue of the International Journal of Behavioral Consultation and Therapy. (2012) It can</a:t>
            </a:r>
          </a:p>
          <a:p>
            <a:pPr algn="l"/>
            <a:r>
              <a:rPr lang="en-US" sz="1800" b="0" i="0" u="none" strike="noStrike" baseline="0" dirty="0">
                <a:solidFill>
                  <a:srgbClr val="000000"/>
                </a:solidFill>
                <a:latin typeface="Calibri" panose="020F0502020204030204" pitchFamily="34" charset="0"/>
              </a:rPr>
              <a:t>	be accessed at http://www.baojournal.com/IJBCT/IJBCT‐index.html, or alternatively, just</a:t>
            </a:r>
          </a:p>
          <a:p>
            <a:pPr algn="l"/>
            <a:r>
              <a:rPr lang="es-MX" sz="1800" b="0" i="0" u="none" strike="noStrike" baseline="0" dirty="0">
                <a:solidFill>
                  <a:srgbClr val="000000"/>
                </a:solidFill>
                <a:latin typeface="Calibri" panose="020F0502020204030204" pitchFamily="34" charset="0"/>
              </a:rPr>
              <a:t>	Google "</a:t>
            </a:r>
            <a:r>
              <a:rPr lang="es-MX" sz="1800" b="0" i="0" u="none" strike="noStrike" baseline="0" dirty="0" err="1">
                <a:solidFill>
                  <a:srgbClr val="000000"/>
                </a:solidFill>
                <a:latin typeface="Calibri" panose="020F0502020204030204" pitchFamily="34" charset="0"/>
              </a:rPr>
              <a:t>ijbct</a:t>
            </a:r>
            <a:r>
              <a:rPr lang="es-MX" sz="1800" b="0" i="0" u="none" strike="noStrike" baseline="0" dirty="0">
                <a:solidFill>
                  <a:srgbClr val="000000"/>
                </a:solidFill>
                <a:latin typeface="Calibri" panose="020F0502020204030204" pitchFamily="34" charset="0"/>
              </a:rPr>
              <a:t>“.</a:t>
            </a:r>
          </a:p>
          <a:p>
            <a:pPr algn="l"/>
            <a:endParaRPr lang="es-MX" dirty="0"/>
          </a:p>
        </p:txBody>
      </p:sp>
      <p:sp>
        <p:nvSpPr>
          <p:cNvPr id="4" name="CuadroTexto 3">
            <a:extLst>
              <a:ext uri="{FF2B5EF4-FFF2-40B4-BE49-F238E27FC236}">
                <a16:creationId xmlns:a16="http://schemas.microsoft.com/office/drawing/2014/main" id="{BFC34129-8C70-4301-AD3A-6CD1E2387797}"/>
              </a:ext>
            </a:extLst>
          </p:cNvPr>
          <p:cNvSpPr txBox="1"/>
          <p:nvPr/>
        </p:nvSpPr>
        <p:spPr>
          <a:xfrm>
            <a:off x="4630994" y="353961"/>
            <a:ext cx="2050025" cy="369332"/>
          </a:xfrm>
          <a:prstGeom prst="rect">
            <a:avLst/>
          </a:prstGeom>
          <a:noFill/>
        </p:spPr>
        <p:txBody>
          <a:bodyPr wrap="square" rtlCol="0">
            <a:spAutoFit/>
          </a:bodyPr>
          <a:lstStyle/>
          <a:p>
            <a:r>
              <a:rPr lang="es-MX" dirty="0"/>
              <a:t>Bibliografía</a:t>
            </a:r>
          </a:p>
        </p:txBody>
      </p:sp>
    </p:spTree>
    <p:extLst>
      <p:ext uri="{BB962C8B-B14F-4D97-AF65-F5344CB8AC3E}">
        <p14:creationId xmlns:p14="http://schemas.microsoft.com/office/powerpoint/2010/main" val="976526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0E75275-C71D-445F-A691-191D184D4BD1}"/>
              </a:ext>
            </a:extLst>
          </p:cNvPr>
          <p:cNvSpPr txBox="1"/>
          <p:nvPr/>
        </p:nvSpPr>
        <p:spPr>
          <a:xfrm>
            <a:off x="663677" y="383458"/>
            <a:ext cx="10928555" cy="1725561"/>
          </a:xfrm>
          <a:prstGeom prst="rect">
            <a:avLst/>
          </a:prstGeom>
          <a:noFill/>
        </p:spPr>
        <p:txBody>
          <a:bodyPr wrap="square" rtlCol="0">
            <a:spAutoFit/>
          </a:bodyPr>
          <a:lstStyle/>
          <a:p>
            <a:endParaRPr lang="es-MX" dirty="0"/>
          </a:p>
        </p:txBody>
      </p:sp>
      <p:sp>
        <p:nvSpPr>
          <p:cNvPr id="3" name="CuadroTexto 2">
            <a:extLst>
              <a:ext uri="{FF2B5EF4-FFF2-40B4-BE49-F238E27FC236}">
                <a16:creationId xmlns:a16="http://schemas.microsoft.com/office/drawing/2014/main" id="{D43C8C49-C07A-4DA4-ABE7-8459DF411C04}"/>
              </a:ext>
            </a:extLst>
          </p:cNvPr>
          <p:cNvSpPr txBox="1"/>
          <p:nvPr/>
        </p:nvSpPr>
        <p:spPr>
          <a:xfrm>
            <a:off x="663677" y="383458"/>
            <a:ext cx="10928555" cy="6463308"/>
          </a:xfrm>
          <a:prstGeom prst="rect">
            <a:avLst/>
          </a:prstGeom>
          <a:noFill/>
        </p:spPr>
        <p:txBody>
          <a:bodyPr wrap="square" rtlCol="0">
            <a:spAutoFit/>
          </a:bodyPr>
          <a:lstStyle/>
          <a:p>
            <a:pPr algn="l"/>
            <a:r>
              <a:rPr lang="en-US" sz="1800" b="0" i="0" u="none" strike="noStrike" baseline="0" dirty="0">
                <a:latin typeface="Calibri" panose="020F0502020204030204" pitchFamily="34" charset="0"/>
              </a:rPr>
              <a:t>Abreu, P. R. and M. M. </a:t>
            </a:r>
            <a:r>
              <a:rPr lang="en-US" sz="1800" b="0" i="0" u="none" strike="noStrike" baseline="0" dirty="0" err="1">
                <a:latin typeface="Calibri" panose="020F0502020204030204" pitchFamily="34" charset="0"/>
              </a:rPr>
              <a:t>Hubner</a:t>
            </a:r>
            <a:r>
              <a:rPr lang="en-US" sz="1800" b="0" i="0" u="none" strike="noStrike" baseline="0" dirty="0">
                <a:latin typeface="Calibri" panose="020F0502020204030204" pitchFamily="34" charset="0"/>
              </a:rPr>
              <a:t> (2012). "The role of shaping the clients interpretations in</a:t>
            </a:r>
          </a:p>
          <a:p>
            <a:pPr algn="l"/>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Functional</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Analytic</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Psychotherapy</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Analysis</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of</a:t>
            </a:r>
            <a:r>
              <a:rPr lang="es-MX" sz="1800" b="0" i="0" u="none" strike="noStrike" baseline="0" dirty="0">
                <a:latin typeface="Calibri" panose="020F0502020204030204" pitchFamily="34" charset="0"/>
              </a:rPr>
              <a:t> Verbal </a:t>
            </a:r>
            <a:r>
              <a:rPr lang="es-MX" sz="1800" b="0" i="0" u="none" strike="noStrike" baseline="0" dirty="0" err="1">
                <a:latin typeface="Calibri" panose="020F0502020204030204" pitchFamily="34" charset="0"/>
              </a:rPr>
              <a:t>Behavior</a:t>
            </a:r>
            <a:r>
              <a:rPr lang="es-MX" sz="1800" b="0" i="0" u="none" strike="noStrike" baseline="0" dirty="0">
                <a:latin typeface="Calibri" panose="020F0502020204030204" pitchFamily="34" charset="0"/>
              </a:rPr>
              <a:t> </a:t>
            </a:r>
            <a:r>
              <a:rPr lang="es-MX" sz="1800" i="0" u="none" strike="noStrike" baseline="0" dirty="0">
                <a:latin typeface="Calibri-Bold"/>
              </a:rPr>
              <a:t>28</a:t>
            </a:r>
            <a:r>
              <a:rPr lang="es-MX" sz="1800" i="0" u="none" strike="noStrike" baseline="0" dirty="0">
                <a:latin typeface="Calibri" panose="020F0502020204030204" pitchFamily="34" charset="0"/>
              </a:rPr>
              <a:t>:</a:t>
            </a:r>
            <a:r>
              <a:rPr lang="es-MX" sz="1800" b="0" i="0" u="none" strike="noStrike" baseline="0" dirty="0">
                <a:latin typeface="Calibri" panose="020F0502020204030204" pitchFamily="34" charset="0"/>
              </a:rPr>
              <a:t> 151‐157.</a:t>
            </a:r>
          </a:p>
          <a:p>
            <a:pPr algn="l"/>
            <a:r>
              <a:rPr lang="en-US" sz="1800" b="0" i="0" u="none" strike="noStrike" baseline="0" dirty="0">
                <a:latin typeface="Calibri" panose="020F0502020204030204" pitchFamily="34" charset="0"/>
              </a:rPr>
              <a:t>Weeks, C. E., J. W. Kanter, et al. (2011). "Translating the Theoretical Into Practical: A Logical</a:t>
            </a:r>
          </a:p>
          <a:p>
            <a:pPr algn="l"/>
            <a:r>
              <a:rPr lang="en-US" sz="1800" b="0" i="0" u="none" strike="noStrike" baseline="0" dirty="0">
                <a:latin typeface="Calibri" panose="020F0502020204030204" pitchFamily="34" charset="0"/>
              </a:rPr>
              <a:t>	Framework of Functional Analytic Psychotherapy Interactions for Research, Training and</a:t>
            </a:r>
          </a:p>
          <a:p>
            <a:pPr algn="l"/>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Clinical</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Purposes</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Behavior</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Modification</a:t>
            </a:r>
            <a:r>
              <a:rPr lang="es-MX" sz="1800" b="0" i="0" u="none" strike="noStrike" baseline="0" dirty="0">
                <a:latin typeface="Calibri" panose="020F0502020204030204" pitchFamily="34" charset="0"/>
              </a:rPr>
              <a:t>.</a:t>
            </a:r>
          </a:p>
          <a:p>
            <a:pPr algn="l"/>
            <a:r>
              <a:rPr lang="es-MX" sz="1800" b="0" i="0" u="none" strike="noStrike" baseline="0" dirty="0" err="1">
                <a:latin typeface="Calibri" panose="020F0502020204030204" pitchFamily="34" charset="0"/>
              </a:rPr>
              <a:t>Tsai</a:t>
            </a:r>
            <a:r>
              <a:rPr lang="es-MX" sz="1800" b="0" i="0" u="none" strike="noStrike" baseline="0" dirty="0">
                <a:latin typeface="Calibri" panose="020F0502020204030204" pitchFamily="34" charset="0"/>
              </a:rPr>
              <a:t>, M., Plummer, M., Kanter, J., </a:t>
            </a:r>
            <a:r>
              <a:rPr lang="es-MX" sz="1800" b="0" i="0" u="none" strike="noStrike" baseline="0" dirty="0" err="1">
                <a:latin typeface="Calibri" panose="020F0502020204030204" pitchFamily="34" charset="0"/>
              </a:rPr>
              <a:t>Newring</a:t>
            </a:r>
            <a:r>
              <a:rPr lang="es-MX" sz="1800" b="0" i="0" u="none" strike="noStrike" baseline="0" dirty="0">
                <a:latin typeface="Calibri" panose="020F0502020204030204" pitchFamily="34" charset="0"/>
              </a:rPr>
              <a:t>, R. and </a:t>
            </a:r>
            <a:r>
              <a:rPr lang="es-MX" sz="1800" b="0" i="0" u="none" strike="noStrike" baseline="0" dirty="0" err="1">
                <a:latin typeface="Calibri" panose="020F0502020204030204" pitchFamily="34" charset="0"/>
              </a:rPr>
              <a:t>Kohlenberg</a:t>
            </a:r>
            <a:r>
              <a:rPr lang="es-MX" sz="1800" b="0" i="0" u="none" strike="noStrike" baseline="0" dirty="0">
                <a:latin typeface="Calibri" panose="020F0502020204030204" pitchFamily="34" charset="0"/>
              </a:rPr>
              <a:t> R.J. (2010). </a:t>
            </a:r>
            <a:r>
              <a:rPr lang="es-MX" sz="1800" b="0" i="0" u="none" strike="noStrike" baseline="0" dirty="0" err="1">
                <a:latin typeface="Calibri" panose="020F0502020204030204" pitchFamily="34" charset="0"/>
              </a:rPr>
              <a:t>Therapist</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grief</a:t>
            </a:r>
            <a:r>
              <a:rPr lang="es-MX" sz="1800" b="0" i="0" u="none" strike="noStrike" baseline="0" dirty="0">
                <a:latin typeface="Calibri" panose="020F0502020204030204" pitchFamily="34" charset="0"/>
              </a:rPr>
              <a:t> and</a:t>
            </a:r>
          </a:p>
          <a:p>
            <a:pPr algn="l"/>
            <a:r>
              <a:rPr lang="en-US" sz="1800" b="0" i="0" u="none" strike="noStrike" baseline="0" dirty="0">
                <a:latin typeface="Calibri" panose="020F0502020204030204" pitchFamily="34" charset="0"/>
              </a:rPr>
              <a:t>	functional analytic psychotherapy: strategic self‐disclosure of personal loss. Journal of</a:t>
            </a:r>
          </a:p>
          <a:p>
            <a:pPr algn="l"/>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Contemporary</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Psychotherapy</a:t>
            </a:r>
            <a:r>
              <a:rPr lang="es-MX" sz="1800" b="0" i="0" u="none" strike="noStrike" baseline="0" dirty="0">
                <a:latin typeface="Calibri" panose="020F0502020204030204" pitchFamily="34" charset="0"/>
              </a:rPr>
              <a:t>, 40 (1), 1‐10.</a:t>
            </a:r>
          </a:p>
          <a:p>
            <a:pPr algn="l"/>
            <a:r>
              <a:rPr lang="es-MX" sz="1800" b="0" i="0" u="none" strike="noStrike" baseline="0" dirty="0" err="1">
                <a:latin typeface="Calibri" panose="020F0502020204030204" pitchFamily="34" charset="0"/>
              </a:rPr>
              <a:t>Tsai</a:t>
            </a:r>
            <a:r>
              <a:rPr lang="es-MX" sz="1800" b="0" i="0" u="none" strike="noStrike" baseline="0" dirty="0">
                <a:latin typeface="Calibri" panose="020F0502020204030204" pitchFamily="34" charset="0"/>
              </a:rPr>
              <a:t>, M., </a:t>
            </a:r>
            <a:r>
              <a:rPr lang="es-MX" sz="1800" b="0" i="0" u="none" strike="noStrike" baseline="0" dirty="0" err="1">
                <a:latin typeface="Calibri" panose="020F0502020204030204" pitchFamily="34" charset="0"/>
              </a:rPr>
              <a:t>Kohlenberg</a:t>
            </a:r>
            <a:r>
              <a:rPr lang="es-MX" sz="1800" b="0" i="0" u="none" strike="noStrike" baseline="0" dirty="0">
                <a:latin typeface="Calibri" panose="020F0502020204030204" pitchFamily="34" charset="0"/>
              </a:rPr>
              <a:t>, R. J.,&amp; Kanter, (2010) A </a:t>
            </a:r>
            <a:r>
              <a:rPr lang="es-MX" sz="1800" b="0" i="0" u="none" strike="noStrike" baseline="0" dirty="0" err="1">
                <a:latin typeface="Calibri" panose="020F0502020204030204" pitchFamily="34" charset="0"/>
              </a:rPr>
              <a:t>functional</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analytic</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psychotherapy</a:t>
            </a:r>
            <a:r>
              <a:rPr lang="es-MX" sz="1800" b="0" i="0" u="none" strike="noStrike" baseline="0" dirty="0">
                <a:latin typeface="Calibri" panose="020F0502020204030204" pitchFamily="34" charset="0"/>
              </a:rPr>
              <a:t> (FAP) </a:t>
            </a:r>
            <a:r>
              <a:rPr lang="es-MX" sz="1800" b="0" i="0" u="none" strike="noStrike" baseline="0" dirty="0" err="1">
                <a:latin typeface="Calibri" panose="020F0502020204030204" pitchFamily="34" charset="0"/>
              </a:rPr>
              <a:t>approach</a:t>
            </a:r>
            <a:endParaRPr lang="es-MX" sz="1800" b="0" i="0" u="none" strike="noStrike" baseline="0" dirty="0">
              <a:latin typeface="Calibri" panose="020F0502020204030204" pitchFamily="34" charset="0"/>
            </a:endParaRPr>
          </a:p>
          <a:p>
            <a:pPr algn="l"/>
            <a:r>
              <a:rPr lang="en-US" sz="1800" b="0" i="0" u="none" strike="noStrike" baseline="0" dirty="0">
                <a:latin typeface="Calibri" panose="020F0502020204030204" pitchFamily="34" charset="0"/>
              </a:rPr>
              <a:t>	to therapeutic alliance. In </a:t>
            </a:r>
            <a:r>
              <a:rPr lang="en-US" sz="1800" b="0" i="0" u="none" strike="noStrike" baseline="0" dirty="0" err="1">
                <a:latin typeface="Calibri" panose="020F0502020204030204" pitchFamily="34" charset="0"/>
              </a:rPr>
              <a:t>Muran</a:t>
            </a:r>
            <a:r>
              <a:rPr lang="en-US" sz="1800" b="0" i="0" u="none" strike="noStrike" baseline="0" dirty="0">
                <a:latin typeface="Calibri" panose="020F0502020204030204" pitchFamily="34" charset="0"/>
              </a:rPr>
              <a:t>, C. &amp; Barber, J. (Eds) Therapeutic alliance: An </a:t>
            </a:r>
            <a:r>
              <a:rPr lang="en-US" sz="1800" b="0" i="0" u="none" strike="noStrike" baseline="0" dirty="0" err="1">
                <a:latin typeface="Calibri" panose="020F0502020204030204" pitchFamily="34" charset="0"/>
              </a:rPr>
              <a:t>evidencebased</a:t>
            </a:r>
            <a:endParaRPr lang="en-US" sz="1800" b="0" i="0" u="none" strike="noStrike" baseline="0" dirty="0">
              <a:latin typeface="Calibri" panose="020F0502020204030204" pitchFamily="34" charset="0"/>
            </a:endParaRPr>
          </a:p>
          <a:p>
            <a:pPr algn="l"/>
            <a:r>
              <a:rPr lang="en-US" sz="1800" b="0" i="0" u="none" strike="noStrike" baseline="0" dirty="0">
                <a:latin typeface="Calibri" panose="020F0502020204030204" pitchFamily="34" charset="0"/>
              </a:rPr>
              <a:t>	approach to practice (pp172‐190). New York: Guilford.</a:t>
            </a:r>
          </a:p>
          <a:p>
            <a:pPr algn="l"/>
            <a:r>
              <a:rPr lang="en-US" sz="1800" b="0" i="0" u="none" strike="noStrike" baseline="0" dirty="0">
                <a:latin typeface="Calibri" panose="020F0502020204030204" pitchFamily="34" charset="0"/>
              </a:rPr>
              <a:t>Baruch, D. E., J. W. Kanter, et al. (2009). "Enhancing the therapy relationship in acceptance and</a:t>
            </a:r>
          </a:p>
          <a:p>
            <a:pPr algn="l"/>
            <a:r>
              <a:rPr lang="en-US" sz="1800" b="0" i="0" u="none" strike="noStrike" baseline="0" dirty="0">
                <a:latin typeface="Calibri" panose="020F0502020204030204" pitchFamily="34" charset="0"/>
              </a:rPr>
              <a:t>	commitment therapy for psychotic symptoms." Clinical Case Studies 8(3): 241‐257.</a:t>
            </a:r>
          </a:p>
          <a:p>
            <a:pPr algn="l"/>
            <a:r>
              <a:rPr lang="en-US" sz="1800" b="0" i="0" u="none" strike="noStrike" baseline="0" dirty="0" err="1">
                <a:latin typeface="Calibri" panose="020F0502020204030204" pitchFamily="34" charset="0"/>
              </a:rPr>
              <a:t>Kohlenberg</a:t>
            </a:r>
            <a:r>
              <a:rPr lang="en-US" sz="1800" b="0" i="0" u="none" strike="noStrike" baseline="0" dirty="0">
                <a:latin typeface="Calibri" panose="020F0502020204030204" pitchFamily="34" charset="0"/>
              </a:rPr>
              <a:t>, R. J., &amp; </a:t>
            </a:r>
            <a:r>
              <a:rPr lang="en-US" sz="1800" b="0" i="0" u="none" strike="noStrike" baseline="0" dirty="0" err="1">
                <a:latin typeface="Calibri" panose="020F0502020204030204" pitchFamily="34" charset="0"/>
              </a:rPr>
              <a:t>Vandenberghe</a:t>
            </a:r>
            <a:r>
              <a:rPr lang="en-US" sz="1800" b="0" i="0" u="none" strike="noStrike" baseline="0" dirty="0">
                <a:latin typeface="Calibri" panose="020F0502020204030204" pitchFamily="34" charset="0"/>
              </a:rPr>
              <a:t>, L. (2007). Treatment resistant OCD, inflated responsibility, and</a:t>
            </a:r>
          </a:p>
          <a:p>
            <a:pPr algn="l"/>
            <a:r>
              <a:rPr lang="en-US" sz="1800" b="0" i="0" u="none" strike="noStrike" baseline="0" dirty="0">
                <a:latin typeface="Calibri" panose="020F0502020204030204" pitchFamily="34" charset="0"/>
              </a:rPr>
              <a:t>	the therapeutic relationship: Two case examples. Psychology and Psychotherapy‐Theory</a:t>
            </a:r>
          </a:p>
          <a:p>
            <a:pPr algn="l"/>
            <a:r>
              <a:rPr lang="en-US" sz="1800" b="0" i="0" u="none" strike="noStrike" baseline="0" dirty="0">
                <a:latin typeface="Calibri" panose="020F0502020204030204" pitchFamily="34" charset="0"/>
              </a:rPr>
              <a:t>	Research and Practice, 80, 455–465.</a:t>
            </a:r>
          </a:p>
          <a:p>
            <a:pPr algn="l"/>
            <a:r>
              <a:rPr lang="es-MX" sz="1800" b="0" i="0" u="none" strike="noStrike" baseline="0" dirty="0" err="1">
                <a:latin typeface="Calibri" panose="020F0502020204030204" pitchFamily="34" charset="0"/>
              </a:rPr>
              <a:t>Kohlenberg</a:t>
            </a:r>
            <a:r>
              <a:rPr lang="es-MX" sz="1800" b="0" i="0" u="none" strike="noStrike" baseline="0" dirty="0">
                <a:latin typeface="Calibri" panose="020F0502020204030204" pitchFamily="34" charset="0"/>
              </a:rPr>
              <a:t>, B. S., </a:t>
            </a:r>
            <a:r>
              <a:rPr lang="es-MX" sz="1800" b="0" i="0" u="none" strike="noStrike" baseline="0" dirty="0" err="1">
                <a:latin typeface="Calibri" panose="020F0502020204030204" pitchFamily="34" charset="0"/>
              </a:rPr>
              <a:t>Tsai</a:t>
            </a:r>
            <a:r>
              <a:rPr lang="es-MX" sz="1800" b="0" i="0" u="none" strike="noStrike" baseline="0" dirty="0">
                <a:latin typeface="Calibri" panose="020F0502020204030204" pitchFamily="34" charset="0"/>
              </a:rPr>
              <a:t>, M., &amp; </a:t>
            </a:r>
            <a:r>
              <a:rPr lang="es-MX" sz="1800" b="0" i="0" u="none" strike="noStrike" baseline="0" dirty="0" err="1">
                <a:latin typeface="Calibri" panose="020F0502020204030204" pitchFamily="34" charset="0"/>
              </a:rPr>
              <a:t>Kohlenberg</a:t>
            </a:r>
            <a:r>
              <a:rPr lang="es-MX" sz="1800" b="0" i="0" u="none" strike="noStrike" baseline="0" dirty="0">
                <a:latin typeface="Calibri" panose="020F0502020204030204" pitchFamily="34" charset="0"/>
              </a:rPr>
              <a:t>, R. J. (2006). </a:t>
            </a:r>
            <a:r>
              <a:rPr lang="es-MX" sz="1800" b="0" i="0" u="none" strike="noStrike" baseline="0" dirty="0" err="1">
                <a:latin typeface="Calibri" panose="020F0502020204030204" pitchFamily="34" charset="0"/>
              </a:rPr>
              <a:t>Healing</a:t>
            </a:r>
            <a:r>
              <a:rPr lang="es-MX" sz="1800" b="0" i="0" u="none" strike="noStrike" baseline="0" dirty="0">
                <a:latin typeface="Calibri" panose="020F0502020204030204" pitchFamily="34" charset="0"/>
              </a:rPr>
              <a:t> interpersonal trauma </a:t>
            </a:r>
            <a:r>
              <a:rPr lang="es-MX" sz="1800" b="0" i="0" u="none" strike="noStrike" baseline="0" dirty="0" err="1">
                <a:latin typeface="Calibri" panose="020F0502020204030204" pitchFamily="34" charset="0"/>
              </a:rPr>
              <a:t>with</a:t>
            </a:r>
            <a:r>
              <a:rPr lang="es-MX" sz="1800" b="0" i="0" u="none" strike="noStrike" baseline="0" dirty="0">
                <a:latin typeface="Calibri" panose="020F0502020204030204" pitchFamily="34" charset="0"/>
              </a:rPr>
              <a:t> </a:t>
            </a:r>
            <a:r>
              <a:rPr lang="es-MX" sz="1800" b="0" i="0" u="none" strike="noStrike" baseline="0" dirty="0" err="1">
                <a:latin typeface="Calibri" panose="020F0502020204030204" pitchFamily="34" charset="0"/>
              </a:rPr>
              <a:t>the</a:t>
            </a:r>
            <a:endParaRPr lang="es-MX" sz="1800" b="0" i="0" u="none" strike="noStrike" baseline="0" dirty="0">
              <a:latin typeface="Calibri" panose="020F0502020204030204" pitchFamily="34" charset="0"/>
            </a:endParaRPr>
          </a:p>
          <a:p>
            <a:pPr algn="l"/>
            <a:r>
              <a:rPr lang="en-US" sz="1800" b="0" i="0" u="none" strike="noStrike" baseline="0" dirty="0">
                <a:latin typeface="Calibri" panose="020F0502020204030204" pitchFamily="34" charset="0"/>
              </a:rPr>
              <a:t>	intimacy of the therapeutic relationship. In Follette, V. &amp; </a:t>
            </a:r>
            <a:r>
              <a:rPr lang="en-US" sz="1800" b="0" i="0" u="none" strike="noStrike" baseline="0" dirty="0" err="1">
                <a:latin typeface="Calibri" panose="020F0502020204030204" pitchFamily="34" charset="0"/>
              </a:rPr>
              <a:t>Ruzek</a:t>
            </a:r>
            <a:r>
              <a:rPr lang="en-US" sz="1800" b="0" i="0" u="none" strike="noStrike" baseline="0" dirty="0">
                <a:latin typeface="Calibri" panose="020F0502020204030204" pitchFamily="34" charset="0"/>
              </a:rPr>
              <a:t>, J. (eds.) Cognitive‐</a:t>
            </a:r>
          </a:p>
          <a:p>
            <a:pPr algn="l"/>
            <a:r>
              <a:rPr lang="en-US" sz="1800" b="0" i="0" u="none" strike="noStrike" baseline="0" dirty="0">
                <a:latin typeface="Calibri" panose="020F0502020204030204" pitchFamily="34" charset="0"/>
              </a:rPr>
              <a:t>	Behavioral Therapies for Trauma, Second Edition. New York: Guilford.</a:t>
            </a:r>
          </a:p>
          <a:p>
            <a:pPr algn="l"/>
            <a:r>
              <a:rPr lang="de-DE" sz="1800" b="0" i="0" u="none" strike="noStrike" baseline="0" dirty="0">
                <a:latin typeface="Calibri" panose="020F0502020204030204" pitchFamily="34" charset="0"/>
              </a:rPr>
              <a:t>Kanter, J. W., Schildcrout, J. S., &amp; Kohlenberg, R. J. (2005). In‐vivo processes in cognitive therapy</a:t>
            </a:r>
          </a:p>
          <a:p>
            <a:pPr algn="l"/>
            <a:r>
              <a:rPr lang="en-US" sz="1800" b="0" i="0" u="none" strike="noStrike" baseline="0" dirty="0">
                <a:latin typeface="Calibri" panose="020F0502020204030204" pitchFamily="34" charset="0"/>
              </a:rPr>
              <a:t>	for depression: Frequency and benefits. Psychotherapy Research, 15(4), 366‐373.</a:t>
            </a:r>
          </a:p>
          <a:p>
            <a:pPr algn="l"/>
            <a:r>
              <a:rPr lang="en-US" sz="1800" b="0" i="0" u="none" strike="noStrike" baseline="0" dirty="0" err="1">
                <a:latin typeface="Calibri" panose="020F0502020204030204" pitchFamily="34" charset="0"/>
              </a:rPr>
              <a:t>Kohlenberg</a:t>
            </a:r>
            <a:r>
              <a:rPr lang="en-US" sz="1800" b="0" i="0" u="none" strike="noStrike" baseline="0" dirty="0">
                <a:latin typeface="Calibri" panose="020F0502020204030204" pitchFamily="34" charset="0"/>
              </a:rPr>
              <a:t>, R. J. &amp; Tsai, M. (1994). Functional analytic psychotherapy: A behavioral approach to</a:t>
            </a:r>
          </a:p>
          <a:p>
            <a:pPr algn="l"/>
            <a:r>
              <a:rPr lang="en-US" sz="1800" b="0" i="0" u="none" strike="noStrike" baseline="0" dirty="0">
                <a:latin typeface="Calibri" panose="020F0502020204030204" pitchFamily="34" charset="0"/>
              </a:rPr>
              <a:t>	treatment and integration. Journal of Psychotherapy Integration, 4, 175‐201.</a:t>
            </a:r>
            <a:endParaRPr lang="es-MX" dirty="0"/>
          </a:p>
        </p:txBody>
      </p:sp>
    </p:spTree>
    <p:extLst>
      <p:ext uri="{BB962C8B-B14F-4D97-AF65-F5344CB8AC3E}">
        <p14:creationId xmlns:p14="http://schemas.microsoft.com/office/powerpoint/2010/main" val="119712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2B78A-C0D6-44B8-866E-0F0A269E03A2}"/>
              </a:ext>
            </a:extLst>
          </p:cNvPr>
          <p:cNvSpPr>
            <a:spLocks noGrp="1"/>
          </p:cNvSpPr>
          <p:nvPr>
            <p:ph type="title"/>
          </p:nvPr>
        </p:nvSpPr>
        <p:spPr/>
        <p:txBody>
          <a:bodyPr/>
          <a:lstStyle/>
          <a:p>
            <a:pPr algn="ctr"/>
            <a:r>
              <a:rPr lang="es-MX" sz="3200" dirty="0"/>
              <a:t>Tres Agentes de Cambio Terapéutico:</a:t>
            </a:r>
            <a:br>
              <a:rPr lang="es-MX" sz="3200" dirty="0"/>
            </a:br>
            <a:r>
              <a:rPr lang="es-MX" dirty="0"/>
              <a:t>#2) </a:t>
            </a:r>
            <a:r>
              <a:rPr lang="es-MX" dirty="0" err="1"/>
              <a:t>Elicitar</a:t>
            </a:r>
            <a:r>
              <a:rPr lang="es-MX" dirty="0"/>
              <a:t> la Conducta del Cliente</a:t>
            </a:r>
          </a:p>
        </p:txBody>
      </p:sp>
      <p:sp>
        <p:nvSpPr>
          <p:cNvPr id="3" name="CuadroTexto 2">
            <a:extLst>
              <a:ext uri="{FF2B5EF4-FFF2-40B4-BE49-F238E27FC236}">
                <a16:creationId xmlns:a16="http://schemas.microsoft.com/office/drawing/2014/main" id="{EF93B172-EC4A-401C-8142-AB4D0BDC7186}"/>
              </a:ext>
            </a:extLst>
          </p:cNvPr>
          <p:cNvSpPr txBox="1"/>
          <p:nvPr/>
        </p:nvSpPr>
        <p:spPr>
          <a:xfrm>
            <a:off x="1224116" y="1799303"/>
            <a:ext cx="10129684" cy="1077218"/>
          </a:xfrm>
          <a:prstGeom prst="rect">
            <a:avLst/>
          </a:prstGeom>
          <a:noFill/>
        </p:spPr>
        <p:txBody>
          <a:bodyPr wrap="square" rtlCol="0">
            <a:spAutoFit/>
          </a:bodyPr>
          <a:lstStyle/>
          <a:p>
            <a:r>
              <a:rPr lang="es-MX" sz="3200" dirty="0"/>
              <a:t>El terapeuta </a:t>
            </a:r>
            <a:r>
              <a:rPr lang="es-MX" sz="3200" dirty="0" err="1"/>
              <a:t>elicita</a:t>
            </a:r>
            <a:r>
              <a:rPr lang="es-MX" sz="3200" dirty="0"/>
              <a:t> las conductas del cliente al presentar estimulación condicionada (condicionamiento clásico)</a:t>
            </a:r>
          </a:p>
        </p:txBody>
      </p:sp>
      <p:pic>
        <p:nvPicPr>
          <p:cNvPr id="4" name="Imagen 3">
            <a:extLst>
              <a:ext uri="{FF2B5EF4-FFF2-40B4-BE49-F238E27FC236}">
                <a16:creationId xmlns:a16="http://schemas.microsoft.com/office/drawing/2014/main" id="{D6205F65-A17C-4FAF-BF0E-90B266D2AB85}"/>
              </a:ext>
            </a:extLst>
          </p:cNvPr>
          <p:cNvPicPr>
            <a:picLocks noChangeAspect="1"/>
          </p:cNvPicPr>
          <p:nvPr/>
        </p:nvPicPr>
        <p:blipFill>
          <a:blip r:embed="rId2"/>
          <a:stretch>
            <a:fillRect/>
          </a:stretch>
        </p:blipFill>
        <p:spPr>
          <a:xfrm>
            <a:off x="2153265" y="3070127"/>
            <a:ext cx="1962322" cy="2948413"/>
          </a:xfrm>
          <a:prstGeom prst="rect">
            <a:avLst/>
          </a:prstGeom>
        </p:spPr>
      </p:pic>
      <p:pic>
        <p:nvPicPr>
          <p:cNvPr id="5" name="Imagen 4">
            <a:extLst>
              <a:ext uri="{FF2B5EF4-FFF2-40B4-BE49-F238E27FC236}">
                <a16:creationId xmlns:a16="http://schemas.microsoft.com/office/drawing/2014/main" id="{63B596B5-2C98-4BC9-B487-D56C90085B15}"/>
              </a:ext>
            </a:extLst>
          </p:cNvPr>
          <p:cNvPicPr>
            <a:picLocks noChangeAspect="1"/>
          </p:cNvPicPr>
          <p:nvPr/>
        </p:nvPicPr>
        <p:blipFill>
          <a:blip r:embed="rId3"/>
          <a:stretch>
            <a:fillRect/>
          </a:stretch>
        </p:blipFill>
        <p:spPr>
          <a:xfrm>
            <a:off x="7197213" y="2977049"/>
            <a:ext cx="3299509" cy="3041491"/>
          </a:xfrm>
          <a:prstGeom prst="rect">
            <a:avLst/>
          </a:prstGeom>
          <a:ln>
            <a:solidFill>
              <a:schemeClr val="bg1">
                <a:lumMod val="85000"/>
              </a:schemeClr>
            </a:solidFill>
          </a:ln>
        </p:spPr>
      </p:pic>
      <p:sp>
        <p:nvSpPr>
          <p:cNvPr id="6" name="CuadroTexto 5">
            <a:extLst>
              <a:ext uri="{FF2B5EF4-FFF2-40B4-BE49-F238E27FC236}">
                <a16:creationId xmlns:a16="http://schemas.microsoft.com/office/drawing/2014/main" id="{27CBC1AF-0766-4CA7-AEBC-E7B9A41DD05B}"/>
              </a:ext>
            </a:extLst>
          </p:cNvPr>
          <p:cNvSpPr txBox="1"/>
          <p:nvPr/>
        </p:nvSpPr>
        <p:spPr>
          <a:xfrm>
            <a:off x="5174226" y="4778477"/>
            <a:ext cx="1843548" cy="646331"/>
          </a:xfrm>
          <a:prstGeom prst="rect">
            <a:avLst/>
          </a:prstGeom>
          <a:noFill/>
        </p:spPr>
        <p:txBody>
          <a:bodyPr wrap="square" rtlCol="0">
            <a:spAutoFit/>
          </a:bodyPr>
          <a:lstStyle/>
          <a:p>
            <a:r>
              <a:rPr lang="es-MX" dirty="0"/>
              <a:t>Presenta CS</a:t>
            </a:r>
          </a:p>
          <a:p>
            <a:r>
              <a:rPr lang="es-MX" dirty="0"/>
              <a:t>Para el cliente…</a:t>
            </a:r>
          </a:p>
        </p:txBody>
      </p:sp>
      <p:sp>
        <p:nvSpPr>
          <p:cNvPr id="7" name="CuadroTexto 6">
            <a:extLst>
              <a:ext uri="{FF2B5EF4-FFF2-40B4-BE49-F238E27FC236}">
                <a16:creationId xmlns:a16="http://schemas.microsoft.com/office/drawing/2014/main" id="{58F6DDD7-75B7-40B5-9E73-20482CAFCAB9}"/>
              </a:ext>
            </a:extLst>
          </p:cNvPr>
          <p:cNvSpPr txBox="1"/>
          <p:nvPr/>
        </p:nvSpPr>
        <p:spPr>
          <a:xfrm>
            <a:off x="7742903" y="3325761"/>
            <a:ext cx="1371600" cy="646331"/>
          </a:xfrm>
          <a:prstGeom prst="rect">
            <a:avLst/>
          </a:prstGeom>
          <a:noFill/>
        </p:spPr>
        <p:txBody>
          <a:bodyPr wrap="square" rtlCol="0">
            <a:spAutoFit/>
          </a:bodyPr>
          <a:lstStyle/>
          <a:p>
            <a:r>
              <a:rPr lang="es-MX" b="1" dirty="0"/>
              <a:t>Suena como mi mamá</a:t>
            </a:r>
          </a:p>
        </p:txBody>
      </p:sp>
      <p:sp>
        <p:nvSpPr>
          <p:cNvPr id="8" name="CuadroTexto 7">
            <a:extLst>
              <a:ext uri="{FF2B5EF4-FFF2-40B4-BE49-F238E27FC236}">
                <a16:creationId xmlns:a16="http://schemas.microsoft.com/office/drawing/2014/main" id="{6980FF3F-7D74-4C7E-A01D-54C3599BED34}"/>
              </a:ext>
            </a:extLst>
          </p:cNvPr>
          <p:cNvSpPr txBox="1"/>
          <p:nvPr/>
        </p:nvSpPr>
        <p:spPr>
          <a:xfrm>
            <a:off x="1224116" y="6018540"/>
            <a:ext cx="9803548" cy="369332"/>
          </a:xfrm>
          <a:prstGeom prst="rect">
            <a:avLst/>
          </a:prstGeom>
          <a:noFill/>
        </p:spPr>
        <p:txBody>
          <a:bodyPr wrap="square" rtlCol="0">
            <a:spAutoFit/>
          </a:bodyPr>
          <a:lstStyle/>
          <a:p>
            <a:r>
              <a:rPr lang="es-MX" dirty="0"/>
              <a:t>                      Terapeuta						             Cliente</a:t>
            </a:r>
          </a:p>
        </p:txBody>
      </p:sp>
    </p:spTree>
    <p:extLst>
      <p:ext uri="{BB962C8B-B14F-4D97-AF65-F5344CB8AC3E}">
        <p14:creationId xmlns:p14="http://schemas.microsoft.com/office/powerpoint/2010/main" val="191551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842A6-E47B-43B5-B811-B6EF7C79CED5}"/>
              </a:ext>
            </a:extLst>
          </p:cNvPr>
          <p:cNvSpPr>
            <a:spLocks noGrp="1"/>
          </p:cNvSpPr>
          <p:nvPr>
            <p:ph type="title"/>
          </p:nvPr>
        </p:nvSpPr>
        <p:spPr/>
        <p:txBody>
          <a:bodyPr/>
          <a:lstStyle/>
          <a:p>
            <a:pPr algn="ctr"/>
            <a:r>
              <a:rPr lang="es-MX" sz="3200" dirty="0"/>
              <a:t>Tres Agentes de Cambio Terapéutico:</a:t>
            </a:r>
            <a:br>
              <a:rPr lang="es-MX" sz="4400" dirty="0"/>
            </a:br>
            <a:r>
              <a:rPr lang="es-MX" dirty="0"/>
              <a:t>#3) Reforzar Conducta</a:t>
            </a:r>
          </a:p>
        </p:txBody>
      </p:sp>
      <p:sp>
        <p:nvSpPr>
          <p:cNvPr id="3" name="CuadroTexto 2">
            <a:extLst>
              <a:ext uri="{FF2B5EF4-FFF2-40B4-BE49-F238E27FC236}">
                <a16:creationId xmlns:a16="http://schemas.microsoft.com/office/drawing/2014/main" id="{6989892B-96F8-4625-B8C5-D646A61F11FE}"/>
              </a:ext>
            </a:extLst>
          </p:cNvPr>
          <p:cNvSpPr txBox="1"/>
          <p:nvPr/>
        </p:nvSpPr>
        <p:spPr>
          <a:xfrm>
            <a:off x="1356852" y="1690688"/>
            <a:ext cx="9996948" cy="1938992"/>
          </a:xfrm>
          <a:prstGeom prst="rect">
            <a:avLst/>
          </a:prstGeom>
          <a:noFill/>
        </p:spPr>
        <p:txBody>
          <a:bodyPr wrap="square" rtlCol="0">
            <a:spAutoFit/>
          </a:bodyPr>
          <a:lstStyle/>
          <a:p>
            <a:pPr marL="457200" indent="-457200">
              <a:buFont typeface="Arial" panose="020B0604020202020204" pitchFamily="34" charset="0"/>
              <a:buChar char="•"/>
            </a:pPr>
            <a:r>
              <a:rPr lang="es-MX" sz="2400" dirty="0"/>
              <a:t>Las conductas del terapeuta moldean la conducta del cliente en-vivo, en el aquí y el ahora</a:t>
            </a:r>
          </a:p>
          <a:p>
            <a:pPr marL="457200" indent="-457200">
              <a:buFont typeface="Arial" panose="020B0604020202020204" pitchFamily="34" charset="0"/>
              <a:buChar char="•"/>
            </a:pPr>
            <a:r>
              <a:rPr lang="es-MX" sz="2400" dirty="0"/>
              <a:t>Esta conducta incluye eventos privados y públicos</a:t>
            </a:r>
          </a:p>
          <a:p>
            <a:pPr marL="457200" indent="-457200">
              <a:buFont typeface="Arial" panose="020B0604020202020204" pitchFamily="34" charset="0"/>
              <a:buChar char="•"/>
            </a:pPr>
            <a:r>
              <a:rPr lang="es-MX" sz="2400" dirty="0"/>
              <a:t>El resultado es conducta moldeada por contingencias</a:t>
            </a:r>
          </a:p>
          <a:p>
            <a:pPr marL="457200" indent="-457200">
              <a:buFont typeface="Arial" panose="020B0604020202020204" pitchFamily="34" charset="0"/>
              <a:buChar char="•"/>
            </a:pPr>
            <a:r>
              <a:rPr lang="es-MX" sz="2400" dirty="0"/>
              <a:t>El proceso se conoce como condicionamiento operante</a:t>
            </a:r>
          </a:p>
        </p:txBody>
      </p:sp>
      <p:pic>
        <p:nvPicPr>
          <p:cNvPr id="7" name="Imagen 6">
            <a:extLst>
              <a:ext uri="{FF2B5EF4-FFF2-40B4-BE49-F238E27FC236}">
                <a16:creationId xmlns:a16="http://schemas.microsoft.com/office/drawing/2014/main" id="{C6257219-650D-4FCD-B1DC-671E4D3FBAE7}"/>
              </a:ext>
            </a:extLst>
          </p:cNvPr>
          <p:cNvPicPr>
            <a:picLocks noChangeAspect="1"/>
          </p:cNvPicPr>
          <p:nvPr/>
        </p:nvPicPr>
        <p:blipFill>
          <a:blip r:embed="rId2"/>
          <a:stretch>
            <a:fillRect/>
          </a:stretch>
        </p:blipFill>
        <p:spPr>
          <a:xfrm>
            <a:off x="838200" y="4542504"/>
            <a:ext cx="1903445" cy="1800466"/>
          </a:xfrm>
          <a:prstGeom prst="rect">
            <a:avLst/>
          </a:prstGeom>
        </p:spPr>
      </p:pic>
      <p:pic>
        <p:nvPicPr>
          <p:cNvPr id="9" name="Imagen 8">
            <a:extLst>
              <a:ext uri="{FF2B5EF4-FFF2-40B4-BE49-F238E27FC236}">
                <a16:creationId xmlns:a16="http://schemas.microsoft.com/office/drawing/2014/main" id="{62E1B1C9-B39F-46DE-A58F-37EAEBD05698}"/>
              </a:ext>
            </a:extLst>
          </p:cNvPr>
          <p:cNvPicPr>
            <a:picLocks noChangeAspect="1"/>
          </p:cNvPicPr>
          <p:nvPr/>
        </p:nvPicPr>
        <p:blipFill>
          <a:blip r:embed="rId3"/>
          <a:stretch>
            <a:fillRect/>
          </a:stretch>
        </p:blipFill>
        <p:spPr>
          <a:xfrm>
            <a:off x="10047514" y="4542505"/>
            <a:ext cx="1306286" cy="1983852"/>
          </a:xfrm>
          <a:prstGeom prst="rect">
            <a:avLst/>
          </a:prstGeom>
        </p:spPr>
      </p:pic>
      <p:sp>
        <p:nvSpPr>
          <p:cNvPr id="10" name="CuadroTexto 9">
            <a:extLst>
              <a:ext uri="{FF2B5EF4-FFF2-40B4-BE49-F238E27FC236}">
                <a16:creationId xmlns:a16="http://schemas.microsoft.com/office/drawing/2014/main" id="{1E65D789-0D81-4DAC-AA52-F347735FA2A0}"/>
              </a:ext>
            </a:extLst>
          </p:cNvPr>
          <p:cNvSpPr txBox="1"/>
          <p:nvPr/>
        </p:nvSpPr>
        <p:spPr>
          <a:xfrm>
            <a:off x="1150374" y="3996813"/>
            <a:ext cx="1297858" cy="383458"/>
          </a:xfrm>
          <a:prstGeom prst="rect">
            <a:avLst/>
          </a:prstGeom>
          <a:noFill/>
        </p:spPr>
        <p:txBody>
          <a:bodyPr wrap="square" rtlCol="0">
            <a:spAutoFit/>
          </a:bodyPr>
          <a:lstStyle/>
          <a:p>
            <a:r>
              <a:rPr lang="es-MX" dirty="0"/>
              <a:t>Terapeuta</a:t>
            </a:r>
          </a:p>
        </p:txBody>
      </p:sp>
      <p:sp>
        <p:nvSpPr>
          <p:cNvPr id="11" name="CuadroTexto 10">
            <a:extLst>
              <a:ext uri="{FF2B5EF4-FFF2-40B4-BE49-F238E27FC236}">
                <a16:creationId xmlns:a16="http://schemas.microsoft.com/office/drawing/2014/main" id="{5E47ADAC-7153-4EB9-851E-6429BD4C02C2}"/>
              </a:ext>
            </a:extLst>
          </p:cNvPr>
          <p:cNvSpPr txBox="1"/>
          <p:nvPr/>
        </p:nvSpPr>
        <p:spPr>
          <a:xfrm>
            <a:off x="10042598" y="3996813"/>
            <a:ext cx="1192161" cy="369332"/>
          </a:xfrm>
          <a:prstGeom prst="rect">
            <a:avLst/>
          </a:prstGeom>
          <a:noFill/>
        </p:spPr>
        <p:txBody>
          <a:bodyPr wrap="square" rtlCol="0">
            <a:spAutoFit/>
          </a:bodyPr>
          <a:lstStyle/>
          <a:p>
            <a:r>
              <a:rPr lang="es-MX" dirty="0"/>
              <a:t>Cliente</a:t>
            </a:r>
          </a:p>
        </p:txBody>
      </p:sp>
      <p:sp>
        <p:nvSpPr>
          <p:cNvPr id="12" name="Globo: línea 11">
            <a:extLst>
              <a:ext uri="{FF2B5EF4-FFF2-40B4-BE49-F238E27FC236}">
                <a16:creationId xmlns:a16="http://schemas.microsoft.com/office/drawing/2014/main" id="{D9474643-F4A5-4934-BCC1-F75FD3A8BCB3}"/>
              </a:ext>
            </a:extLst>
          </p:cNvPr>
          <p:cNvSpPr/>
          <p:nvPr/>
        </p:nvSpPr>
        <p:spPr>
          <a:xfrm>
            <a:off x="3126658" y="3878826"/>
            <a:ext cx="2315497" cy="1430593"/>
          </a:xfrm>
          <a:prstGeom prst="borderCallout1">
            <a:avLst>
              <a:gd name="adj1" fmla="val 53802"/>
              <a:gd name="adj2" fmla="val 584"/>
              <a:gd name="adj3" fmla="val 118686"/>
              <a:gd name="adj4" fmla="val -53620"/>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3" name="CuadroTexto 12">
            <a:extLst>
              <a:ext uri="{FF2B5EF4-FFF2-40B4-BE49-F238E27FC236}">
                <a16:creationId xmlns:a16="http://schemas.microsoft.com/office/drawing/2014/main" id="{F12A87B8-8790-45B8-A605-E22615BF3927}"/>
              </a:ext>
            </a:extLst>
          </p:cNvPr>
          <p:cNvSpPr txBox="1"/>
          <p:nvPr/>
        </p:nvSpPr>
        <p:spPr>
          <a:xfrm>
            <a:off x="3229897" y="3996813"/>
            <a:ext cx="2212258" cy="1200329"/>
          </a:xfrm>
          <a:prstGeom prst="rect">
            <a:avLst/>
          </a:prstGeom>
          <a:noFill/>
        </p:spPr>
        <p:txBody>
          <a:bodyPr wrap="square" rtlCol="0">
            <a:spAutoFit/>
          </a:bodyPr>
          <a:lstStyle/>
          <a:p>
            <a:r>
              <a:rPr lang="es-MX" sz="2400" dirty="0"/>
              <a:t>En verdad que aprecio su honestidad</a:t>
            </a:r>
          </a:p>
        </p:txBody>
      </p:sp>
      <p:sp>
        <p:nvSpPr>
          <p:cNvPr id="14" name="Diagrama de flujo: proceso 13">
            <a:extLst>
              <a:ext uri="{FF2B5EF4-FFF2-40B4-BE49-F238E27FC236}">
                <a16:creationId xmlns:a16="http://schemas.microsoft.com/office/drawing/2014/main" id="{6D4BC864-DCB8-4072-A831-51832D6B647B}"/>
              </a:ext>
            </a:extLst>
          </p:cNvPr>
          <p:cNvSpPr/>
          <p:nvPr/>
        </p:nvSpPr>
        <p:spPr>
          <a:xfrm>
            <a:off x="7757652" y="3878826"/>
            <a:ext cx="1996449" cy="2109019"/>
          </a:xfrm>
          <a:prstGeom prst="flowChartProcess">
            <a:avLst/>
          </a:prstGeom>
          <a:solidFill>
            <a:schemeClr val="accent5">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5" name="CuadroTexto 14">
            <a:extLst>
              <a:ext uri="{FF2B5EF4-FFF2-40B4-BE49-F238E27FC236}">
                <a16:creationId xmlns:a16="http://schemas.microsoft.com/office/drawing/2014/main" id="{E31F51CC-F61F-46D5-9527-E0C910ABBF8E}"/>
              </a:ext>
            </a:extLst>
          </p:cNvPr>
          <p:cNvSpPr txBox="1"/>
          <p:nvPr/>
        </p:nvSpPr>
        <p:spPr>
          <a:xfrm>
            <a:off x="7757652" y="3996813"/>
            <a:ext cx="1996449" cy="1631216"/>
          </a:xfrm>
          <a:prstGeom prst="rect">
            <a:avLst/>
          </a:prstGeom>
          <a:noFill/>
        </p:spPr>
        <p:txBody>
          <a:bodyPr wrap="square" rtlCol="0">
            <a:spAutoFit/>
          </a:bodyPr>
          <a:lstStyle/>
          <a:p>
            <a:r>
              <a:rPr lang="es-MX" sz="2000" dirty="0"/>
              <a:t>Me cuesta trabajo decirlo, pero no me gustó la última sesión</a:t>
            </a:r>
          </a:p>
        </p:txBody>
      </p:sp>
      <p:sp>
        <p:nvSpPr>
          <p:cNvPr id="16" name="Flecha: a la derecha 15">
            <a:extLst>
              <a:ext uri="{FF2B5EF4-FFF2-40B4-BE49-F238E27FC236}">
                <a16:creationId xmlns:a16="http://schemas.microsoft.com/office/drawing/2014/main" id="{7D9E0C77-BCA4-4516-BA29-924E7C949E9A}"/>
              </a:ext>
            </a:extLst>
          </p:cNvPr>
          <p:cNvSpPr/>
          <p:nvPr/>
        </p:nvSpPr>
        <p:spPr>
          <a:xfrm>
            <a:off x="2964426" y="5515897"/>
            <a:ext cx="2905432" cy="827073"/>
          </a:xfrm>
          <a:prstGeom prst="rightArrow">
            <a:avLst/>
          </a:prstGeom>
          <a:solidFill>
            <a:srgbClr val="92D05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7" name="Flecha: hacia la izquierda 16">
            <a:extLst>
              <a:ext uri="{FF2B5EF4-FFF2-40B4-BE49-F238E27FC236}">
                <a16:creationId xmlns:a16="http://schemas.microsoft.com/office/drawing/2014/main" id="{6F37F100-8F7C-497A-AD08-5CB09F600790}"/>
              </a:ext>
            </a:extLst>
          </p:cNvPr>
          <p:cNvSpPr/>
          <p:nvPr/>
        </p:nvSpPr>
        <p:spPr>
          <a:xfrm>
            <a:off x="5730652" y="4218039"/>
            <a:ext cx="1717283" cy="827073"/>
          </a:xfrm>
          <a:prstGeom prst="leftArrow">
            <a:avLst/>
          </a:prstGeom>
          <a:solidFill>
            <a:srgbClr val="00B0F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8" name="CuadroTexto 17">
            <a:extLst>
              <a:ext uri="{FF2B5EF4-FFF2-40B4-BE49-F238E27FC236}">
                <a16:creationId xmlns:a16="http://schemas.microsoft.com/office/drawing/2014/main" id="{605D5F73-FA94-42E3-87F4-93C0F7C00379}"/>
              </a:ext>
            </a:extLst>
          </p:cNvPr>
          <p:cNvSpPr txBox="1"/>
          <p:nvPr/>
        </p:nvSpPr>
        <p:spPr>
          <a:xfrm>
            <a:off x="3178277" y="5745078"/>
            <a:ext cx="2315497" cy="368710"/>
          </a:xfrm>
          <a:prstGeom prst="rect">
            <a:avLst/>
          </a:prstGeom>
          <a:noFill/>
        </p:spPr>
        <p:txBody>
          <a:bodyPr wrap="square" rtlCol="0">
            <a:spAutoFit/>
          </a:bodyPr>
          <a:lstStyle/>
          <a:p>
            <a:r>
              <a:rPr lang="es-MX" dirty="0"/>
              <a:t>      Reforzamiento</a:t>
            </a:r>
          </a:p>
        </p:txBody>
      </p:sp>
      <p:sp>
        <p:nvSpPr>
          <p:cNvPr id="19" name="CuadroTexto 18">
            <a:extLst>
              <a:ext uri="{FF2B5EF4-FFF2-40B4-BE49-F238E27FC236}">
                <a16:creationId xmlns:a16="http://schemas.microsoft.com/office/drawing/2014/main" id="{1BD8032E-8DB7-4CEA-9356-B1F73522C149}"/>
              </a:ext>
            </a:extLst>
          </p:cNvPr>
          <p:cNvSpPr txBox="1"/>
          <p:nvPr/>
        </p:nvSpPr>
        <p:spPr>
          <a:xfrm>
            <a:off x="6259010" y="4443089"/>
            <a:ext cx="1351935" cy="369332"/>
          </a:xfrm>
          <a:prstGeom prst="rect">
            <a:avLst/>
          </a:prstGeom>
          <a:noFill/>
        </p:spPr>
        <p:txBody>
          <a:bodyPr wrap="square" rtlCol="0">
            <a:spAutoFit/>
          </a:bodyPr>
          <a:lstStyle/>
          <a:p>
            <a:r>
              <a:rPr lang="es-MX" dirty="0"/>
              <a:t>Mejoría</a:t>
            </a:r>
          </a:p>
        </p:txBody>
      </p:sp>
    </p:spTree>
    <p:extLst>
      <p:ext uri="{BB962C8B-B14F-4D97-AF65-F5344CB8AC3E}">
        <p14:creationId xmlns:p14="http://schemas.microsoft.com/office/powerpoint/2010/main" val="82350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41F580-C84A-4FA3-95B9-0F3DC513EDD2}"/>
              </a:ext>
            </a:extLst>
          </p:cNvPr>
          <p:cNvSpPr>
            <a:spLocks noGrp="1"/>
          </p:cNvSpPr>
          <p:nvPr>
            <p:ph type="title"/>
          </p:nvPr>
        </p:nvSpPr>
        <p:spPr>
          <a:xfrm>
            <a:off x="838200" y="365126"/>
            <a:ext cx="10515600" cy="888488"/>
          </a:xfrm>
        </p:spPr>
        <p:txBody>
          <a:bodyPr>
            <a:normAutofit/>
          </a:bodyPr>
          <a:lstStyle/>
          <a:p>
            <a:pPr algn="ctr"/>
            <a:r>
              <a:rPr lang="es-MX" sz="3200" dirty="0"/>
              <a:t>La relación espacio - tiempo</a:t>
            </a:r>
          </a:p>
        </p:txBody>
      </p:sp>
      <p:sp>
        <p:nvSpPr>
          <p:cNvPr id="3" name="CuadroTexto 2">
            <a:extLst>
              <a:ext uri="{FF2B5EF4-FFF2-40B4-BE49-F238E27FC236}">
                <a16:creationId xmlns:a16="http://schemas.microsoft.com/office/drawing/2014/main" id="{5FC49634-0286-4A5D-B1D3-8DCE49019F51}"/>
              </a:ext>
            </a:extLst>
          </p:cNvPr>
          <p:cNvSpPr txBox="1"/>
          <p:nvPr/>
        </p:nvSpPr>
        <p:spPr>
          <a:xfrm>
            <a:off x="1342103" y="1430594"/>
            <a:ext cx="10011697" cy="1077218"/>
          </a:xfrm>
          <a:prstGeom prst="rect">
            <a:avLst/>
          </a:prstGeom>
          <a:noFill/>
        </p:spPr>
        <p:txBody>
          <a:bodyPr wrap="square" rtlCol="0">
            <a:spAutoFit/>
          </a:bodyPr>
          <a:lstStyle/>
          <a:p>
            <a:r>
              <a:rPr lang="es-MX" sz="3200" dirty="0"/>
              <a:t>El reforzamiento es mas efectivo si se otorga cercano en tiempo y espacio a la conducta</a:t>
            </a:r>
          </a:p>
        </p:txBody>
      </p:sp>
      <p:sp>
        <p:nvSpPr>
          <p:cNvPr id="4" name="CuadroTexto 3">
            <a:extLst>
              <a:ext uri="{FF2B5EF4-FFF2-40B4-BE49-F238E27FC236}">
                <a16:creationId xmlns:a16="http://schemas.microsoft.com/office/drawing/2014/main" id="{BCDF9AEF-EDFA-46C8-8F21-98D22AD7902B}"/>
              </a:ext>
            </a:extLst>
          </p:cNvPr>
          <p:cNvSpPr txBox="1"/>
          <p:nvPr/>
        </p:nvSpPr>
        <p:spPr>
          <a:xfrm>
            <a:off x="1460090" y="3274142"/>
            <a:ext cx="4635910" cy="3108543"/>
          </a:xfrm>
          <a:prstGeom prst="rect">
            <a:avLst/>
          </a:prstGeom>
          <a:noFill/>
        </p:spPr>
        <p:txBody>
          <a:bodyPr wrap="square" rtlCol="0">
            <a:spAutoFit/>
          </a:bodyPr>
          <a:lstStyle/>
          <a:p>
            <a:r>
              <a:rPr lang="es-MX" sz="2800" dirty="0"/>
              <a:t>Ejemplo: Reforzar al cliente por mejorarse inmediatamente después de que la mejoría ocurre en la sesión vs. Reforzarlo por una mejoría que ocurrió a principios de la semana.</a:t>
            </a:r>
          </a:p>
        </p:txBody>
      </p:sp>
      <p:pic>
        <p:nvPicPr>
          <p:cNvPr id="5" name="Imagen 4">
            <a:extLst>
              <a:ext uri="{FF2B5EF4-FFF2-40B4-BE49-F238E27FC236}">
                <a16:creationId xmlns:a16="http://schemas.microsoft.com/office/drawing/2014/main" id="{1ED37640-8D00-42CB-80CA-92E6882F6492}"/>
              </a:ext>
            </a:extLst>
          </p:cNvPr>
          <p:cNvPicPr>
            <a:picLocks noChangeAspect="1"/>
          </p:cNvPicPr>
          <p:nvPr/>
        </p:nvPicPr>
        <p:blipFill>
          <a:blip r:embed="rId2"/>
          <a:stretch>
            <a:fillRect/>
          </a:stretch>
        </p:blipFill>
        <p:spPr>
          <a:xfrm>
            <a:off x="7119341" y="3428999"/>
            <a:ext cx="3377321" cy="2953685"/>
          </a:xfrm>
          <a:prstGeom prst="rect">
            <a:avLst/>
          </a:prstGeom>
        </p:spPr>
      </p:pic>
    </p:spTree>
    <p:extLst>
      <p:ext uri="{BB962C8B-B14F-4D97-AF65-F5344CB8AC3E}">
        <p14:creationId xmlns:p14="http://schemas.microsoft.com/office/powerpoint/2010/main" val="1992845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106C2A-A18C-4617-A54E-180D60EE9784}"/>
              </a:ext>
            </a:extLst>
          </p:cNvPr>
          <p:cNvSpPr>
            <a:spLocks noGrp="1"/>
          </p:cNvSpPr>
          <p:nvPr>
            <p:ph type="title"/>
          </p:nvPr>
        </p:nvSpPr>
        <p:spPr>
          <a:xfrm>
            <a:off x="941439" y="826093"/>
            <a:ext cx="10515600" cy="1325563"/>
          </a:xfrm>
        </p:spPr>
        <p:txBody>
          <a:bodyPr>
            <a:normAutofit/>
          </a:bodyPr>
          <a:lstStyle/>
          <a:p>
            <a:r>
              <a:rPr lang="es-MX" sz="3200" dirty="0"/>
              <a:t>Constantemente estamos moldeando la conducta del cliente (Ejem., pensamientos, emociones, relaciones interpersonales)</a:t>
            </a:r>
          </a:p>
        </p:txBody>
      </p:sp>
      <p:sp>
        <p:nvSpPr>
          <p:cNvPr id="3" name="CuadroTexto 2">
            <a:extLst>
              <a:ext uri="{FF2B5EF4-FFF2-40B4-BE49-F238E27FC236}">
                <a16:creationId xmlns:a16="http://schemas.microsoft.com/office/drawing/2014/main" id="{20A3DF5A-4462-4367-BA6B-639964A5FA68}"/>
              </a:ext>
            </a:extLst>
          </p:cNvPr>
          <p:cNvSpPr txBox="1"/>
          <p:nvPr/>
        </p:nvSpPr>
        <p:spPr>
          <a:xfrm>
            <a:off x="2300748" y="2492477"/>
            <a:ext cx="7447936" cy="3539430"/>
          </a:xfrm>
          <a:prstGeom prst="rect">
            <a:avLst/>
          </a:prstGeom>
          <a:noFill/>
        </p:spPr>
        <p:txBody>
          <a:bodyPr wrap="square" rtlCol="0">
            <a:spAutoFit/>
          </a:bodyPr>
          <a:lstStyle/>
          <a:p>
            <a:pPr marL="285750" indent="-285750">
              <a:buFont typeface="Arial" panose="020B0604020202020204" pitchFamily="34" charset="0"/>
              <a:buChar char="•"/>
            </a:pPr>
            <a:r>
              <a:rPr lang="es-MX" sz="3200" dirty="0"/>
              <a:t>El reforzamiento ocurre sin importar si nos damos cuenta o no de el</a:t>
            </a:r>
          </a:p>
          <a:p>
            <a:pPr marL="285750" indent="-285750">
              <a:buFont typeface="Arial" panose="020B0604020202020204" pitchFamily="34" charset="0"/>
              <a:buChar char="•"/>
            </a:pPr>
            <a:r>
              <a:rPr lang="es-MX" sz="3200" dirty="0"/>
              <a:t>Terapeutas y clientes inevitablemente y de manera natural, moldean uno a otro su conducta</a:t>
            </a:r>
          </a:p>
          <a:p>
            <a:pPr marL="285750" indent="-285750">
              <a:buFont typeface="Arial" panose="020B0604020202020204" pitchFamily="34" charset="0"/>
              <a:buChar char="•"/>
            </a:pPr>
            <a:r>
              <a:rPr lang="es-MX" sz="3200" dirty="0"/>
              <a:t>Esto generalmente ocurre sin que nos demos cuenta</a:t>
            </a:r>
          </a:p>
        </p:txBody>
      </p:sp>
    </p:spTree>
    <p:extLst>
      <p:ext uri="{BB962C8B-B14F-4D97-AF65-F5344CB8AC3E}">
        <p14:creationId xmlns:p14="http://schemas.microsoft.com/office/powerpoint/2010/main" val="255402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B73B44-4C92-46DF-ABE3-202E791585E0}"/>
              </a:ext>
            </a:extLst>
          </p:cNvPr>
          <p:cNvSpPr>
            <a:spLocks noGrp="1"/>
          </p:cNvSpPr>
          <p:nvPr>
            <p:ph type="title"/>
          </p:nvPr>
        </p:nvSpPr>
        <p:spPr>
          <a:xfrm>
            <a:off x="1150374" y="896650"/>
            <a:ext cx="10515600" cy="829494"/>
          </a:xfrm>
        </p:spPr>
        <p:txBody>
          <a:bodyPr/>
          <a:lstStyle/>
          <a:p>
            <a:pPr algn="ctr"/>
            <a:r>
              <a:rPr lang="es-MX" dirty="0"/>
              <a:t>Análisis Funcional</a:t>
            </a:r>
          </a:p>
        </p:txBody>
      </p:sp>
      <p:sp>
        <p:nvSpPr>
          <p:cNvPr id="3" name="CuadroTexto 2">
            <a:extLst>
              <a:ext uri="{FF2B5EF4-FFF2-40B4-BE49-F238E27FC236}">
                <a16:creationId xmlns:a16="http://schemas.microsoft.com/office/drawing/2014/main" id="{57A5CE68-64E2-4408-B09A-8FE521985A7F}"/>
              </a:ext>
            </a:extLst>
          </p:cNvPr>
          <p:cNvSpPr txBox="1"/>
          <p:nvPr/>
        </p:nvSpPr>
        <p:spPr>
          <a:xfrm>
            <a:off x="1150374" y="1991032"/>
            <a:ext cx="9969910" cy="3970318"/>
          </a:xfrm>
          <a:prstGeom prst="rect">
            <a:avLst/>
          </a:prstGeom>
          <a:noFill/>
        </p:spPr>
        <p:txBody>
          <a:bodyPr wrap="square" rtlCol="0">
            <a:spAutoFit/>
          </a:bodyPr>
          <a:lstStyle/>
          <a:p>
            <a:pPr marL="285750" indent="-285750">
              <a:buFont typeface="Arial" panose="020B0604020202020204" pitchFamily="34" charset="0"/>
              <a:buChar char="•"/>
            </a:pPr>
            <a:r>
              <a:rPr lang="es-MX" sz="2800" dirty="0"/>
              <a:t>Función vs. Forma de la conducta</a:t>
            </a:r>
          </a:p>
          <a:p>
            <a:r>
              <a:rPr lang="es-MX" sz="2400" dirty="0"/>
              <a:t>      - Las conductas del cliente se agrupan en base a antecedentes y</a:t>
            </a:r>
          </a:p>
          <a:p>
            <a:r>
              <a:rPr lang="es-MX" sz="2400" dirty="0"/>
              <a:t>        consecuencias similares y su función o propósito al que sirven, con una</a:t>
            </a:r>
          </a:p>
          <a:p>
            <a:r>
              <a:rPr lang="es-MX" sz="2400" dirty="0"/>
              <a:t>        forma específica o apariencia que varía de cliente a cliente.</a:t>
            </a:r>
          </a:p>
          <a:p>
            <a:pPr marL="285750" indent="-285750">
              <a:buFont typeface="Arial" panose="020B0604020202020204" pitchFamily="34" charset="0"/>
              <a:buChar char="•"/>
            </a:pPr>
            <a:r>
              <a:rPr lang="es-MX" sz="2800" dirty="0"/>
              <a:t>Muchas conductas pueden pertenecer a la misma clase funcional, aunque se vean diferentes</a:t>
            </a:r>
          </a:p>
          <a:p>
            <a:r>
              <a:rPr lang="es-MX" sz="2400" dirty="0"/>
              <a:t>      - Ejemplo: hacer chistes, faltar a las sesiones, no compartir emociones,</a:t>
            </a:r>
          </a:p>
          <a:p>
            <a:r>
              <a:rPr lang="es-MX" sz="2400" dirty="0"/>
              <a:t>        enfocarse en la ira y no en</a:t>
            </a:r>
          </a:p>
          <a:p>
            <a:r>
              <a:rPr lang="es-MX" sz="2400" dirty="0"/>
              <a:t>        lastimar, pueden todas pertenecer a la clase funcional de distanciarse </a:t>
            </a:r>
          </a:p>
          <a:p>
            <a:r>
              <a:rPr lang="es-MX" sz="2400" dirty="0"/>
              <a:t>        de otros.</a:t>
            </a:r>
          </a:p>
        </p:txBody>
      </p:sp>
    </p:spTree>
    <p:extLst>
      <p:ext uri="{BB962C8B-B14F-4D97-AF65-F5344CB8AC3E}">
        <p14:creationId xmlns:p14="http://schemas.microsoft.com/office/powerpoint/2010/main" val="27199537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4021</Words>
  <Application>Microsoft Office PowerPoint</Application>
  <PresentationFormat>Panorámica</PresentationFormat>
  <Paragraphs>361</Paragraphs>
  <Slides>44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44</vt:i4>
      </vt:variant>
    </vt:vector>
  </HeadingPairs>
  <TitlesOfParts>
    <vt:vector size="51" baseType="lpstr">
      <vt:lpstr>Arial</vt:lpstr>
      <vt:lpstr>Calibri</vt:lpstr>
      <vt:lpstr>Calibri Light</vt:lpstr>
      <vt:lpstr>Calibri-Bold</vt:lpstr>
      <vt:lpstr>Calibri-Italic</vt:lpstr>
      <vt:lpstr>Verdana</vt:lpstr>
      <vt:lpstr>Tema de Office</vt:lpstr>
      <vt:lpstr>Psicoterapia Analítico Funcional (FAP)</vt:lpstr>
      <vt:lpstr>La FAP es una terapia analítica conductual intensa, íntima y emotiva</vt:lpstr>
      <vt:lpstr>Conceptos Analíticos Conductuales Tres Agentes de Cambio Terapéutico Solo hay tres formas para que el terapeuta afecte al cliente:</vt:lpstr>
      <vt:lpstr>Tres Agentes de Cambio Terapéutico: #1) Evocar la Conducta del Cliente</vt:lpstr>
      <vt:lpstr>Tres Agentes de Cambio Terapéutico: #2) Elicitar la Conducta del Cliente</vt:lpstr>
      <vt:lpstr>Tres Agentes de Cambio Terapéutico: #3) Reforzar Conducta</vt:lpstr>
      <vt:lpstr>La relación espacio - tiempo</vt:lpstr>
      <vt:lpstr>Constantemente estamos moldeando la conducta del cliente (Ejem., pensamientos, emociones, relaciones interpersonales)</vt:lpstr>
      <vt:lpstr>Análisis Funcional</vt:lpstr>
      <vt:lpstr>Moldear la función, no la forma (iguale expectativas con el repertorio conductual actual del cliente)</vt:lpstr>
      <vt:lpstr>CRBs (Conductas Clínicamente Relevantes) son las operantes que están  en el CORAZÓN de la FAP</vt:lpstr>
      <vt:lpstr>Conceptos FAP básicos: CONDUCTAS CLÍNICAMENTE RELEVANTES (CRBs)</vt:lpstr>
      <vt:lpstr>Las 5 Reglas de la FAP</vt:lpstr>
      <vt:lpstr>Conceptualización de caso FAP</vt:lpstr>
      <vt:lpstr>Conceptualización FAP de los casos</vt:lpstr>
      <vt:lpstr>Interacción terapéutica típica de la FAP</vt:lpstr>
      <vt:lpstr>Regla 1: Observe las CRBs</vt:lpstr>
      <vt:lpstr>Observar las CRBs en este taller</vt:lpstr>
      <vt:lpstr>¿Cuáles son tus CRBs?</vt:lpstr>
      <vt:lpstr>CRBs</vt:lpstr>
      <vt:lpstr>Regla 2: Evoque CRBs (Valentía)</vt:lpstr>
      <vt:lpstr>Creando un Espacio “Sagrado”</vt:lpstr>
      <vt:lpstr>Ejercicio Experiencial</vt:lpstr>
      <vt:lpstr>Meditación pre-sesión FAP El cliente esta en la sala de espera esperando por usted, usted esta en su oficina.</vt:lpstr>
      <vt:lpstr>Regla 3: Refuerce Naturalmente CRBs (Amor Terapéutico)</vt:lpstr>
      <vt:lpstr>Reforzamiento arbitrario</vt:lpstr>
      <vt:lpstr>Soluciones para el reto de reforzar naturalmente  (decimos que el reforzamiento es el mecanismo  primario de cambio, pero si usted intenta reforzar,  puede ser contraproducente)</vt:lpstr>
      <vt:lpstr>Respuestas Reforzantes Potencialmente Naturales para Moldear CRB2s</vt:lpstr>
      <vt:lpstr>Respondiendo ante CRB1s (conductas problemáticas del cliente en la sesión)</vt:lpstr>
      <vt:lpstr>. Las revelaciones del terapeuta que refuerzan naturalmente (Regla 3)  también pueden evocar CRB (Regla 2).</vt:lpstr>
      <vt:lpstr>Presentación de PowerPoint</vt:lpstr>
      <vt:lpstr>Regla 4 Observe sus efectos en el Cliente</vt:lpstr>
      <vt:lpstr>Presentación de PowerPoint</vt:lpstr>
      <vt:lpstr>Desarróllese usted como un instrumento de cambio  (supervise sus T1s y T2s) “Nunca, nunca se mienta a sí mismo, no mienta a otros, pero menos que nadie a usted mismo” Dostoievski</vt:lpstr>
      <vt:lpstr>Regla 5: Proporcione interpretaciones funcionales de la conducta del cliente e implemente estrategias de generalización.</vt:lpstr>
      <vt:lpstr>Presentación de PowerPoint</vt:lpstr>
      <vt:lpstr>Presentación de PowerPoint</vt:lpstr>
      <vt:lpstr>Presentación de PowerPoint</vt:lpstr>
      <vt:lpstr>Triángulo de interacciones Si cualquiera de estos factores clave se usa sin los otros, desde la perspectiva FAP, pueden darse retos.</vt:lpstr>
      <vt:lpstr>Presentación de PowerPoint</vt:lpstr>
      <vt:lpstr>Ética y Precauciones</vt:lpstr>
      <vt:lpstr>Comentarios Finales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Psicoterapia Analítico Funcional (FAP)</dc:title>
  <dc:creator>DR JAIME</dc:creator>
  <cp:lastModifiedBy>DR JAIME</cp:lastModifiedBy>
  <cp:revision>24</cp:revision>
  <dcterms:created xsi:type="dcterms:W3CDTF">2022-02-11T17:14:21Z</dcterms:created>
  <dcterms:modified xsi:type="dcterms:W3CDTF">2022-02-17T17:46:46Z</dcterms:modified>
</cp:coreProperties>
</file>