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66"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133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FA4C9C-550B-4F51-A099-D9E599E889CB}" type="datetimeFigureOut">
              <a:rPr lang="es-MX" smtClean="0"/>
              <a:t>26/01/2012</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720FB8-975A-46A6-99B0-B955C07DA5EF}" type="slidenum">
              <a:rPr lang="es-MX" smtClean="0"/>
              <a:t>‹Nº›</a:t>
            </a:fld>
            <a:endParaRPr lang="es-MX"/>
          </a:p>
        </p:txBody>
      </p:sp>
    </p:spTree>
    <p:extLst>
      <p:ext uri="{BB962C8B-B14F-4D97-AF65-F5344CB8AC3E}">
        <p14:creationId xmlns:p14="http://schemas.microsoft.com/office/powerpoint/2010/main" val="790727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2720FB8-975A-46A6-99B0-B955C07DA5EF}" type="slidenum">
              <a:rPr lang="es-MX" smtClean="0"/>
              <a:t>1</a:t>
            </a:fld>
            <a:endParaRPr lang="es-MX"/>
          </a:p>
        </p:txBody>
      </p:sp>
    </p:spTree>
    <p:extLst>
      <p:ext uri="{BB962C8B-B14F-4D97-AF65-F5344CB8AC3E}">
        <p14:creationId xmlns:p14="http://schemas.microsoft.com/office/powerpoint/2010/main" val="2726678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E25D6964-3057-11E1-C687-001E338BD546}" type="datetimeFigureOut">
              <a:rPr lang="es-MX" smtClean="0"/>
              <a:pPr/>
              <a:t>26/01/2012</a:t>
            </a:fld>
            <a:endParaRPr lang="es-MX"/>
          </a:p>
        </p:txBody>
      </p:sp>
      <p:sp>
        <p:nvSpPr>
          <p:cNvPr id="2" name="1 Marcador de pie de página"/>
          <p:cNvSpPr>
            <a:spLocks noGrp="1"/>
          </p:cNvSpPr>
          <p:nvPr>
            <p:ph type="ftr" sz="quarter" idx="11"/>
          </p:nvPr>
        </p:nvSpPr>
        <p:spPr/>
        <p:txBody>
          <a:bodyPr/>
          <a:lstStyle/>
          <a:p>
            <a:endParaRPr lang="es-MX"/>
          </a:p>
        </p:txBody>
      </p:sp>
      <p:sp>
        <p:nvSpPr>
          <p:cNvPr id="15" name="14 Marcador de número de diapositiva"/>
          <p:cNvSpPr>
            <a:spLocks noGrp="1"/>
          </p:cNvSpPr>
          <p:nvPr>
            <p:ph type="sldNum" sz="quarter" idx="12"/>
          </p:nvPr>
        </p:nvSpPr>
        <p:spPr>
          <a:xfrm>
            <a:off x="8229600" y="6473952"/>
            <a:ext cx="758952" cy="246888"/>
          </a:xfrm>
        </p:spPr>
        <p:txBody>
          <a:bodyPr/>
          <a:lstStyle/>
          <a:p>
            <a:fld id="{E25E0810-3057-11E1-C687-001E338BD546}"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25D6964-3057-11E1-C687-001E338BD546}" type="datetimeFigureOut">
              <a:rPr lang="es-MX" smtClean="0"/>
              <a:pPr/>
              <a:t>26/01/2012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25E0810-3057-11E1-C687-001E338BD546}"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25D6964-3057-11E1-C687-001E338BD546}" type="datetimeFigureOut">
              <a:rPr lang="es-MX" smtClean="0"/>
              <a:pPr/>
              <a:t>26/01/2012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25E0810-3057-11E1-C687-001E338BD546}"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E25D6964-3057-11E1-C687-001E338BD546}" type="datetimeFigureOut">
              <a:rPr lang="es-MX" smtClean="0"/>
              <a:pPr/>
              <a:t>26/01/2012</a:t>
            </a:fld>
            <a:endParaRPr lang="es-MX"/>
          </a:p>
        </p:txBody>
      </p:sp>
      <p:sp>
        <p:nvSpPr>
          <p:cNvPr id="19" name="18 Marcador de pie de página"/>
          <p:cNvSpPr>
            <a:spLocks noGrp="1"/>
          </p:cNvSpPr>
          <p:nvPr>
            <p:ph type="ftr" sz="quarter" idx="11"/>
          </p:nvPr>
        </p:nvSpPr>
        <p:spPr>
          <a:xfrm>
            <a:off x="3581400" y="76200"/>
            <a:ext cx="2895600" cy="288925"/>
          </a:xfrm>
        </p:spPr>
        <p:txBody>
          <a:bodyPr/>
          <a:lstStyle/>
          <a:p>
            <a:endParaRPr lang="es-MX"/>
          </a:p>
        </p:txBody>
      </p:sp>
      <p:sp>
        <p:nvSpPr>
          <p:cNvPr id="16" name="15 Marcador de número de diapositiva"/>
          <p:cNvSpPr>
            <a:spLocks noGrp="1"/>
          </p:cNvSpPr>
          <p:nvPr>
            <p:ph type="sldNum" sz="quarter" idx="12"/>
          </p:nvPr>
        </p:nvSpPr>
        <p:spPr>
          <a:xfrm>
            <a:off x="8229600" y="6473952"/>
            <a:ext cx="758952" cy="246888"/>
          </a:xfrm>
        </p:spPr>
        <p:txBody>
          <a:bodyPr/>
          <a:lstStyle/>
          <a:p>
            <a:fld id="{E25E0810-3057-11E1-C687-001E338BD546}"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E25D6964-3057-11E1-C687-001E338BD546}" type="datetimeFigureOut">
              <a:rPr lang="es-MX" smtClean="0"/>
              <a:pPr/>
              <a:t>26/01/2012</a:t>
            </a:fld>
            <a:endParaRPr lang="es-MX"/>
          </a:p>
        </p:txBody>
      </p:sp>
      <p:sp>
        <p:nvSpPr>
          <p:cNvPr id="11" name="10 Marcador de pie de página"/>
          <p:cNvSpPr>
            <a:spLocks noGrp="1"/>
          </p:cNvSpPr>
          <p:nvPr>
            <p:ph type="ftr" sz="quarter" idx="11"/>
          </p:nvPr>
        </p:nvSpPr>
        <p:spPr/>
        <p:txBody>
          <a:bodyPr/>
          <a:lstStyle/>
          <a:p>
            <a:endParaRPr lang="es-MX"/>
          </a:p>
        </p:txBody>
      </p:sp>
      <p:sp>
        <p:nvSpPr>
          <p:cNvPr id="16" name="15 Marcador de número de diapositiva"/>
          <p:cNvSpPr>
            <a:spLocks noGrp="1"/>
          </p:cNvSpPr>
          <p:nvPr>
            <p:ph type="sldNum" sz="quarter" idx="12"/>
          </p:nvPr>
        </p:nvSpPr>
        <p:spPr/>
        <p:txBody>
          <a:bodyPr/>
          <a:lstStyle/>
          <a:p>
            <a:fld id="{E25E0810-3057-11E1-C687-001E338BD546}" type="slidenum">
              <a:rPr lang="es-MX" smtClean="0"/>
              <a:pPr/>
              <a:t>‹Nº›</a:t>
            </a:fld>
            <a:endParaRPr lang="es-MX"/>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E25D6964-3057-11E1-C687-001E338BD546}" type="datetimeFigureOut">
              <a:rPr lang="es-MX" smtClean="0"/>
              <a:pPr/>
              <a:t>26/01/2012</a:t>
            </a:fld>
            <a:endParaRPr lang="es-MX"/>
          </a:p>
        </p:txBody>
      </p:sp>
      <p:sp>
        <p:nvSpPr>
          <p:cNvPr id="10" name="9 Marcador de pie de página"/>
          <p:cNvSpPr>
            <a:spLocks noGrp="1"/>
          </p:cNvSpPr>
          <p:nvPr>
            <p:ph type="ftr" sz="quarter" idx="11"/>
          </p:nvPr>
        </p:nvSpPr>
        <p:spPr/>
        <p:txBody>
          <a:bodyPr/>
          <a:lstStyle/>
          <a:p>
            <a:endParaRPr lang="es-MX"/>
          </a:p>
        </p:txBody>
      </p:sp>
      <p:sp>
        <p:nvSpPr>
          <p:cNvPr id="31" name="30 Marcador de número de diapositiva"/>
          <p:cNvSpPr>
            <a:spLocks noGrp="1"/>
          </p:cNvSpPr>
          <p:nvPr>
            <p:ph type="sldNum" sz="quarter" idx="12"/>
          </p:nvPr>
        </p:nvSpPr>
        <p:spPr/>
        <p:txBody>
          <a:bodyPr/>
          <a:lstStyle/>
          <a:p>
            <a:fld id="{E25E0810-3057-11E1-C687-001E338BD546}"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E25D6964-3057-11E1-C687-001E338BD546}" type="datetimeFigureOut">
              <a:rPr lang="es-MX" smtClean="0"/>
              <a:pPr/>
              <a:t>26/01/2012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a:xfrm>
            <a:off x="8229600" y="6477000"/>
            <a:ext cx="762000" cy="246888"/>
          </a:xfrm>
        </p:spPr>
        <p:txBody>
          <a:bodyPr/>
          <a:lstStyle/>
          <a:p>
            <a:fld id="{E25E0810-3057-11E1-C687-001E338BD546}" type="slidenum">
              <a:rPr lang="es-MX" smtClean="0"/>
              <a:pPr/>
              <a:t>‹Nº›</a:t>
            </a:fld>
            <a:endParaRPr lang="es-MX"/>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E25D6964-3057-11E1-C687-001E338BD546}" type="datetimeFigureOut">
              <a:rPr lang="es-MX" smtClean="0"/>
              <a:pPr/>
              <a:t>26/01/2012</a:t>
            </a:fld>
            <a:endParaRPr lang="es-MX"/>
          </a:p>
        </p:txBody>
      </p:sp>
      <p:sp>
        <p:nvSpPr>
          <p:cNvPr id="21" name="20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25E0810-3057-11E1-C687-001E338BD546}"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25D6964-3057-11E1-C687-001E338BD546}" type="datetimeFigureOut">
              <a:rPr lang="es-MX" smtClean="0"/>
              <a:pPr/>
              <a:t>26/01/2012</a:t>
            </a:fld>
            <a:endParaRPr lang="es-MX"/>
          </a:p>
        </p:txBody>
      </p:sp>
      <p:sp>
        <p:nvSpPr>
          <p:cNvPr id="24" name="23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25E0810-3057-11E1-C687-001E338BD546}"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E25D6964-3057-11E1-C687-001E338BD546}" type="datetimeFigureOut">
              <a:rPr lang="es-MX" smtClean="0"/>
              <a:pPr/>
              <a:t>26/01/2012</a:t>
            </a:fld>
            <a:endParaRPr lang="es-MX"/>
          </a:p>
        </p:txBody>
      </p:sp>
      <p:sp>
        <p:nvSpPr>
          <p:cNvPr id="29" name="28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25E0810-3057-11E1-C687-001E338BD546}"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E25D6964-3057-11E1-C687-001E338BD546}" type="datetimeFigureOut">
              <a:rPr lang="es-MX" smtClean="0"/>
              <a:pPr/>
              <a:t>26/01/2012</a:t>
            </a:fld>
            <a:endParaRPr lang="es-MX"/>
          </a:p>
        </p:txBody>
      </p:sp>
      <p:sp>
        <p:nvSpPr>
          <p:cNvPr id="5" name="4 Marcador de pie de página"/>
          <p:cNvSpPr>
            <a:spLocks noGrp="1"/>
          </p:cNvSpPr>
          <p:nvPr>
            <p:ph type="ftr" sz="quarter" idx="11"/>
          </p:nvPr>
        </p:nvSpPr>
        <p:spPr/>
        <p:txBody>
          <a:bodyPr/>
          <a:lstStyle/>
          <a:p>
            <a:endParaRPr lang="es-MX"/>
          </a:p>
        </p:txBody>
      </p:sp>
      <p:sp>
        <p:nvSpPr>
          <p:cNvPr id="31" name="30 Marcador de número de diapositiva"/>
          <p:cNvSpPr>
            <a:spLocks noGrp="1"/>
          </p:cNvSpPr>
          <p:nvPr>
            <p:ph type="sldNum" sz="quarter" idx="12"/>
          </p:nvPr>
        </p:nvSpPr>
        <p:spPr/>
        <p:txBody>
          <a:bodyPr/>
          <a:lstStyle/>
          <a:p>
            <a:fld id="{E25E0810-3057-11E1-C687-001E338BD546}" type="slidenum">
              <a:rPr lang="es-MX" smtClean="0"/>
              <a:pPr/>
              <a:t>‹Nº›</a:t>
            </a:fld>
            <a:endParaRPr lang="es-MX"/>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25D6964-3057-11E1-C687-001E338BD546}" type="datetimeFigureOut">
              <a:rPr lang="es-MX" smtClean="0"/>
              <a:pPr/>
              <a:t>26/01/2012</a:t>
            </a:fld>
            <a:endParaRPr lang="es-MX"/>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MX"/>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25E0810-3057-11E1-C687-001E338BD546}" type="slidenum">
              <a:rPr lang="es-MX" smtClean="0"/>
              <a:pPr/>
              <a:t>‹Nº›</a:t>
            </a:fld>
            <a:endParaRPr lang="es-MX"/>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142984"/>
            <a:ext cx="8458200" cy="1222375"/>
          </a:xfrm>
        </p:spPr>
        <p:txBody>
          <a:bodyPr>
            <a:normAutofit fontScale="90000"/>
          </a:bodyPr>
          <a:lstStyle/>
          <a:p>
            <a:pPr algn="r"/>
            <a:r>
              <a:rPr lang="es-MX" b="1" i="1" dirty="0"/>
              <a:t>Notas sobre el </a:t>
            </a:r>
            <a:r>
              <a:rPr lang="es-MX" b="1" i="1" dirty="0" smtClean="0"/>
              <a:t>anarquismo</a:t>
            </a:r>
            <a:br>
              <a:rPr lang="es-MX" b="1" i="1" dirty="0" smtClean="0"/>
            </a:br>
            <a:r>
              <a:rPr lang="es-MX" b="1" i="1" dirty="0" smtClean="0"/>
              <a:t>              </a:t>
            </a:r>
            <a:r>
              <a:rPr lang="es-MX" sz="1800" b="1" i="1" dirty="0" smtClean="0"/>
              <a:t>por  </a:t>
            </a:r>
            <a:r>
              <a:rPr lang="es-MX" sz="1800" b="1" i="1" dirty="0" err="1" smtClean="0"/>
              <a:t>ivan</a:t>
            </a:r>
            <a:r>
              <a:rPr lang="es-MX" sz="1800" b="1" i="1" dirty="0" smtClean="0"/>
              <a:t> Muñoz </a:t>
            </a:r>
            <a:r>
              <a:rPr lang="es-MX" sz="1800" b="1" i="1" dirty="0" err="1" smtClean="0"/>
              <a:t>Arevalo</a:t>
            </a:r>
            <a:r>
              <a:rPr lang="es-MX" sz="1800" b="1" i="1" dirty="0" smtClean="0"/>
              <a:t/>
            </a:r>
            <a:br>
              <a:rPr lang="es-MX" sz="1800" b="1" i="1" dirty="0" smtClean="0"/>
            </a:br>
            <a:r>
              <a:rPr lang="es-MX" sz="1800" b="1" i="1" dirty="0"/>
              <a:t/>
            </a:r>
            <a:br>
              <a:rPr lang="es-MX" sz="1800" b="1" i="1" dirty="0"/>
            </a:br>
            <a:r>
              <a:rPr lang="es-MX" sz="1800" b="1" i="1" dirty="0" smtClean="0"/>
              <a:t>2012</a:t>
            </a:r>
            <a:r>
              <a:rPr lang="es-MX" dirty="0"/>
              <a:t/>
            </a:r>
            <a:br>
              <a:rPr lang="es-MX" dirty="0"/>
            </a:br>
            <a:r>
              <a:rPr lang="es-MX" dirty="0" smtClean="0"/>
              <a:t/>
            </a:r>
            <a:br>
              <a:rPr lang="es-MX" dirty="0" smtClean="0"/>
            </a:br>
            <a:endParaRPr lang="es-MX" dirty="0"/>
          </a:p>
        </p:txBody>
      </p:sp>
      <p:sp>
        <p:nvSpPr>
          <p:cNvPr id="3" name="2 Subtítulo"/>
          <p:cNvSpPr>
            <a:spLocks noGrp="1"/>
          </p:cNvSpPr>
          <p:nvPr>
            <p:ph type="subTitle" idx="1"/>
          </p:nvPr>
        </p:nvSpPr>
        <p:spPr>
          <a:xfrm>
            <a:off x="2357422" y="3071810"/>
            <a:ext cx="6400800" cy="1752600"/>
          </a:xfrm>
        </p:spPr>
        <p:txBody>
          <a:bodyPr>
            <a:normAutofit fontScale="62500" lnSpcReduction="20000"/>
          </a:bodyPr>
          <a:lstStyle/>
          <a:p>
            <a:pPr algn="r"/>
            <a:r>
              <a:rPr lang="es-MX" i="1" dirty="0">
                <a:solidFill>
                  <a:schemeClr val="tx1"/>
                </a:solidFill>
              </a:rPr>
              <a:t>Creo que el hombre debe planear desde ahora su propio futuro, y debe aprovechar las ventajas de la ciencia del comportamiento para resolver los problemas que necesariamente surgirán. El mayor peligro no es que la ciencia sea mal empleada por propósitos déspotas y egoístas, sino que los llamados principios democráticos prevendrán a los hombres de buena voluntad de usarlos en su beneficio, y esos serán momentos de tristeza.</a:t>
            </a:r>
            <a:endParaRPr lang="es-MX" dirty="0">
              <a:solidFill>
                <a:schemeClr val="tx1"/>
              </a:solidFill>
            </a:endParaRPr>
          </a:p>
          <a:p>
            <a:pPr algn="r"/>
            <a:r>
              <a:rPr lang="es-MX" i="1" dirty="0">
                <a:solidFill>
                  <a:schemeClr val="tx1"/>
                </a:solidFill>
              </a:rPr>
              <a:t> </a:t>
            </a:r>
            <a:endParaRPr lang="es-MX" dirty="0">
              <a:solidFill>
                <a:schemeClr val="tx1"/>
              </a:solidFill>
            </a:endParaRPr>
          </a:p>
          <a:p>
            <a:pPr algn="r"/>
            <a:r>
              <a:rPr lang="es-MX" i="1" dirty="0">
                <a:solidFill>
                  <a:schemeClr val="tx1"/>
                </a:solidFill>
              </a:rPr>
              <a:t>B. F. </a:t>
            </a:r>
            <a:r>
              <a:rPr lang="es-MX" i="1" dirty="0" err="1">
                <a:solidFill>
                  <a:schemeClr val="tx1"/>
                </a:solidFill>
              </a:rPr>
              <a:t>Skinner</a:t>
            </a:r>
            <a:r>
              <a:rPr lang="es-MX" i="1" dirty="0">
                <a:solidFill>
                  <a:schemeClr val="tx1"/>
                </a:solidFill>
              </a:rPr>
              <a:t>.</a:t>
            </a:r>
            <a:endParaRPr lang="es-MX" dirty="0">
              <a:solidFill>
                <a:schemeClr val="tx1"/>
              </a:solidFill>
            </a:endParaRPr>
          </a:p>
          <a:p>
            <a:endParaRPr lang="es-MX"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500042"/>
            <a:ext cx="8686800" cy="5929354"/>
          </a:xfrm>
        </p:spPr>
        <p:txBody>
          <a:bodyPr>
            <a:normAutofit fontScale="85000" lnSpcReduction="10000"/>
          </a:bodyPr>
          <a:lstStyle/>
          <a:p>
            <a:r>
              <a:rPr lang="es-ES" b="1" i="1" dirty="0" err="1" smtClean="0"/>
              <a:t>Piotr</a:t>
            </a:r>
            <a:r>
              <a:rPr lang="es-ES" b="1" i="1" dirty="0" smtClean="0"/>
              <a:t> </a:t>
            </a:r>
            <a:r>
              <a:rPr lang="es-ES" b="1" i="1" dirty="0" err="1" smtClean="0"/>
              <a:t>Kropotkin</a:t>
            </a:r>
            <a:r>
              <a:rPr lang="es-ES" b="1" i="1" dirty="0" smtClean="0"/>
              <a:t> </a:t>
            </a:r>
            <a:r>
              <a:rPr lang="es-ES" dirty="0" smtClean="0"/>
              <a:t>y su nueva propuesta comunista anarquista difería del colectivismo ya que en el sistema de </a:t>
            </a:r>
            <a:r>
              <a:rPr lang="es-ES" dirty="0" err="1" smtClean="0"/>
              <a:t>bakunin</a:t>
            </a:r>
            <a:r>
              <a:rPr lang="es-ES" dirty="0" smtClean="0"/>
              <a:t> el trabajador recibía remuneración proporcional al trabajo ejecutado entonces el criterio de reparto de la riqueza era relacionado con la cantidad de trabajo hecho y no la necesidad que era la propuesta de </a:t>
            </a:r>
            <a:r>
              <a:rPr lang="es-ES" dirty="0" err="1" smtClean="0"/>
              <a:t>Kropotkin</a:t>
            </a:r>
            <a:r>
              <a:rPr lang="es-ES" dirty="0" smtClean="0"/>
              <a:t> (principio de necesidad) “de cada uno según sus capacidades, a cada uno según sus necesidades”. Para él la riqueza debía repartirse de acuerdo a la necesidad y no en base al trabajo o al grado de escolaridad de este modo un obrero aspiraría a tener lo suficiente para poder vivir no solo el que ha concluido sus estudios universitarios, un médico y un estibador podrían obtener la misma remuneración ya que es la necesidad el criterio y no el trabajo desempeñado</a:t>
            </a:r>
            <a:endParaRPr lang="es-MX" dirty="0" smtClean="0"/>
          </a:p>
          <a:p>
            <a:endParaRPr lang="es-MX"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642918"/>
            <a:ext cx="8686800" cy="5929354"/>
          </a:xfrm>
        </p:spPr>
        <p:txBody>
          <a:bodyPr>
            <a:normAutofit fontScale="85000" lnSpcReduction="20000"/>
          </a:bodyPr>
          <a:lstStyle/>
          <a:p>
            <a:r>
              <a:rPr lang="es-ES" dirty="0" smtClean="0"/>
              <a:t>De esta forma la dimensión filosófica del comunismo anárquico encontró gran aceptación dentro del movimiento y sirvió de base para rechazar el concepto </a:t>
            </a:r>
            <a:r>
              <a:rPr lang="es-ES" dirty="0" err="1" smtClean="0"/>
              <a:t>bakuniano</a:t>
            </a:r>
            <a:r>
              <a:rPr lang="es-ES" dirty="0" smtClean="0"/>
              <a:t>, ya que este creaba propiedad, esto sería poner en tela de juicio la igualdad y la libertad, y los anarquistas al ser defensores de las mismas no pueden ser participes de este crimen.  </a:t>
            </a:r>
            <a:endParaRPr lang="es-MX" dirty="0" smtClean="0"/>
          </a:p>
          <a:p>
            <a:endParaRPr lang="es-MX" dirty="0" smtClean="0"/>
          </a:p>
          <a:p>
            <a:r>
              <a:rPr lang="es-ES" dirty="0" smtClean="0"/>
              <a:t>El anarco sindicalismo nació en Europa debido a la industrialización de las ciudades el obrero se encontraba ahora en grandes empresas donde pasaba la mayor parte de su tiempo, en condiciones laborales muy duras, teniendo que soportar al patrón déspota que pisoteaba sus derechos, como si pisará un pedazo de papel, los anarquistas tenían muy claro que era en las capas sociales pobres era el lugar donde encontrarían </a:t>
            </a:r>
            <a:endParaRPr lang="es-MX"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571480"/>
            <a:ext cx="8686800" cy="5508645"/>
          </a:xfrm>
        </p:spPr>
        <p:txBody>
          <a:bodyPr>
            <a:normAutofit/>
          </a:bodyPr>
          <a:lstStyle/>
          <a:p>
            <a:r>
              <a:rPr lang="es-ES" dirty="0" smtClean="0"/>
              <a:t>partidarios y esta no fue la excepción, fue entonces que los obreros </a:t>
            </a:r>
            <a:r>
              <a:rPr lang="es-ES" dirty="0" err="1" smtClean="0"/>
              <a:t>alientados</a:t>
            </a:r>
            <a:r>
              <a:rPr lang="es-ES" dirty="0" smtClean="0"/>
              <a:t> por un pensamiento libertario se organizaron en sindicatos basados en el apoyo mutuo. Hasta los anarquistas </a:t>
            </a:r>
            <a:r>
              <a:rPr lang="es-ES" dirty="0" err="1" smtClean="0"/>
              <a:t>tolstianos</a:t>
            </a:r>
            <a:r>
              <a:rPr lang="es-ES" dirty="0" smtClean="0"/>
              <a:t> se sintieron se sintieron atraído por su forma de lucha relativamente no violenta.</a:t>
            </a:r>
            <a:endParaRPr lang="es-MX" dirty="0" smtClean="0"/>
          </a:p>
          <a:p>
            <a:endParaRPr lang="es-MX" dirty="0" smtClean="0"/>
          </a:p>
          <a:p>
            <a:endParaRPr lang="es-MX"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357166"/>
            <a:ext cx="8686800" cy="6143668"/>
          </a:xfrm>
        </p:spPr>
        <p:txBody>
          <a:bodyPr>
            <a:normAutofit fontScale="77500" lnSpcReduction="20000"/>
          </a:bodyPr>
          <a:lstStyle/>
          <a:p>
            <a:r>
              <a:rPr lang="es-ES" dirty="0" smtClean="0"/>
              <a:t>No hay más que un único régimen que pueda proporcionar a los trabajadores la libertad, el bienestar y la felicidad: el comunismo libertario.</a:t>
            </a:r>
            <a:endParaRPr lang="es-MX" dirty="0" smtClean="0"/>
          </a:p>
          <a:p>
            <a:r>
              <a:rPr lang="es-ES" dirty="0" smtClean="0"/>
              <a:t>El comunismo libertario es la organización de una sociedad sin estado y sin propiedad privada. Para lograrlo no es necesario inventar nada ni crear </a:t>
            </a:r>
            <a:r>
              <a:rPr lang="es-ES" dirty="0" err="1" smtClean="0"/>
              <a:t>ningúna</a:t>
            </a:r>
            <a:r>
              <a:rPr lang="es-ES" dirty="0" smtClean="0"/>
              <a:t> nueva organización social. Ya existen en la sociedad de hoy los centros de organización alrededor de los cuales se organizará la vida económica del mañana: son el sindicato y el municipio libre. Los obreros en las fábricas y en otras empresas... se agruparan espontáneamente en sindicatos. Con la misma espontaneidad los habitantes de la misma localidad se reúnen para constituir la municipalidad, una asamblea tan antigua como el hombre. Dentro de la municipalidad encuentran el camino para resolver, a nivel local, todos los problemas de la vida comunitaria. Estas dos organizaciones, federativa y democrática, tendrán la soberanía de sus propias decisiones, libres de tutela de organismos superiores.</a:t>
            </a:r>
            <a:endParaRPr lang="es-MX" dirty="0" smtClean="0"/>
          </a:p>
          <a:p>
            <a:endParaRPr lang="es-MX"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285728"/>
            <a:ext cx="8686800" cy="5794397"/>
          </a:xfrm>
        </p:spPr>
        <p:txBody>
          <a:bodyPr>
            <a:normAutofit fontScale="77500" lnSpcReduction="20000"/>
          </a:bodyPr>
          <a:lstStyle/>
          <a:p>
            <a:r>
              <a:rPr lang="es-ES" dirty="0" smtClean="0"/>
              <a:t>Sin embargo se les inducirá a confederarse para las actividades económicas comunes, mediante federaciones de industria, para establecer órganos de enlace y de comunicación. De esta manera el sindicato y la municipalidad tomarán posesión colectiva de todo lo que ahora cae dentro de la esfera de la propiedad privada; ellos regularán... la vida económica en todas las localidades, aunque tendrán personas encargadas de sus propias acciones, es decir, libertad.</a:t>
            </a:r>
            <a:endParaRPr lang="es-MX" dirty="0" smtClean="0"/>
          </a:p>
          <a:p>
            <a:r>
              <a:rPr lang="es-ES" dirty="0" smtClean="0"/>
              <a:t>El comunismo libertario hace así compatibles la satisfacción de las económicas y el respeto a nuestro afán de libertad.</a:t>
            </a:r>
            <a:endParaRPr lang="es-MX" dirty="0" smtClean="0"/>
          </a:p>
          <a:p>
            <a:r>
              <a:rPr lang="es-ES" dirty="0" smtClean="0"/>
              <a:t>Por su amor a la libertad los libertarios repudian el comunismo del convento, el cuartel, el hormiguero o el rebaño, como en Rusia.</a:t>
            </a:r>
            <a:endParaRPr lang="es-MX" dirty="0" smtClean="0"/>
          </a:p>
          <a:p>
            <a:r>
              <a:rPr lang="es-ES" dirty="0" smtClean="0"/>
              <a:t>En el comunismo libertario se desconoce el egoísmo, que se reemplaza por el más amplio amor social.</a:t>
            </a:r>
            <a:endParaRPr lang="es-MX" dirty="0" smtClean="0"/>
          </a:p>
          <a:p>
            <a:endParaRPr lang="es-MX"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571480"/>
            <a:ext cx="8686800" cy="5929354"/>
          </a:xfrm>
        </p:spPr>
        <p:txBody>
          <a:bodyPr>
            <a:normAutofit fontScale="92500"/>
          </a:bodyPr>
          <a:lstStyle/>
          <a:p>
            <a:r>
              <a:rPr lang="es-ES" dirty="0" smtClean="0"/>
              <a:t>Existen muchas posturas anarquistas hoy pero todas guardan una característica que las unifica y que permite a los anarquistas se vean como hermanos de lucha: la autogestión.</a:t>
            </a:r>
            <a:endParaRPr lang="es-MX" dirty="0" smtClean="0"/>
          </a:p>
          <a:p>
            <a:r>
              <a:rPr lang="es-ES" dirty="0" smtClean="0"/>
              <a:t>Para los anarquistas comunistas contemporáneos la victoria de la revolución no se llevará a cabo en ningún campo de batalla, la revolución social se lleva a cabo en el campo de la modificación de la conducta, ese es el reto último de los anarquistas, la más alta expresión del orden emanada desde el individuo y traducida en una sociedad en donde todos puedan aspirar a la libertad </a:t>
            </a:r>
            <a:r>
              <a:rPr lang="es-ES" smtClean="0"/>
              <a:t>e igualdad.</a:t>
            </a:r>
            <a:endParaRPr lang="es-MX" dirty="0" smtClean="0"/>
          </a:p>
          <a:p>
            <a:endParaRPr lang="es-MX" dirty="0" smtClean="0"/>
          </a:p>
          <a:p>
            <a:endParaRPr lang="es-MX"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BIBLIOGRAFIA </a:t>
            </a:r>
            <a:endParaRPr lang="es-MX" dirty="0"/>
          </a:p>
        </p:txBody>
      </p:sp>
      <p:sp>
        <p:nvSpPr>
          <p:cNvPr id="3" name="2 Marcador de contenido"/>
          <p:cNvSpPr>
            <a:spLocks noGrp="1"/>
          </p:cNvSpPr>
          <p:nvPr>
            <p:ph idx="1"/>
          </p:nvPr>
        </p:nvSpPr>
        <p:spPr/>
        <p:txBody>
          <a:bodyPr>
            <a:normAutofit fontScale="77500" lnSpcReduction="20000"/>
          </a:bodyPr>
          <a:lstStyle/>
          <a:p>
            <a:r>
              <a:rPr lang="en-US" dirty="0" smtClean="0"/>
              <a:t>Woodcock, G., Anarchism: A history of </a:t>
            </a:r>
            <a:r>
              <a:rPr lang="en-US" dirty="0" err="1" smtClean="0"/>
              <a:t>libertarían</a:t>
            </a:r>
            <a:r>
              <a:rPr lang="en-US" dirty="0" smtClean="0"/>
              <a:t> ideas and  movements. The world Publishing Company, Nueva York, 1962, pp 201 202.</a:t>
            </a:r>
          </a:p>
          <a:p>
            <a:r>
              <a:rPr lang="es-MX" dirty="0" err="1" smtClean="0"/>
              <a:t>Brademans</a:t>
            </a:r>
            <a:r>
              <a:rPr lang="es-MX" dirty="0" smtClean="0"/>
              <a:t>, J., </a:t>
            </a:r>
            <a:r>
              <a:rPr lang="es-MX" dirty="0" err="1" smtClean="0"/>
              <a:t>Revolution</a:t>
            </a:r>
            <a:r>
              <a:rPr lang="es-MX" dirty="0" smtClean="0"/>
              <a:t> and  Social </a:t>
            </a:r>
            <a:r>
              <a:rPr lang="es-MX" dirty="0" err="1" smtClean="0"/>
              <a:t>Revolution</a:t>
            </a:r>
            <a:r>
              <a:rPr lang="es-MX" dirty="0" smtClean="0"/>
              <a:t>: </a:t>
            </a:r>
            <a:r>
              <a:rPr lang="es-MX" dirty="0" err="1" smtClean="0"/>
              <a:t>The</a:t>
            </a:r>
            <a:r>
              <a:rPr lang="es-MX" dirty="0" smtClean="0"/>
              <a:t> </a:t>
            </a:r>
            <a:r>
              <a:rPr lang="es-MX" dirty="0" err="1" smtClean="0"/>
              <a:t>Anarcho-Syndicalist</a:t>
            </a:r>
            <a:r>
              <a:rPr lang="es-MX" dirty="0" smtClean="0"/>
              <a:t> </a:t>
            </a:r>
            <a:r>
              <a:rPr lang="es-MX" dirty="0" err="1" smtClean="0"/>
              <a:t>Movement</a:t>
            </a:r>
            <a:r>
              <a:rPr lang="es-MX" dirty="0" smtClean="0"/>
              <a:t> in </a:t>
            </a:r>
            <a:r>
              <a:rPr lang="es-MX" dirty="0" err="1" smtClean="0"/>
              <a:t>Spain</a:t>
            </a:r>
            <a:r>
              <a:rPr lang="es-MX" dirty="0" smtClean="0"/>
              <a:t>, 1930-1937, tesis para el doctorado en filosofía de la Universidad de Oxford, 1936, P. 343.</a:t>
            </a:r>
          </a:p>
          <a:p>
            <a:r>
              <a:rPr lang="es-MX" dirty="0" smtClean="0"/>
              <a:t>John M. </a:t>
            </a:r>
            <a:r>
              <a:rPr lang="es-MX" dirty="0" err="1" smtClean="0"/>
              <a:t>hart</a:t>
            </a:r>
            <a:r>
              <a:rPr lang="es-MX" dirty="0" smtClean="0"/>
              <a:t>, “Los anarquistas mexicanos, 1860-1900, México, SEP.</a:t>
            </a:r>
          </a:p>
          <a:p>
            <a:r>
              <a:rPr lang="es-MX" dirty="0" err="1" smtClean="0"/>
              <a:t>Fullat</a:t>
            </a:r>
            <a:r>
              <a:rPr lang="es-MX" dirty="0" smtClean="0"/>
              <a:t>, O., </a:t>
            </a:r>
            <a:r>
              <a:rPr lang="es-MX" dirty="0" err="1" smtClean="0"/>
              <a:t>Filosofias</a:t>
            </a:r>
            <a:r>
              <a:rPr lang="es-MX" dirty="0" smtClean="0"/>
              <a:t> de la educación </a:t>
            </a:r>
            <a:r>
              <a:rPr lang="es-MX" dirty="0" err="1" smtClean="0"/>
              <a:t>paideia</a:t>
            </a:r>
            <a:r>
              <a:rPr lang="es-MX" dirty="0" smtClean="0"/>
              <a:t>, Barcelona, Editorial CEAC.</a:t>
            </a:r>
          </a:p>
          <a:p>
            <a:r>
              <a:rPr lang="es-MX" dirty="0" err="1" smtClean="0"/>
              <a:t>Kropotkin</a:t>
            </a:r>
            <a:r>
              <a:rPr lang="es-MX" dirty="0" smtClean="0"/>
              <a:t>, P. La conquista del pan, Buenos Aires, </a:t>
            </a:r>
            <a:r>
              <a:rPr lang="es-MX" dirty="0" err="1" smtClean="0"/>
              <a:t>Utopia</a:t>
            </a:r>
            <a:r>
              <a:rPr lang="es-MX" dirty="0" smtClean="0"/>
              <a:t> libertaria.</a:t>
            </a:r>
          </a:p>
          <a:p>
            <a:endParaRPr lang="es-MX" dirty="0" smtClean="0"/>
          </a:p>
          <a:p>
            <a:endParaRPr lang="es-MX" dirty="0" smtClean="0"/>
          </a:p>
          <a:p>
            <a:endParaRPr lang="es-MX" dirty="0" smtClean="0"/>
          </a:p>
          <a:p>
            <a:endParaRPr lang="es-MX"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71472" y="714356"/>
            <a:ext cx="8229600" cy="5572164"/>
          </a:xfrm>
        </p:spPr>
        <p:txBody>
          <a:bodyPr>
            <a:normAutofit/>
          </a:bodyPr>
          <a:lstStyle/>
          <a:p>
            <a:r>
              <a:rPr lang="es-MX" dirty="0"/>
              <a:t>Para hacernos de una idea clara de lo que es el anarquismo debemos conocer su significado, la etimología de la palabra anarquista proviene de “</a:t>
            </a:r>
            <a:r>
              <a:rPr lang="es-MX" dirty="0" err="1"/>
              <a:t>an</a:t>
            </a:r>
            <a:r>
              <a:rPr lang="es-MX" dirty="0"/>
              <a:t>” -sin- y de “</a:t>
            </a:r>
            <a:r>
              <a:rPr lang="es-MX" dirty="0" err="1"/>
              <a:t>arkhe</a:t>
            </a:r>
            <a:r>
              <a:rPr lang="es-MX" dirty="0"/>
              <a:t>”, como verbo (</a:t>
            </a:r>
            <a:r>
              <a:rPr lang="es-MX" dirty="0" err="1"/>
              <a:t>arkho</a:t>
            </a:r>
            <a:r>
              <a:rPr lang="es-MX" dirty="0"/>
              <a:t>) se </a:t>
            </a:r>
            <a:r>
              <a:rPr lang="es-MX" dirty="0" err="1"/>
              <a:t>se</a:t>
            </a:r>
            <a:r>
              <a:rPr lang="es-MX" dirty="0"/>
              <a:t> puede traducir a soy el primero, guío, mando, gobierno, soy el jefe. Ambos términos griegos se traducen a sin jefe, gobierno, sin guía y mando. </a:t>
            </a:r>
          </a:p>
          <a:p>
            <a:endParaRPr lang="es-MX"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785794"/>
            <a:ext cx="8229600" cy="5429288"/>
          </a:xfrm>
        </p:spPr>
        <p:txBody>
          <a:bodyPr>
            <a:normAutofit lnSpcReduction="10000"/>
          </a:bodyPr>
          <a:lstStyle/>
          <a:p>
            <a:r>
              <a:rPr lang="es-MX" dirty="0"/>
              <a:t>Como podemos observar la palabra anarquista no significa caos, desorden, violencia. Esta teoría se ha asociado con estas a lo largo de la historia su fin último del anarquismo es poner fin a la guerra de clases (destruir al </a:t>
            </a:r>
            <a:r>
              <a:rPr lang="es-MX" dirty="0" err="1" smtClean="0"/>
              <a:t>proletarioado</a:t>
            </a:r>
            <a:r>
              <a:rPr lang="es-MX" dirty="0"/>
              <a:t>), para el anarquista Oaxaqueño Ricardo Flores </a:t>
            </a:r>
            <a:r>
              <a:rPr lang="es-MX" dirty="0" err="1"/>
              <a:t>Magon</a:t>
            </a:r>
            <a:r>
              <a:rPr lang="es-MX" dirty="0"/>
              <a:t>  el anarquismo “es el orden social en donde solo los holgazanes morirán de hambre”. Para el Geógrafo E. </a:t>
            </a:r>
            <a:r>
              <a:rPr lang="es-MX" dirty="0" err="1"/>
              <a:t>Reclus</a:t>
            </a:r>
            <a:r>
              <a:rPr lang="es-MX" dirty="0"/>
              <a:t> “la anarquía es la más alta expresión del orden”.</a:t>
            </a:r>
            <a:endParaRPr lang="es-MX" dirty="0" smtClean="0"/>
          </a:p>
          <a:p>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626121"/>
          </a:xfrm>
        </p:spPr>
        <p:txBody>
          <a:bodyPr>
            <a:normAutofit/>
          </a:bodyPr>
          <a:lstStyle/>
          <a:p>
            <a:r>
              <a:rPr lang="es-MX" dirty="0"/>
              <a:t>Esta ideología está a favor de una sociedad organizada, de una manera en donde la riqueza llegue a quien la produce en medida de sus necesidades sin crear una nueva clase política, asegurando siempre la libertad e igualdad del individuo como ser social, se opone al hormiguero, rebaño no </a:t>
            </a:r>
            <a:r>
              <a:rPr lang="es-MX" dirty="0" smtClean="0"/>
              <a:t>pensante, </a:t>
            </a:r>
            <a:r>
              <a:rPr lang="es-MX" dirty="0"/>
              <a:t>al contrario fomenta el libre pensar, no quiere dar educación para incluir a todos y todas en el mercado laboral, educa para ingresarlos al mundo de saber.</a:t>
            </a:r>
          </a:p>
          <a:p>
            <a:endParaRPr lang="es-MX" dirty="0"/>
          </a:p>
          <a:p>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800" y="457200"/>
            <a:ext cx="8686800" cy="1185850"/>
          </a:xfrm>
        </p:spPr>
        <p:txBody>
          <a:bodyPr>
            <a:normAutofit fontScale="90000"/>
          </a:bodyPr>
          <a:lstStyle/>
          <a:p>
            <a:r>
              <a:rPr lang="es-MX" b="1" dirty="0" smtClean="0"/>
              <a:t>ALGUNAS CORRIENTES DENTRO corrientes dentro del anarquismo</a:t>
            </a:r>
            <a:r>
              <a:rPr lang="es-MX" dirty="0" smtClean="0"/>
              <a:t/>
            </a:r>
            <a:br>
              <a:rPr lang="es-MX" dirty="0" smtClean="0"/>
            </a:br>
            <a:r>
              <a:rPr lang="es-MX" b="1" dirty="0" smtClean="0"/>
              <a:t> </a:t>
            </a:r>
            <a:r>
              <a:rPr lang="es-MX" dirty="0" smtClean="0"/>
              <a:t/>
            </a:r>
            <a:br>
              <a:rPr lang="es-MX" dirty="0" smtClean="0"/>
            </a:br>
            <a:endParaRPr lang="es-MX" dirty="0"/>
          </a:p>
        </p:txBody>
      </p:sp>
      <p:sp>
        <p:nvSpPr>
          <p:cNvPr id="3" name="2 Marcador de contenido"/>
          <p:cNvSpPr>
            <a:spLocks noGrp="1"/>
          </p:cNvSpPr>
          <p:nvPr>
            <p:ph idx="1"/>
          </p:nvPr>
        </p:nvSpPr>
        <p:spPr/>
        <p:txBody>
          <a:bodyPr>
            <a:normAutofit fontScale="85000" lnSpcReduction="20000"/>
          </a:bodyPr>
          <a:lstStyle/>
          <a:p>
            <a:r>
              <a:rPr lang="es-MX" dirty="0" smtClean="0"/>
              <a:t>En un inicio a esta corriente ideológica sus seguidores le llamaban la santa idea y puede remontarse a dos defensores del siglo XIX</a:t>
            </a:r>
            <a:r>
              <a:rPr lang="es-MX" i="1" dirty="0" smtClean="0"/>
              <a:t> </a:t>
            </a:r>
            <a:r>
              <a:rPr lang="es-MX" dirty="0" smtClean="0"/>
              <a:t>de la misma: Max </a:t>
            </a:r>
            <a:r>
              <a:rPr lang="es-MX" dirty="0" err="1" smtClean="0"/>
              <a:t>Stirner</a:t>
            </a:r>
            <a:r>
              <a:rPr lang="es-MX" dirty="0" smtClean="0"/>
              <a:t> de Alemania, y William </a:t>
            </a:r>
            <a:r>
              <a:rPr lang="es-MX" dirty="0" err="1" smtClean="0"/>
              <a:t>Godwin</a:t>
            </a:r>
            <a:r>
              <a:rPr lang="es-MX" dirty="0" smtClean="0"/>
              <a:t> de Inglaterra. El primero pensaba en una “unión de egoístas”, esta se debería componer de superhombres sin ataduras legales, William </a:t>
            </a:r>
            <a:r>
              <a:rPr lang="es-MX" dirty="0" err="1" smtClean="0"/>
              <a:t>Godwin</a:t>
            </a:r>
            <a:r>
              <a:rPr lang="es-MX" dirty="0" smtClean="0"/>
              <a:t> en cambio refinó los argumentos que se habían dado, </a:t>
            </a:r>
            <a:r>
              <a:rPr lang="es-MX" dirty="0" err="1" smtClean="0"/>
              <a:t>Godwin</a:t>
            </a:r>
            <a:r>
              <a:rPr lang="es-MX" dirty="0" smtClean="0"/>
              <a:t> culpaba al mal gobierno ya las instituciones de las carencias que padecían las personas, insistía en que la educación podría ayudar a resolver los problemas y así buscar la igualdad, la vida sencilla y prescindir del mal gobierno.</a:t>
            </a:r>
          </a:p>
          <a:p>
            <a:endParaRPr lang="es-MX"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500042"/>
            <a:ext cx="8686800" cy="5580083"/>
          </a:xfrm>
        </p:spPr>
        <p:txBody>
          <a:bodyPr>
            <a:normAutofit fontScale="77500" lnSpcReduction="20000"/>
          </a:bodyPr>
          <a:lstStyle/>
          <a:p>
            <a:r>
              <a:rPr lang="es-MX" dirty="0" smtClean="0"/>
              <a:t>Con el paso del tiempo otros anarquistas  refinarían las ideas del individualismo y lo insertarían al contexto de la revolución industrial.</a:t>
            </a:r>
          </a:p>
          <a:p>
            <a:endParaRPr lang="es-MX" dirty="0" smtClean="0"/>
          </a:p>
          <a:p>
            <a:r>
              <a:rPr lang="es-MX" dirty="0" smtClean="0"/>
              <a:t>Pierre Josep </a:t>
            </a:r>
            <a:r>
              <a:rPr lang="es-MX" dirty="0" err="1" smtClean="0"/>
              <a:t>Proudhon</a:t>
            </a:r>
            <a:r>
              <a:rPr lang="es-MX" dirty="0" smtClean="0"/>
              <a:t> de Francia, con la aparición de este anarquista y sus ideas recibe apoyo de la clase trabajadora en respuesta a su propuesta de las asociaciones mutualistas. Esta propuesta se basa en comunas voluntarias y cooperativas federadas esto para brindar coordinación económica y política.</a:t>
            </a:r>
          </a:p>
          <a:p>
            <a:endParaRPr lang="es-MX" dirty="0" smtClean="0"/>
          </a:p>
          <a:p>
            <a:r>
              <a:rPr lang="es-MX" dirty="0" smtClean="0"/>
              <a:t>En donde estas unidades manejarían contratos para poder intercambiar el producto y apoyarse económicamente, en lo que concierne al reparto de la riqueza el trabajador recibiría el producto necesario y el sobrante seria repartido de manera equitativa. </a:t>
            </a:r>
          </a:p>
          <a:p>
            <a:endParaRPr lang="es-MX"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500042"/>
            <a:ext cx="8686800" cy="5580083"/>
          </a:xfrm>
        </p:spPr>
        <p:txBody>
          <a:bodyPr>
            <a:normAutofit fontScale="92500" lnSpcReduction="20000"/>
          </a:bodyPr>
          <a:lstStyle/>
          <a:p>
            <a:r>
              <a:rPr lang="es-MX" dirty="0" smtClean="0"/>
              <a:t>Para </a:t>
            </a:r>
            <a:r>
              <a:rPr lang="es-MX" dirty="0" err="1" smtClean="0"/>
              <a:t>Proudhon</a:t>
            </a:r>
            <a:r>
              <a:rPr lang="es-MX" dirty="0" smtClean="0"/>
              <a:t> se requería una reforma social antes de llevar el ajuste político, él prefería un cambio sin violencia, su propuesta era muy atractiva entre los artesanos y campesinos de </a:t>
            </a:r>
            <a:r>
              <a:rPr lang="es-MX" dirty="0" err="1" smtClean="0"/>
              <a:t>francia</a:t>
            </a:r>
            <a:r>
              <a:rPr lang="es-MX" dirty="0" smtClean="0"/>
              <a:t>. Al correr de los años el mutualismo se hizo cada vez menos realista  debido a la complejidad e la sociedad. Debido a la migración del campo a la ciudad el proletariado urbano en el siglo XIX. Este siglo fue testigo de la evolución del anarquismo con la llegada a su escena de </a:t>
            </a:r>
            <a:r>
              <a:rPr lang="es-MX" dirty="0" err="1" smtClean="0"/>
              <a:t>Mikhail</a:t>
            </a:r>
            <a:r>
              <a:rPr lang="es-MX" dirty="0" smtClean="0"/>
              <a:t> </a:t>
            </a:r>
            <a:r>
              <a:rPr lang="es-MX" dirty="0" err="1" smtClean="0"/>
              <a:t>Bakunin</a:t>
            </a:r>
            <a:r>
              <a:rPr lang="es-MX" dirty="0" smtClean="0"/>
              <a:t> quien defendía la acción revolucionaria directa y violenta. Esto fue muy bien acogido por la clase trabajadora que sufría por los azotes de los patrones.</a:t>
            </a:r>
          </a:p>
          <a:p>
            <a:endParaRPr lang="es-MX"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571480"/>
            <a:ext cx="8686800" cy="5508645"/>
          </a:xfrm>
        </p:spPr>
        <p:txBody>
          <a:bodyPr>
            <a:normAutofit lnSpcReduction="10000"/>
          </a:bodyPr>
          <a:lstStyle/>
          <a:p>
            <a:r>
              <a:rPr lang="es-MX" dirty="0" err="1" smtClean="0"/>
              <a:t>Bakunin</a:t>
            </a:r>
            <a:r>
              <a:rPr lang="es-MX" dirty="0" smtClean="0"/>
              <a:t> fue un antimarxista en la Primera Asociación Internacional Obrera   en respuesta conforma una organización llamada Alianza Internacional para la Democracia Social para combatir las ideas marxistas. Los anarquistas esperaban que sus organizaciones posicionadas en varios países al alcanzar un nivel organizativo lo bastante sólido coordinarían las actividades económicas mediante congresos periódicos y esperaban que estas organizaciones se afiliaran sin mirar fronteras. </a:t>
            </a:r>
            <a:endParaRPr lang="es-MX"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357166"/>
            <a:ext cx="8686800" cy="5722959"/>
          </a:xfrm>
        </p:spPr>
        <p:txBody>
          <a:bodyPr/>
          <a:lstStyle/>
          <a:p>
            <a:r>
              <a:rPr lang="es-MX" dirty="0" smtClean="0"/>
              <a:t>El colectivismo de </a:t>
            </a:r>
            <a:r>
              <a:rPr lang="es-MX" dirty="0" err="1" smtClean="0"/>
              <a:t>Bakunin</a:t>
            </a:r>
            <a:r>
              <a:rPr lang="es-MX" dirty="0" smtClean="0"/>
              <a:t> era muy semejante al mutualismo de </a:t>
            </a:r>
            <a:r>
              <a:rPr lang="es-MX" dirty="0" err="1" smtClean="0"/>
              <a:t>Proudhon</a:t>
            </a:r>
            <a:r>
              <a:rPr lang="es-MX" dirty="0" smtClean="0"/>
              <a:t> pero tenía ciertas diferencias concebía grupos obreros mas grandes a los del mutualismo, sustituía la idea de propiedad individual por la posesión comunal, pero asegurando el derecho del individuo a disfrutar de su propia productividad la más notable aportación de los colectivistas fue la adopción del activismo y la propagación de la idea </a:t>
            </a:r>
            <a:r>
              <a:rPr lang="es-MX" dirty="0" err="1" smtClean="0"/>
              <a:t>lib</a:t>
            </a:r>
            <a:r>
              <a:rPr lang="es-ES" dirty="0" err="1" smtClean="0"/>
              <a:t>ertaria</a:t>
            </a:r>
            <a:r>
              <a:rPr lang="es-ES" dirty="0" smtClean="0"/>
              <a:t>.</a:t>
            </a:r>
            <a:endParaRPr lang="es-MX" dirty="0" smtClean="0"/>
          </a:p>
          <a:p>
            <a:endParaRPr lang="es-MX"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78</TotalTime>
  <Words>1649</Words>
  <Application>Microsoft Office PowerPoint</Application>
  <PresentationFormat>Presentación en pantalla (4:3)</PresentationFormat>
  <Paragraphs>39</Paragraphs>
  <Slides>16</Slides>
  <Notes>1</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Viajes</vt:lpstr>
      <vt:lpstr>Notas sobre el anarquismo               por  ivan Muñoz Arevalo  2012  </vt:lpstr>
      <vt:lpstr>Presentación de PowerPoint</vt:lpstr>
      <vt:lpstr>Presentación de PowerPoint</vt:lpstr>
      <vt:lpstr>Presentación de PowerPoint</vt:lpstr>
      <vt:lpstr>ALGUNAS CORRIENTES DENTRO corrientes dentro del anarquismo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BIBLIOGRAFIA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Notas sobre el anarquismo  </dc:title>
  <dc:creator>kennard</dc:creator>
  <cp:lastModifiedBy>everardo</cp:lastModifiedBy>
  <cp:revision>14</cp:revision>
  <dcterms:created xsi:type="dcterms:W3CDTF">2011-12-27T06:56:25Z</dcterms:created>
  <dcterms:modified xsi:type="dcterms:W3CDTF">2012-01-26T15:59:27Z</dcterms:modified>
</cp:coreProperties>
</file>