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1/22/2024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‹Nº›</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6DFF08F-DC6B-4601-B491-B0F83F6DD2DA}"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1/22/2024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6626B1-9FBF-4D51-96B5-BB99BC1DE24B}"/>
              </a:ext>
            </a:extLst>
          </p:cNvPr>
          <p:cNvSpPr>
            <a:spLocks noGrp="1"/>
          </p:cNvSpPr>
          <p:nvPr>
            <p:ph type="ctrTitle"/>
          </p:nvPr>
        </p:nvSpPr>
        <p:spPr>
          <a:xfrm>
            <a:off x="788276" y="598597"/>
            <a:ext cx="10531365" cy="2926080"/>
          </a:xfrm>
        </p:spPr>
        <p:txBody>
          <a:bodyPr>
            <a:normAutofit/>
          </a:bodyPr>
          <a:lstStyle/>
          <a:p>
            <a:r>
              <a:rPr lang="es-MX" sz="6000" dirty="0">
                <a:solidFill>
                  <a:schemeClr val="tx1"/>
                </a:solidFill>
                <a:latin typeface="Arial" panose="020B0604020202020204" pitchFamily="34" charset="0"/>
                <a:cs typeface="Arial" panose="020B0604020202020204" pitchFamily="34" charset="0"/>
              </a:rPr>
              <a:t>EL CONCEPTO DE </a:t>
            </a:r>
            <a:r>
              <a:rPr lang="es-MX" sz="6000" dirty="0">
                <a:solidFill>
                  <a:srgbClr val="FFC000"/>
                </a:solidFill>
                <a:latin typeface="Arial" panose="020B0604020202020204" pitchFamily="34" charset="0"/>
                <a:cs typeface="Arial" panose="020B0604020202020204" pitchFamily="34" charset="0"/>
              </a:rPr>
              <a:t>FUNCIÓN</a:t>
            </a:r>
            <a:r>
              <a:rPr lang="es-MX" sz="6000" dirty="0">
                <a:solidFill>
                  <a:schemeClr val="tx1"/>
                </a:solidFill>
                <a:latin typeface="Arial" panose="020B0604020202020204" pitchFamily="34" charset="0"/>
                <a:cs typeface="Arial" panose="020B0604020202020204" pitchFamily="34" charset="0"/>
              </a:rPr>
              <a:t> EN EL ANÁLISIS DE LA CONDUCTA</a:t>
            </a:r>
          </a:p>
        </p:txBody>
      </p:sp>
      <p:sp>
        <p:nvSpPr>
          <p:cNvPr id="3" name="Subtítulo 2">
            <a:extLst>
              <a:ext uri="{FF2B5EF4-FFF2-40B4-BE49-F238E27FC236}">
                <a16:creationId xmlns:a16="http://schemas.microsoft.com/office/drawing/2014/main" id="{D26F1BA1-6972-4D61-8778-58AC9A9CA635}"/>
              </a:ext>
            </a:extLst>
          </p:cNvPr>
          <p:cNvSpPr>
            <a:spLocks noGrp="1"/>
          </p:cNvSpPr>
          <p:nvPr>
            <p:ph type="subTitle" idx="1"/>
          </p:nvPr>
        </p:nvSpPr>
        <p:spPr>
          <a:xfrm>
            <a:off x="1709530" y="3869635"/>
            <a:ext cx="8767860" cy="686600"/>
          </a:xfrm>
        </p:spPr>
        <p:txBody>
          <a:bodyPr>
            <a:normAutofit/>
          </a:bodyPr>
          <a:lstStyle/>
          <a:p>
            <a:r>
              <a:rPr lang="es-MX" sz="3200" dirty="0">
                <a:solidFill>
                  <a:schemeClr val="tx1"/>
                </a:solidFill>
                <a:latin typeface="Arial" panose="020B0604020202020204" pitchFamily="34" charset="0"/>
                <a:cs typeface="Arial" panose="020B0604020202020204" pitchFamily="34" charset="0"/>
              </a:rPr>
              <a:t>Mitch J. </a:t>
            </a:r>
            <a:r>
              <a:rPr lang="es-MX" sz="3200" dirty="0" err="1">
                <a:solidFill>
                  <a:schemeClr val="tx1"/>
                </a:solidFill>
                <a:latin typeface="Arial" panose="020B0604020202020204" pitchFamily="34" charset="0"/>
                <a:cs typeface="Arial" panose="020B0604020202020204" pitchFamily="34" charset="0"/>
              </a:rPr>
              <a:t>Fryling</a:t>
            </a:r>
            <a:r>
              <a:rPr lang="es-MX" sz="3200" dirty="0">
                <a:solidFill>
                  <a:schemeClr val="tx1"/>
                </a:solidFill>
                <a:latin typeface="Arial" panose="020B0604020202020204" pitchFamily="34" charset="0"/>
                <a:cs typeface="Arial" panose="020B0604020202020204" pitchFamily="34" charset="0"/>
              </a:rPr>
              <a:t>  &amp;  Linda J. Hayes (2011)</a:t>
            </a:r>
          </a:p>
        </p:txBody>
      </p:sp>
      <p:sp>
        <p:nvSpPr>
          <p:cNvPr id="4" name="CuadroTexto 3">
            <a:extLst>
              <a:ext uri="{FF2B5EF4-FFF2-40B4-BE49-F238E27FC236}">
                <a16:creationId xmlns:a16="http://schemas.microsoft.com/office/drawing/2014/main" id="{1DDEE748-903C-45C7-A262-13735A0DA5F0}"/>
              </a:ext>
            </a:extLst>
          </p:cNvPr>
          <p:cNvSpPr txBox="1"/>
          <p:nvPr/>
        </p:nvSpPr>
        <p:spPr>
          <a:xfrm>
            <a:off x="4319752" y="5486400"/>
            <a:ext cx="3657600" cy="1200329"/>
          </a:xfrm>
          <a:prstGeom prst="rect">
            <a:avLst/>
          </a:prstGeom>
          <a:noFill/>
        </p:spPr>
        <p:txBody>
          <a:bodyPr wrap="square" rtlCol="0">
            <a:spAutoFit/>
          </a:bodyPr>
          <a:lstStyle/>
          <a:p>
            <a:pPr algn="ctr"/>
            <a:r>
              <a:rPr lang="es-MX" sz="2400" dirty="0" err="1">
                <a:latin typeface="Arial" panose="020B0604020202020204" pitchFamily="34" charset="0"/>
                <a:cs typeface="Arial" panose="020B0604020202020204" pitchFamily="34" charset="0"/>
              </a:rPr>
              <a:t>Ps</a:t>
            </a:r>
            <a:r>
              <a:rPr lang="es-MX" sz="2400" dirty="0">
                <a:latin typeface="Arial" panose="020B0604020202020204" pitchFamily="34" charset="0"/>
                <a:cs typeface="Arial" panose="020B0604020202020204" pitchFamily="34" charset="0"/>
              </a:rPr>
              <a:t> Jaime E Vargas M</a:t>
            </a:r>
          </a:p>
          <a:p>
            <a:endParaRPr lang="es-MX" sz="2400" dirty="0">
              <a:latin typeface="Arial" panose="020B0604020202020204" pitchFamily="34" charset="0"/>
              <a:cs typeface="Arial" panose="020B0604020202020204" pitchFamily="34" charset="0"/>
            </a:endParaRPr>
          </a:p>
          <a:p>
            <a:pPr algn="ctr"/>
            <a:r>
              <a:rPr lang="es-MX" sz="2400"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3408136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6A8E66-FFD6-484A-8F09-A36A98600419}"/>
              </a:ext>
            </a:extLst>
          </p:cNvPr>
          <p:cNvSpPr>
            <a:spLocks noGrp="1"/>
          </p:cNvSpPr>
          <p:nvPr>
            <p:ph type="title"/>
          </p:nvPr>
        </p:nvSpPr>
        <p:spPr>
          <a:xfrm>
            <a:off x="1143000" y="199696"/>
            <a:ext cx="9875520" cy="1356360"/>
          </a:xfrm>
        </p:spPr>
        <p:txBody>
          <a:bodyPr/>
          <a:lstStyle/>
          <a:p>
            <a:pPr algn="ctr"/>
            <a:r>
              <a:rPr lang="es-MX" dirty="0">
                <a:solidFill>
                  <a:schemeClr val="tx1"/>
                </a:solidFill>
                <a:latin typeface="Arial" panose="020B0604020202020204" pitchFamily="34" charset="0"/>
                <a:cs typeface="Arial" panose="020B0604020202020204" pitchFamily="34" charset="0"/>
              </a:rPr>
              <a:t>Una solución al problema</a:t>
            </a:r>
          </a:p>
        </p:txBody>
      </p:sp>
      <p:sp>
        <p:nvSpPr>
          <p:cNvPr id="3" name="CuadroTexto 2">
            <a:extLst>
              <a:ext uri="{FF2B5EF4-FFF2-40B4-BE49-F238E27FC236}">
                <a16:creationId xmlns:a16="http://schemas.microsoft.com/office/drawing/2014/main" id="{35E0DFFA-8BCB-4F9C-8803-43A48D71C16B}"/>
              </a:ext>
            </a:extLst>
          </p:cNvPr>
          <p:cNvSpPr txBox="1"/>
          <p:nvPr/>
        </p:nvSpPr>
        <p:spPr>
          <a:xfrm>
            <a:off x="599090" y="1623848"/>
            <a:ext cx="10925503"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a:t>
            </a:r>
            <a:r>
              <a:rPr lang="es-MX" dirty="0" err="1">
                <a:latin typeface="Arial" panose="020B0604020202020204" pitchFamily="34" charset="0"/>
                <a:cs typeface="Arial" panose="020B0604020202020204" pitchFamily="34" charset="0"/>
              </a:rPr>
              <a:t>interconductistas</a:t>
            </a:r>
            <a:r>
              <a:rPr lang="es-MX" dirty="0">
                <a:latin typeface="Arial" panose="020B0604020202020204" pitchFamily="34" charset="0"/>
                <a:cs typeface="Arial" panose="020B0604020202020204" pitchFamily="34" charset="0"/>
              </a:rPr>
              <a:t> tienen tiempo señalando el uso peculiar y problemático del término función en el análisis conductual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Kantor</a:t>
            </a:r>
            <a:r>
              <a:rPr lang="es-MX" dirty="0">
                <a:latin typeface="Arial" panose="020B0604020202020204" pitchFamily="34" charset="0"/>
                <a:cs typeface="Arial" panose="020B0604020202020204" pitchFamily="34" charset="0"/>
              </a:rPr>
              <a:t>, 1970; Parrott, 1983), y las versiones ligeras de causalidad más generales (Hayes, Adams &amp; Dixon, 1997; </a:t>
            </a:r>
            <a:r>
              <a:rPr lang="es-MX" dirty="0" err="1">
                <a:latin typeface="Arial" panose="020B0604020202020204" pitchFamily="34" charset="0"/>
                <a:cs typeface="Arial" panose="020B0604020202020204" pitchFamily="34" charset="0"/>
              </a:rPr>
              <a:t>Kantor</a:t>
            </a:r>
            <a:r>
              <a:rPr lang="es-MX" dirty="0">
                <a:latin typeface="Arial" panose="020B0604020202020204" pitchFamily="34" charset="0"/>
                <a:cs typeface="Arial" panose="020B0604020202020204" pitchFamily="34" charset="0"/>
              </a:rPr>
              <a:t>, 1950). Cercanamente relacionado con esto, los </a:t>
            </a:r>
            <a:r>
              <a:rPr lang="es-MX" dirty="0" err="1">
                <a:latin typeface="Arial" panose="020B0604020202020204" pitchFamily="34" charset="0"/>
                <a:cs typeface="Arial" panose="020B0604020202020204" pitchFamily="34" charset="0"/>
              </a:rPr>
              <a:t>interconductistas</a:t>
            </a:r>
            <a:r>
              <a:rPr lang="es-MX" dirty="0">
                <a:latin typeface="Arial" panose="020B0604020202020204" pitchFamily="34" charset="0"/>
                <a:cs typeface="Arial" panose="020B0604020202020204" pitchFamily="34" charset="0"/>
              </a:rPr>
              <a:t> no llevan a cabo la distinción tradicional entre descripción y explicación. En su lugar, la explicación es vista como una forma más elaborada de descripción, y consecuentemente, no se ve como algo que demuestra relaciones causales más poderosas (</a:t>
            </a:r>
            <a:r>
              <a:rPr lang="es-MX" dirty="0" err="1">
                <a:latin typeface="Arial" panose="020B0604020202020204" pitchFamily="34" charset="0"/>
                <a:cs typeface="Arial" panose="020B0604020202020204" pitchFamily="34" charset="0"/>
              </a:rPr>
              <a:t>Kantor</a:t>
            </a:r>
            <a:r>
              <a:rPr lang="es-MX" dirty="0">
                <a:latin typeface="Arial" panose="020B0604020202020204" pitchFamily="34" charset="0"/>
                <a:cs typeface="Arial" panose="020B0604020202020204" pitchFamily="34" charset="0"/>
              </a:rPr>
              <a:t>, 1953, pp. 33-34).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De esta manera, nosotros recomendamos el uso del término función en un sentido puramente descriptivo, uno que se refiere a una relación observada, por ejemplo, entre la estimulación y la respuesta. Es importante notar que esto es similar al uso del término en otras disciplinas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matemáticas).														…..</a:t>
            </a:r>
          </a:p>
        </p:txBody>
      </p:sp>
    </p:spTree>
    <p:extLst>
      <p:ext uri="{BB962C8B-B14F-4D97-AF65-F5344CB8AC3E}">
        <p14:creationId xmlns:p14="http://schemas.microsoft.com/office/powerpoint/2010/main" val="1859941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096CFDB-B88C-4B86-A23C-68C2FADC980A}"/>
              </a:ext>
            </a:extLst>
          </p:cNvPr>
          <p:cNvSpPr txBox="1"/>
          <p:nvPr/>
        </p:nvSpPr>
        <p:spPr>
          <a:xfrm>
            <a:off x="693683" y="867103"/>
            <a:ext cx="10799379"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 este sentido, las conductas no “tienen una función”, son funciones. Son </a:t>
            </a:r>
            <a:r>
              <a:rPr lang="es-MX" dirty="0" err="1">
                <a:latin typeface="Arial" panose="020B0604020202020204" pitchFamily="34" charset="0"/>
                <a:cs typeface="Arial" panose="020B0604020202020204" pitchFamily="34" charset="0"/>
              </a:rPr>
              <a:t>interconductas</a:t>
            </a:r>
            <a:r>
              <a:rPr lang="es-MX" dirty="0">
                <a:latin typeface="Arial" panose="020B0604020202020204" pitchFamily="34" charset="0"/>
                <a:cs typeface="Arial" panose="020B0604020202020204" pitchFamily="34" charset="0"/>
              </a:rPr>
              <a:t>. Es por ésa razón que los </a:t>
            </a:r>
            <a:r>
              <a:rPr lang="es-MX" dirty="0" err="1">
                <a:latin typeface="Arial" panose="020B0604020202020204" pitchFamily="34" charset="0"/>
                <a:cs typeface="Arial" panose="020B0604020202020204" pitchFamily="34" charset="0"/>
              </a:rPr>
              <a:t>interconductistas</a:t>
            </a:r>
            <a:r>
              <a:rPr lang="es-MX" dirty="0">
                <a:latin typeface="Arial" panose="020B0604020202020204" pitchFamily="34" charset="0"/>
                <a:cs typeface="Arial" panose="020B0604020202020204" pitchFamily="34" charset="0"/>
              </a:rPr>
              <a:t> conceptualizan el objeto de estudio de la psicología como una interacción (</a:t>
            </a:r>
            <a:r>
              <a:rPr lang="es-MX" dirty="0" err="1">
                <a:latin typeface="Arial" panose="020B0604020202020204" pitchFamily="34" charset="0"/>
                <a:cs typeface="Arial" panose="020B0604020202020204" pitchFamily="34" charset="0"/>
              </a:rPr>
              <a:t>sf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rf</a:t>
            </a:r>
            <a:r>
              <a:rPr lang="es-MX" dirty="0">
                <a:latin typeface="Arial" panose="020B0604020202020204" pitchFamily="34" charset="0"/>
                <a:cs typeface="Arial" panose="020B0604020202020204" pitchFamily="34" charset="0"/>
              </a:rPr>
              <a:t>) y las razones e implicaciones de esta práctica ciertamente no son triviales. Más aún, la interacción </a:t>
            </a:r>
            <a:r>
              <a:rPr lang="es-MX" dirty="0" err="1">
                <a:latin typeface="Arial" panose="020B0604020202020204" pitchFamily="34" charset="0"/>
                <a:cs typeface="Arial" panose="020B0604020202020204" pitchFamily="34" charset="0"/>
              </a:rPr>
              <a:t>sf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rf</a:t>
            </a:r>
            <a:r>
              <a:rPr lang="es-MX" dirty="0">
                <a:latin typeface="Arial" panose="020B0604020202020204" pitchFamily="34" charset="0"/>
                <a:cs typeface="Arial" panose="020B0604020202020204" pitchFamily="34" charset="0"/>
              </a:rPr>
              <a:t> es participante en un campo multi factorial, donde todos los participantes tienen un estatus igual. Esto es, cuando se manipula un factor, todo el campo es alterado. La relación entre factores disposicionales, estimulación, respuesta, historia interconductual y medio de contacto, son interrelaciones, esto es, todas ellas quedan mejor descritas como participantes interactivos.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Cuando el término función es más explícitamente descriptivo de una relación observada, se reduce la probabilidad de no ver el campo interrelacionado multi factorial (</a:t>
            </a:r>
            <a:r>
              <a:rPr lang="es-MX" dirty="0" err="1">
                <a:latin typeface="Arial" panose="020B0604020202020204" pitchFamily="34" charset="0"/>
                <a:cs typeface="Arial" panose="020B0604020202020204" pitchFamily="34" charset="0"/>
              </a:rPr>
              <a:t>Delprato</a:t>
            </a:r>
            <a:r>
              <a:rPr lang="es-MX" dirty="0">
                <a:latin typeface="Arial" panose="020B0604020202020204" pitchFamily="34" charset="0"/>
                <a:cs typeface="Arial" panose="020B0604020202020204" pitchFamily="34" charset="0"/>
              </a:rPr>
              <a:t> &amp; Smith, 2009; </a:t>
            </a:r>
            <a:r>
              <a:rPr lang="es-MX" dirty="0" err="1">
                <a:latin typeface="Arial" panose="020B0604020202020204" pitchFamily="34" charset="0"/>
                <a:cs typeface="Arial" panose="020B0604020202020204" pitchFamily="34" charset="0"/>
              </a:rPr>
              <a:t>Kantor</a:t>
            </a:r>
            <a:r>
              <a:rPr lang="es-MX" dirty="0">
                <a:latin typeface="Arial" panose="020B0604020202020204" pitchFamily="34" charset="0"/>
                <a:cs typeface="Arial" panose="020B0604020202020204" pitchFamily="34" charset="0"/>
              </a:rPr>
              <a:t>, 1958; Smith, 2006). Desde nuestra perspectiva, el campo interconductual debería de ser la materia de estudio de una ciencia natural de la conducta.									…..</a:t>
            </a:r>
          </a:p>
        </p:txBody>
      </p:sp>
      <p:cxnSp>
        <p:nvCxnSpPr>
          <p:cNvPr id="5" name="Conector recto de flecha 4">
            <a:extLst>
              <a:ext uri="{FF2B5EF4-FFF2-40B4-BE49-F238E27FC236}">
                <a16:creationId xmlns:a16="http://schemas.microsoft.com/office/drawing/2014/main" id="{163506D4-F37D-40F0-8E3C-FB9560FFF826}"/>
              </a:ext>
            </a:extLst>
          </p:cNvPr>
          <p:cNvCxnSpPr>
            <a:cxnSpLocks/>
          </p:cNvCxnSpPr>
          <p:nvPr/>
        </p:nvCxnSpPr>
        <p:spPr>
          <a:xfrm>
            <a:off x="2301765" y="1986455"/>
            <a:ext cx="441435"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 name="Conector recto de flecha 6">
            <a:extLst>
              <a:ext uri="{FF2B5EF4-FFF2-40B4-BE49-F238E27FC236}">
                <a16:creationId xmlns:a16="http://schemas.microsoft.com/office/drawing/2014/main" id="{2A18C402-7137-487C-9AB7-DD6F2F6D0F54}"/>
              </a:ext>
            </a:extLst>
          </p:cNvPr>
          <p:cNvCxnSpPr>
            <a:cxnSpLocks/>
          </p:cNvCxnSpPr>
          <p:nvPr/>
        </p:nvCxnSpPr>
        <p:spPr>
          <a:xfrm>
            <a:off x="2995447" y="2412125"/>
            <a:ext cx="409904"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25207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6F2C262-FFE6-40DE-BAD5-C84C9D882BD7}"/>
              </a:ext>
            </a:extLst>
          </p:cNvPr>
          <p:cNvSpPr txBox="1"/>
          <p:nvPr/>
        </p:nvSpPr>
        <p:spPr>
          <a:xfrm>
            <a:off x="536027" y="961697"/>
            <a:ext cx="11035862"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Si el campo interconductual se volviera la materia de estudio, las variables “independientes” seguirían siendo las mismas. Esto es, nosotros seguiríamos manipulando  algún aspecto de ese campo y midiendo la extensión en la que esto reconfigura el campo, al medir otro aspecto del mismo.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Lo que es importante es que nosotros nunca atribuiríamos la causalidad a un factor y que reconoceríamos que siempre son todos los factores los que participan.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Al mismo tiempo, muchos analistas conductuales parecen reconocer la naturaleza interdependiente de la materia de estudio. Esto es decir que, los analistas conductuales parecen moverse hacia la conclusión de que la conducta no tiene una causa, que está interrelacionada con todo en la historia del organismo y en su contexto presente, con todo ellos configurando el campo psicológico presente en el organismo (ver Hayes, 1992).</a:t>
            </a:r>
          </a:p>
        </p:txBody>
      </p:sp>
    </p:spTree>
    <p:extLst>
      <p:ext uri="{BB962C8B-B14F-4D97-AF65-F5344CB8AC3E}">
        <p14:creationId xmlns:p14="http://schemas.microsoft.com/office/powerpoint/2010/main" val="3402071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272B0A8-A863-4AF4-AD06-95CE42C17DDB}"/>
              </a:ext>
            </a:extLst>
          </p:cNvPr>
          <p:cNvSpPr txBox="1"/>
          <p:nvPr/>
        </p:nvSpPr>
        <p:spPr>
          <a:xfrm>
            <a:off x="2979683" y="2443655"/>
            <a:ext cx="6101255" cy="1841530"/>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a:t>
            </a:r>
          </a:p>
          <a:p>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Mitch J. </a:t>
            </a:r>
            <a:r>
              <a:rPr lang="es-MX" dirty="0" err="1">
                <a:latin typeface="Arial" panose="020B0604020202020204" pitchFamily="34" charset="0"/>
                <a:cs typeface="Arial" panose="020B0604020202020204" pitchFamily="34" charset="0"/>
              </a:rPr>
              <a:t>Fryling</a:t>
            </a:r>
            <a:r>
              <a:rPr lang="es-MX" dirty="0">
                <a:latin typeface="Arial" panose="020B0604020202020204" pitchFamily="34" charset="0"/>
                <a:cs typeface="Arial" panose="020B0604020202020204" pitchFamily="34" charset="0"/>
              </a:rPr>
              <a:t>  y  Linda J. Hayes (2011)</a:t>
            </a:r>
          </a:p>
          <a:p>
            <a:pPr>
              <a:lnSpc>
                <a:spcPct val="150000"/>
              </a:lnSpc>
            </a:pP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Concept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Function</a:t>
            </a:r>
            <a:r>
              <a:rPr lang="es-MX" dirty="0">
                <a:latin typeface="Arial" panose="020B0604020202020204" pitchFamily="34" charset="0"/>
                <a:cs typeface="Arial" panose="020B0604020202020204" pitchFamily="34" charset="0"/>
              </a:rPr>
              <a:t> in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Revista Mexicana de Análisis de la Conducta, 37, 1, 11-20</a:t>
            </a:r>
          </a:p>
        </p:txBody>
      </p:sp>
    </p:spTree>
    <p:extLst>
      <p:ext uri="{BB962C8B-B14F-4D97-AF65-F5344CB8AC3E}">
        <p14:creationId xmlns:p14="http://schemas.microsoft.com/office/powerpoint/2010/main" val="3780668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3648C2A-304C-4056-9378-3BBB2F820C5A}"/>
              </a:ext>
            </a:extLst>
          </p:cNvPr>
          <p:cNvSpPr txBox="1"/>
          <p:nvPr/>
        </p:nvSpPr>
        <p:spPr>
          <a:xfrm>
            <a:off x="630620" y="488731"/>
            <a:ext cx="10925504"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concepto de función es central para la disciplina del análisis de la conducta ya que sirve para caracterizar o describir su tema de estudio científico y también se utiliza para diferenciar el análisis de la conducta de otras aproximaciones psicológicas. En este comentario consideramos el concepto de función como se utiliza al interior del análisis de la conducta. Esto se hace a través de la perspectiva </a:t>
            </a:r>
            <a:r>
              <a:rPr lang="es-MX" dirty="0" err="1">
                <a:latin typeface="Arial" panose="020B0604020202020204" pitchFamily="34" charset="0"/>
                <a:cs typeface="Arial" panose="020B0604020202020204" pitchFamily="34" charset="0"/>
              </a:rPr>
              <a:t>interconductista</a:t>
            </a:r>
            <a:r>
              <a:rPr lang="es-MX" dirty="0">
                <a:latin typeface="Arial" panose="020B0604020202020204" pitchFamily="34" charset="0"/>
                <a:cs typeface="Arial" panose="020B0604020202020204" pitchFamily="34" charset="0"/>
              </a:rPr>
              <a:t> con atención a sus implicaciones para la validez y para el significado del análisis de la conducta como sistema científico.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supervisión semántica es una tarea crítica para quien trabaja en la filosofía de la ciencia (</a:t>
            </a:r>
            <a:r>
              <a:rPr lang="es-MX" dirty="0" err="1">
                <a:latin typeface="Arial" panose="020B0604020202020204" pitchFamily="34" charset="0"/>
                <a:cs typeface="Arial" panose="020B0604020202020204" pitchFamily="34" charset="0"/>
              </a:rPr>
              <a:t>Kantor</a:t>
            </a:r>
            <a:r>
              <a:rPr lang="es-MX" dirty="0">
                <a:latin typeface="Arial" panose="020B0604020202020204" pitchFamily="34" charset="0"/>
                <a:cs typeface="Arial" panose="020B0604020202020204" pitchFamily="34" charset="0"/>
              </a:rPr>
              <a:t>, 1969). </a:t>
            </a:r>
            <a:r>
              <a:rPr lang="es-MX" dirty="0" err="1">
                <a:latin typeface="Arial" panose="020B0604020202020204" pitchFamily="34" charset="0"/>
                <a:cs typeface="Arial" panose="020B0604020202020204" pitchFamily="34" charset="0"/>
              </a:rPr>
              <a:t>Kantor</a:t>
            </a:r>
            <a:r>
              <a:rPr lang="es-MX" dirty="0">
                <a:latin typeface="Arial" panose="020B0604020202020204" pitchFamily="34" charset="0"/>
                <a:cs typeface="Arial" panose="020B0604020202020204" pitchFamily="34" charset="0"/>
              </a:rPr>
              <a:t> ha sugerido que las empresas científicas deben estar en la búsqueda tanto de la validez como del significado (1958, p. 50), donde la validez se refiere a la coherencia y consistencia interna y el significado a la consistencia externa dentro del amplio campo de las ciencias. El uso consistente de los términos resulta central para el logro de ambas metas. Esto es especialmente así, cuando los términos son fundamentales, como cuando se refieren a los eventos que comprenden su materia de estudio en disciplinas científicas particulares.</a:t>
            </a:r>
          </a:p>
        </p:txBody>
      </p:sp>
    </p:spTree>
    <p:extLst>
      <p:ext uri="{BB962C8B-B14F-4D97-AF65-F5344CB8AC3E}">
        <p14:creationId xmlns:p14="http://schemas.microsoft.com/office/powerpoint/2010/main" val="393689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5D013F9-A6E7-4058-9431-352A2D056F8D}"/>
              </a:ext>
            </a:extLst>
          </p:cNvPr>
          <p:cNvSpPr txBox="1"/>
          <p:nvPr/>
        </p:nvSpPr>
        <p:spPr>
          <a:xfrm>
            <a:off x="772510" y="882869"/>
            <a:ext cx="10752083" cy="461805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consistencia se asegura mediante definiciones precisas</a:t>
            </a:r>
            <a:r>
              <a:rPr lang="es-MX" dirty="0"/>
              <a:t>.</a:t>
            </a:r>
            <a:r>
              <a:rPr lang="es-MX" dirty="0">
                <a:latin typeface="Arial" panose="020B0604020202020204" pitchFamily="34" charset="0"/>
                <a:cs typeface="Arial" panose="020B0604020202020204" pitchFamily="34" charset="0"/>
              </a:rPr>
              <a:t> Definir con precisión es aún más importante cuando los términos técnicos son parte del vocabulario no técnico, como los eventos a los que hacen referencia dichos términos en el discurso ordinario y donde sus significados no técnicos tienden a insinuarse como referentes, como los mismos términos en un contexto técnico. El problema de apegarse a significados no técnicos con los términos técnicos, se reconoce cuando se desarrollan neologismos para evitar tal transferencia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mando, tacto). Sin embargo, esta solución no siempre es posible o práctica. Cuando así sucede, se hace necesario una definición precisa.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problema del uso inconsistente de términos centrales en el análisis de la conducta, donde las inconsistencias son el producto del apego a significados ordinarios o fuera de uso, se observa en el presente caso del término “función” y sus derivados. </a:t>
            </a:r>
            <a:r>
              <a:rPr lang="es-MX" dirty="0"/>
              <a:t>  </a:t>
            </a:r>
          </a:p>
        </p:txBody>
      </p:sp>
    </p:spTree>
    <p:extLst>
      <p:ext uri="{BB962C8B-B14F-4D97-AF65-F5344CB8AC3E}">
        <p14:creationId xmlns:p14="http://schemas.microsoft.com/office/powerpoint/2010/main" val="1546908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AF8FE5-07E1-4BF4-A673-64B59E9B9248}"/>
              </a:ext>
            </a:extLst>
          </p:cNvPr>
          <p:cNvSpPr>
            <a:spLocks noGrp="1"/>
          </p:cNvSpPr>
          <p:nvPr>
            <p:ph type="title"/>
          </p:nvPr>
        </p:nvSpPr>
        <p:spPr/>
        <p:txBody>
          <a:bodyPr/>
          <a:lstStyle/>
          <a:p>
            <a:pPr algn="ctr"/>
            <a:r>
              <a:rPr lang="es-MX" dirty="0">
                <a:solidFill>
                  <a:schemeClr val="tx1"/>
                </a:solidFill>
                <a:latin typeface="Arial" panose="020B0604020202020204" pitchFamily="34" charset="0"/>
                <a:cs typeface="Arial" panose="020B0604020202020204" pitchFamily="34" charset="0"/>
              </a:rPr>
              <a:t>El Problema</a:t>
            </a:r>
          </a:p>
        </p:txBody>
      </p:sp>
      <p:sp>
        <p:nvSpPr>
          <p:cNvPr id="3" name="CuadroTexto 2">
            <a:extLst>
              <a:ext uri="{FF2B5EF4-FFF2-40B4-BE49-F238E27FC236}">
                <a16:creationId xmlns:a16="http://schemas.microsoft.com/office/drawing/2014/main" id="{490714FB-3C48-4D26-8E13-EB28B5899065}"/>
              </a:ext>
            </a:extLst>
          </p:cNvPr>
          <p:cNvSpPr txBox="1"/>
          <p:nvPr/>
        </p:nvSpPr>
        <p:spPr>
          <a:xfrm>
            <a:off x="567559" y="1986455"/>
            <a:ext cx="10957034" cy="2949525"/>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concepto de función tiene una historia larga y diversa en el análisis conductual.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Al principio, Skinner sugería usar el término como un remplazo de la vieja terminología de causa-y-efecto. Así, mientras Skinner  promovía el abandono de formas desactualizadas de pensar, parecía abrazar esas mismas formas de pensar con otro término, el de función. Dada la sugestión de Skinner para movernos más allá de viejas formas de pensar como causas-y-efectos, tal práctica representa oportunidades para confundir y mal interpretar, en el mejor de los casos y a serios problemas, en el peor escenario.</a:t>
            </a:r>
          </a:p>
        </p:txBody>
      </p:sp>
    </p:spTree>
    <p:extLst>
      <p:ext uri="{BB962C8B-B14F-4D97-AF65-F5344CB8AC3E}">
        <p14:creationId xmlns:p14="http://schemas.microsoft.com/office/powerpoint/2010/main" val="383345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08AFA4E-8C4B-4EB2-BE9E-53D279E43979}"/>
              </a:ext>
            </a:extLst>
          </p:cNvPr>
          <p:cNvSpPr txBox="1"/>
          <p:nvPr/>
        </p:nvSpPr>
        <p:spPr>
          <a:xfrm>
            <a:off x="551793" y="583324"/>
            <a:ext cx="11020097" cy="5909310"/>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El movimiento del análisis funcional ha hecho gran uso de la conceptualización de Skinner de la función como sinónimo de causa. Ciertamente, la asesoría conductual funcional es una frase general empleada para describir prácticas dirigidas a obtener información relativa a las causas de la conducta. </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Hay 3 prácticas generales que caen dentro de la visión de la asesoría conductual funcional:</a:t>
            </a:r>
          </a:p>
          <a:p>
            <a:pPr marL="342900" indent="-342900">
              <a:buFont typeface="+mj-lt"/>
              <a:buAutoNum type="alphaLcPeriod"/>
            </a:pPr>
            <a:r>
              <a:rPr lang="es-MX" dirty="0">
                <a:latin typeface="Arial" panose="020B0604020202020204" pitchFamily="34" charset="0"/>
                <a:cs typeface="Arial" panose="020B0604020202020204" pitchFamily="34" charset="0"/>
              </a:rPr>
              <a:t>La supervisión indirecta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entrevistas)</a:t>
            </a:r>
          </a:p>
          <a:p>
            <a:pPr marL="342900" indent="-342900">
              <a:buFont typeface="+mj-lt"/>
              <a:buAutoNum type="alphaLcPeriod"/>
            </a:pPr>
            <a:r>
              <a:rPr lang="es-MX" dirty="0">
                <a:latin typeface="Arial" panose="020B0604020202020204" pitchFamily="34" charset="0"/>
                <a:cs typeface="Arial" panose="020B0604020202020204" pitchFamily="34" charset="0"/>
              </a:rPr>
              <a:t>Los métodos descriptivos de observación directa, y </a:t>
            </a:r>
          </a:p>
          <a:p>
            <a:pPr marL="342900" indent="-342900">
              <a:buFont typeface="+mj-lt"/>
              <a:buAutoNum type="alphaLcPeriod"/>
            </a:pPr>
            <a:r>
              <a:rPr lang="es-MX" dirty="0">
                <a:latin typeface="Arial" panose="020B0604020202020204" pitchFamily="34" charset="0"/>
                <a:cs typeface="Arial" panose="020B0604020202020204" pitchFamily="34" charset="0"/>
              </a:rPr>
              <a:t>Los procedimientos del análisis experimental/funcional (Cooper, Heron &amp; </a:t>
            </a:r>
            <a:r>
              <a:rPr lang="es-MX" dirty="0" err="1">
                <a:latin typeface="Arial" panose="020B0604020202020204" pitchFamily="34" charset="0"/>
                <a:cs typeface="Arial" panose="020B0604020202020204" pitchFamily="34" charset="0"/>
              </a:rPr>
              <a:t>Heward</a:t>
            </a:r>
            <a:r>
              <a:rPr lang="es-MX" dirty="0">
                <a:latin typeface="Arial" panose="020B0604020202020204" pitchFamily="34" charset="0"/>
                <a:cs typeface="Arial" panose="020B0604020202020204" pitchFamily="34" charset="0"/>
              </a:rPr>
              <a:t>, 2007)</a:t>
            </a:r>
          </a:p>
          <a:p>
            <a:pPr marL="342900" indent="-342900">
              <a:buFont typeface="+mj-lt"/>
              <a:buAutoNum type="alphaLcPeriod"/>
            </a:pPr>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El término función también se vincula con significados ordinarios, como cuando se emplea para referirse al propósito o utilidad de algo. El movimiento del </a:t>
            </a:r>
            <a:r>
              <a:rPr lang="es-MX" dirty="0" err="1">
                <a:latin typeface="Arial" panose="020B0604020202020204" pitchFamily="34" charset="0"/>
                <a:cs typeface="Arial" panose="020B0604020202020204" pitchFamily="34" charset="0"/>
              </a:rPr>
              <a:t>contextualismo</a:t>
            </a:r>
            <a:r>
              <a:rPr lang="es-MX" dirty="0">
                <a:latin typeface="Arial" panose="020B0604020202020204" pitchFamily="34" charset="0"/>
                <a:cs typeface="Arial" panose="020B0604020202020204" pitchFamily="34" charset="0"/>
              </a:rPr>
              <a:t> funcional representa otro uso del término función como sinónimo de utilidad o propósito. De hecho, el </a:t>
            </a:r>
            <a:r>
              <a:rPr lang="es-MX" dirty="0" err="1">
                <a:latin typeface="Arial" panose="020B0604020202020204" pitchFamily="34" charset="0"/>
                <a:cs typeface="Arial" panose="020B0604020202020204" pitchFamily="34" charset="0"/>
              </a:rPr>
              <a:t>contextualismo</a:t>
            </a:r>
            <a:r>
              <a:rPr lang="es-MX" dirty="0">
                <a:latin typeface="Arial" panose="020B0604020202020204" pitchFamily="34" charset="0"/>
                <a:cs typeface="Arial" panose="020B0604020202020204" pitchFamily="34" charset="0"/>
              </a:rPr>
              <a:t> funcional plantea a la utilidad como criterio de “verdad” y está explícitamente organizada alrededor de ésta meta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Hayes, 1993).</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De cualquier manera, el punto importante aquí es que el término ha sido asociado con ambas formas desactualizadas de hablar (causa-efecto), así como significados ordinarios no técnicos de la expresión.</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Dada la importancia del concepto de función en el análisis conductual, es interesante que el término se use en tan amplio rango de formas. Este tipo de inconsistencia solo puede producir confusión dentro de la diciplina, cuyas implicaciones pueden resultar más o menos serias en diferentes momentos.</a:t>
            </a: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1705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B14F8-E6FC-4F5C-8A40-8993BE11529B}"/>
              </a:ext>
            </a:extLst>
          </p:cNvPr>
          <p:cNvSpPr>
            <a:spLocks noGrp="1"/>
          </p:cNvSpPr>
          <p:nvPr>
            <p:ph type="title"/>
          </p:nvPr>
        </p:nvSpPr>
        <p:spPr/>
        <p:txBody>
          <a:bodyPr/>
          <a:lstStyle/>
          <a:p>
            <a:pPr algn="ctr"/>
            <a:r>
              <a:rPr lang="es-MX" dirty="0">
                <a:solidFill>
                  <a:schemeClr val="tx1"/>
                </a:solidFill>
                <a:latin typeface="Arial" panose="020B0604020202020204" pitchFamily="34" charset="0"/>
                <a:cs typeface="Arial" panose="020B0604020202020204" pitchFamily="34" charset="0"/>
              </a:rPr>
              <a:t>Un problema mayor</a:t>
            </a:r>
          </a:p>
        </p:txBody>
      </p:sp>
      <p:sp>
        <p:nvSpPr>
          <p:cNvPr id="3" name="CuadroTexto 2">
            <a:extLst>
              <a:ext uri="{FF2B5EF4-FFF2-40B4-BE49-F238E27FC236}">
                <a16:creationId xmlns:a16="http://schemas.microsoft.com/office/drawing/2014/main" id="{15CA0365-B802-46E9-B1EC-A8B93AEED7F0}"/>
              </a:ext>
            </a:extLst>
          </p:cNvPr>
          <p:cNvSpPr txBox="1"/>
          <p:nvPr/>
        </p:nvSpPr>
        <p:spPr>
          <a:xfrm>
            <a:off x="536027" y="1986455"/>
            <a:ext cx="10878207"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Las ciencias se diferencian por los eventos que identifican cada una de ellas para su especial estudio (Hayes &amp; </a:t>
            </a:r>
            <a:r>
              <a:rPr lang="es-MX" dirty="0" err="1">
                <a:latin typeface="Arial" panose="020B0604020202020204" pitchFamily="34" charset="0"/>
                <a:cs typeface="Arial" panose="020B0604020202020204" pitchFamily="34" charset="0"/>
              </a:rPr>
              <a:t>Fryling</a:t>
            </a:r>
            <a:r>
              <a:rPr lang="es-MX" dirty="0">
                <a:latin typeface="Arial" panose="020B0604020202020204" pitchFamily="34" charset="0"/>
                <a:cs typeface="Arial" panose="020B0604020202020204" pitchFamily="34" charset="0"/>
              </a:rPr>
              <a:t>, 2009a, 2009b; </a:t>
            </a:r>
            <a:r>
              <a:rPr lang="es-MX" dirty="0" err="1">
                <a:latin typeface="Arial" panose="020B0604020202020204" pitchFamily="34" charset="0"/>
                <a:cs typeface="Arial" panose="020B0604020202020204" pitchFamily="34" charset="0"/>
              </a:rPr>
              <a:t>Kantor</a:t>
            </a:r>
            <a:r>
              <a:rPr lang="es-MX" dirty="0">
                <a:latin typeface="Arial" panose="020B0604020202020204" pitchFamily="34" charset="0"/>
                <a:cs typeface="Arial" panose="020B0604020202020204" pitchFamily="34" charset="0"/>
              </a:rPr>
              <a:t>, 1953). No obstante, las ciencias son lo mismo, en tanto que lo que estudian son relaciones entre eventos. Es por esta razón que las matemáticas, la ciencia de las relaciones (sin importar los eventos que participan en ellas), resultan interdisciplinarias por naturaleza (</a:t>
            </a:r>
            <a:r>
              <a:rPr lang="es-MX" dirty="0" err="1">
                <a:latin typeface="Arial" panose="020B0604020202020204" pitchFamily="34" charset="0"/>
                <a:cs typeface="Arial" panose="020B0604020202020204" pitchFamily="34" charset="0"/>
              </a:rPr>
              <a:t>Kantor</a:t>
            </a:r>
            <a:r>
              <a:rPr lang="es-MX" dirty="0">
                <a:latin typeface="Arial" panose="020B0604020202020204" pitchFamily="34" charset="0"/>
                <a:cs typeface="Arial" panose="020B0604020202020204" pitchFamily="34" charset="0"/>
              </a:rPr>
              <a:t>, 1958).</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Las relaciones son fenómenos unitarios, que quiere decir que los factores que participan en una relación no son partes distinguibles (excepto con propósitos analíticos). Esto es, las relaciones son eventos por sí mismas y sus partes no comprometen el objeto de estudio de ninguna ciencia. Existen dos grandes tipos de relaciones relevantes con el término función en el análisis de la conducta.</a:t>
            </a:r>
          </a:p>
        </p:txBody>
      </p:sp>
    </p:spTree>
    <p:extLst>
      <p:ext uri="{BB962C8B-B14F-4D97-AF65-F5344CB8AC3E}">
        <p14:creationId xmlns:p14="http://schemas.microsoft.com/office/powerpoint/2010/main" val="1433959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EEB18B8-FAF2-4764-A883-45257990157A}"/>
              </a:ext>
            </a:extLst>
          </p:cNvPr>
          <p:cNvSpPr txBox="1"/>
          <p:nvPr/>
        </p:nvSpPr>
        <p:spPr>
          <a:xfrm>
            <a:off x="599089" y="441434"/>
            <a:ext cx="10846676" cy="5581015"/>
          </a:xfrm>
          <a:prstGeom prst="rect">
            <a:avLst/>
          </a:prstGeom>
          <a:noFill/>
        </p:spPr>
        <p:txBody>
          <a:bodyPr wrap="square" rtlCol="0">
            <a:spAutoFit/>
          </a:bodyPr>
          <a:lstStyle/>
          <a:p>
            <a:pPr algn="just"/>
            <a:r>
              <a:rPr lang="es-MX" u="sng" dirty="0">
                <a:latin typeface="Arial" panose="020B0604020202020204" pitchFamily="34" charset="0"/>
                <a:cs typeface="Arial" panose="020B0604020202020204" pitchFamily="34" charset="0"/>
              </a:rPr>
              <a:t>Tipos de Relaciones</a:t>
            </a:r>
            <a:r>
              <a:rPr lang="es-MX" dirty="0">
                <a:latin typeface="Arial" panose="020B0604020202020204" pitchFamily="34" charset="0"/>
                <a:cs typeface="Arial" panose="020B0604020202020204" pitchFamily="34" charset="0"/>
              </a:rPr>
              <a:t>:</a:t>
            </a:r>
          </a:p>
          <a:p>
            <a:pPr algn="just"/>
            <a:endParaRPr lang="es-MX" dirty="0">
              <a:latin typeface="Arial" panose="020B0604020202020204" pitchFamily="34" charset="0"/>
              <a:cs typeface="Arial" panose="020B0604020202020204" pitchFamily="34" charset="0"/>
            </a:endParaRPr>
          </a:p>
          <a:p>
            <a:pPr marL="342900" indent="-342900" algn="just">
              <a:lnSpc>
                <a:spcPct val="150000"/>
              </a:lnSpc>
              <a:buFont typeface="+mj-lt"/>
              <a:buAutoNum type="alphaLcParenR"/>
            </a:pPr>
            <a:r>
              <a:rPr lang="es-MX" b="1" dirty="0">
                <a:solidFill>
                  <a:srgbClr val="C00000"/>
                </a:solidFill>
                <a:latin typeface="Arial" panose="020B0604020202020204" pitchFamily="34" charset="0"/>
                <a:cs typeface="Arial" panose="020B0604020202020204" pitchFamily="34" charset="0"/>
              </a:rPr>
              <a:t>Relaciones de Dependencia</a:t>
            </a:r>
            <a:r>
              <a:rPr lang="es-MX" dirty="0">
                <a:latin typeface="Arial" panose="020B0604020202020204" pitchFamily="34" charset="0"/>
                <a:cs typeface="Arial" panose="020B0604020202020204" pitchFamily="34" charset="0"/>
              </a:rPr>
              <a:t>, que son unidireccionales: R = f (s) aunque S ≠ f (R). Las relaciones de dependencia son constructos investigativos. Constituyen descripciones abreviadas de sucesos para propósitos prácticos, como la predicción y el control. Las relaciones causales son relaciones de dependencia. No hay efectos sin causas.</a:t>
            </a:r>
          </a:p>
          <a:p>
            <a:pPr marL="342900" indent="-342900" algn="just">
              <a:lnSpc>
                <a:spcPct val="150000"/>
              </a:lnSpc>
              <a:buFont typeface="+mj-lt"/>
              <a:buAutoNum type="alphaLcParenR"/>
            </a:pPr>
            <a:r>
              <a:rPr lang="es-MX" b="1" dirty="0">
                <a:solidFill>
                  <a:srgbClr val="C00000"/>
                </a:solidFill>
                <a:latin typeface="Arial" panose="020B0604020202020204" pitchFamily="34" charset="0"/>
                <a:cs typeface="Arial" panose="020B0604020202020204" pitchFamily="34" charset="0"/>
              </a:rPr>
              <a:t>Relaciones Funcionales</a:t>
            </a:r>
            <a:r>
              <a:rPr lang="es-MX" dirty="0">
                <a:latin typeface="Arial" panose="020B0604020202020204" pitchFamily="34" charset="0"/>
                <a:cs typeface="Arial" panose="020B0604020202020204" pitchFamily="34" charset="0"/>
              </a:rPr>
              <a:t>, que son bidireccionales. R = f (s)  y  S = f (R). Las relaciones funcionales son constructos interpretativos. Constituyen descripciones de sucesos (con propósitos explicativos). Los factores participantes en una relación funcional son absolutamente equivalentes. Esto es, no hay causa y no hay efecto.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solidFill>
                  <a:srgbClr val="C00000"/>
                </a:solidFill>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Sin embargo, en el análisis conductual la función, como sustantivo, frecuentemente se refiere a relaciones de dependencia. La confusión ocurre cuando el uso de constructos investigativos se expande más allá del dominio investigativo para caracterizar eventos en un contexto más amplio.</a:t>
            </a:r>
          </a:p>
        </p:txBody>
      </p:sp>
    </p:spTree>
    <p:extLst>
      <p:ext uri="{BB962C8B-B14F-4D97-AF65-F5344CB8AC3E}">
        <p14:creationId xmlns:p14="http://schemas.microsoft.com/office/powerpoint/2010/main" val="996161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3D49051-1B18-4603-9017-5E5656EB402D}"/>
              </a:ext>
            </a:extLst>
          </p:cNvPr>
          <p:cNvSpPr txBox="1"/>
          <p:nvPr/>
        </p:nvSpPr>
        <p:spPr>
          <a:xfrm>
            <a:off x="536027" y="299545"/>
            <a:ext cx="10846676" cy="62735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 el análisis de la conducta, los constructos investigativos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relaciones de dependencia) se confunden con los constructos interpretativos. Más específicamente, las metas de un subsistema particular, llamado el sistema investigativo, se confunden con las metas de toda la empresa científica.     Y esto puede ser particularmente común cuando las metas de un subsistema, como serían las de predicción y control, se sobre enfatizan dentro de las ciencias individuales. Morris (1992) ha sugerido que el declarar como propósito del análisis conductual la “predicción y el control” es un ejemplo de hacer de nuestra diciplina “económicamente errada” y sugiere que nuestra meta sea reinterpretada como una búsqueda de comprensión.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Además de estas preocupaciones, las relaciones de dependencia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relaciones causales) no son adecuadas para un trabajo interdisciplinario efectivo debido a que su efecto consiste en sugerir que el objeto de estudio de una ciencia depende para su existencia (como un efecto) de los efectos de otra      (la causa), dado que no hay efectos sin causas. Estas son las bases de la falacia del reduccionismo, que carcome la seriedad característica de las ciencias, que las distingue de otras empresas humanas (</a:t>
            </a:r>
            <a:r>
              <a:rPr lang="es-MX" dirty="0" err="1">
                <a:latin typeface="Arial" panose="020B0604020202020204" pitchFamily="34" charset="0"/>
                <a:cs typeface="Arial" panose="020B0604020202020204" pitchFamily="34" charset="0"/>
              </a:rPr>
              <a:t>Kantor</a:t>
            </a:r>
            <a:r>
              <a:rPr lang="es-MX" dirty="0">
                <a:latin typeface="Arial" panose="020B0604020202020204" pitchFamily="34" charset="0"/>
                <a:cs typeface="Arial" panose="020B0604020202020204" pitchFamily="34" charset="0"/>
              </a:rPr>
              <a:t>, 1953, p. 6; </a:t>
            </a:r>
            <a:r>
              <a:rPr lang="es-MX" dirty="0" err="1">
                <a:latin typeface="Arial" panose="020B0604020202020204" pitchFamily="34" charset="0"/>
                <a:cs typeface="Arial" panose="020B0604020202020204" pitchFamily="34" charset="0"/>
              </a:rPr>
              <a:t>Observer</a:t>
            </a:r>
            <a:r>
              <a:rPr lang="es-MX" dirty="0">
                <a:latin typeface="Arial" panose="020B0604020202020204" pitchFamily="34" charset="0"/>
                <a:cs typeface="Arial" panose="020B0604020202020204" pitchFamily="34" charset="0"/>
              </a:rPr>
              <a:t>, 1969).									…..</a:t>
            </a:r>
          </a:p>
        </p:txBody>
      </p:sp>
    </p:spTree>
    <p:extLst>
      <p:ext uri="{BB962C8B-B14F-4D97-AF65-F5344CB8AC3E}">
        <p14:creationId xmlns:p14="http://schemas.microsoft.com/office/powerpoint/2010/main" val="4121691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34ABC6C-AA2A-47DD-869E-A44497733702}"/>
              </a:ext>
            </a:extLst>
          </p:cNvPr>
          <p:cNvSpPr txBox="1"/>
          <p:nvPr/>
        </p:nvSpPr>
        <p:spPr>
          <a:xfrm>
            <a:off x="3263462" y="1198180"/>
            <a:ext cx="5076497"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Esto es, las relaciones de dependencia pueden llevar a los trabajadores a asumir que las conductas tienen una causa, que dependen de algo, que, cuando se encuentra, puede dominar el propósito de los esfuerzos de intervención.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Si el análisis conductual se preocupa de la valides y la significancia, como hemos argumentado que debería de ser, la clarificación es necesaria.</a:t>
            </a:r>
          </a:p>
        </p:txBody>
      </p:sp>
    </p:spTree>
    <p:extLst>
      <p:ext uri="{BB962C8B-B14F-4D97-AF65-F5344CB8AC3E}">
        <p14:creationId xmlns:p14="http://schemas.microsoft.com/office/powerpoint/2010/main" val="3991398897"/>
      </p:ext>
    </p:extLst>
  </p:cSld>
  <p:clrMapOvr>
    <a:masterClrMapping/>
  </p:clrMapOvr>
</p:sld>
</file>

<file path=ppt/theme/theme1.xml><?xml version="1.0" encoding="utf-8"?>
<a:theme xmlns:a="http://schemas.openxmlformats.org/drawingml/2006/main" name="Base">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TM03457444[[fn=Base]]</Template>
  <TotalTime>226</TotalTime>
  <Words>1961</Words>
  <Application>Microsoft Office PowerPoint</Application>
  <PresentationFormat>Panorámica</PresentationFormat>
  <Paragraphs>60</Paragraphs>
  <Slides>13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13</vt:i4>
      </vt:variant>
    </vt:vector>
  </HeadingPairs>
  <TitlesOfParts>
    <vt:vector size="16" baseType="lpstr">
      <vt:lpstr>Arial</vt:lpstr>
      <vt:lpstr>Corbel</vt:lpstr>
      <vt:lpstr>Base</vt:lpstr>
      <vt:lpstr>EL CONCEPTO DE FUNCIÓN EN EL ANÁLISIS DE LA CONDUCTA</vt:lpstr>
      <vt:lpstr>Presentación de PowerPoint</vt:lpstr>
      <vt:lpstr>Presentación de PowerPoint</vt:lpstr>
      <vt:lpstr>El Problema</vt:lpstr>
      <vt:lpstr>Presentación de PowerPoint</vt:lpstr>
      <vt:lpstr>Un problema mayor</vt:lpstr>
      <vt:lpstr>Presentación de PowerPoint</vt:lpstr>
      <vt:lpstr>Presentación de PowerPoint</vt:lpstr>
      <vt:lpstr>Presentación de PowerPoint</vt:lpstr>
      <vt:lpstr>Una solución al problema</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CONCEPTO DE FUNCIÓN EN EL ANÁLISIS DE LA CONDUCTA</dc:title>
  <dc:creator>DR JAIME</dc:creator>
  <cp:lastModifiedBy>DR JAIME</cp:lastModifiedBy>
  <cp:revision>31</cp:revision>
  <dcterms:created xsi:type="dcterms:W3CDTF">2024-01-23T01:28:18Z</dcterms:created>
  <dcterms:modified xsi:type="dcterms:W3CDTF">2024-01-23T05:43:57Z</dcterms:modified>
</cp:coreProperties>
</file>