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p:scale>
          <a:sx n="59" d="100"/>
          <a:sy n="59" d="100"/>
        </p:scale>
        <p:origin x="9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1425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7656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4957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8082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7256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9210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6860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79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4341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73978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96792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11/20/2023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57477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3A1C2-074E-4185-B93E-7549AE560D03}"/>
              </a:ext>
            </a:extLst>
          </p:cNvPr>
          <p:cNvSpPr>
            <a:spLocks noGrp="1"/>
          </p:cNvSpPr>
          <p:nvPr>
            <p:ph type="ctrTitle"/>
          </p:nvPr>
        </p:nvSpPr>
        <p:spPr>
          <a:xfrm>
            <a:off x="4540469" y="1020431"/>
            <a:ext cx="7034271" cy="1475013"/>
          </a:xfrm>
        </p:spPr>
        <p:txBody>
          <a:bodyPr>
            <a:noAutofit/>
          </a:bodyPr>
          <a:lstStyle/>
          <a:p>
            <a:pPr algn="ctr"/>
            <a:r>
              <a:rPr lang="es-MX" sz="4000" b="1" dirty="0">
                <a:latin typeface="Arial" panose="020B0604020202020204" pitchFamily="34" charset="0"/>
                <a:cs typeface="Arial" panose="020B0604020202020204" pitchFamily="34" charset="0"/>
              </a:rPr>
              <a:t>Historia del Análisis Conductual Aplicado</a:t>
            </a:r>
          </a:p>
        </p:txBody>
      </p:sp>
      <p:sp>
        <p:nvSpPr>
          <p:cNvPr id="3" name="Subtítulo 2">
            <a:extLst>
              <a:ext uri="{FF2B5EF4-FFF2-40B4-BE49-F238E27FC236}">
                <a16:creationId xmlns:a16="http://schemas.microsoft.com/office/drawing/2014/main" id="{9FAD3144-3AE4-4658-B455-ABF3D92C92C8}"/>
              </a:ext>
            </a:extLst>
          </p:cNvPr>
          <p:cNvSpPr>
            <a:spLocks noGrp="1"/>
          </p:cNvSpPr>
          <p:nvPr>
            <p:ph type="subTitle" idx="1"/>
          </p:nvPr>
        </p:nvSpPr>
        <p:spPr>
          <a:xfrm>
            <a:off x="6004530" y="4840015"/>
            <a:ext cx="4022339" cy="925890"/>
          </a:xfrm>
        </p:spPr>
        <p:txBody>
          <a:bodyPr>
            <a:noAutofit/>
          </a:bodyPr>
          <a:lstStyle/>
          <a:p>
            <a:pPr algn="ctr"/>
            <a:r>
              <a:rPr lang="es-MX" sz="2400" cap="none" dirty="0" err="1">
                <a:solidFill>
                  <a:schemeClr val="bg1"/>
                </a:solidFill>
                <a:latin typeface="Arial" panose="020B0604020202020204" pitchFamily="34" charset="0"/>
                <a:cs typeface="Arial" panose="020B0604020202020204" pitchFamily="34" charset="0"/>
              </a:rPr>
              <a:t>Ps</a:t>
            </a:r>
            <a:r>
              <a:rPr lang="es-MX" sz="2400" cap="none" dirty="0">
                <a:solidFill>
                  <a:schemeClr val="bg1"/>
                </a:solidFill>
                <a:latin typeface="Arial" panose="020B0604020202020204" pitchFamily="34" charset="0"/>
                <a:cs typeface="Arial" panose="020B0604020202020204" pitchFamily="34" charset="0"/>
              </a:rPr>
              <a:t> Jaime E Vargas M</a:t>
            </a:r>
          </a:p>
          <a:p>
            <a:pPr algn="ctr"/>
            <a:endParaRPr lang="es-MX" sz="2400" cap="none" dirty="0">
              <a:solidFill>
                <a:schemeClr val="bg1"/>
              </a:solidFill>
              <a:latin typeface="Arial" panose="020B0604020202020204" pitchFamily="34" charset="0"/>
              <a:cs typeface="Arial" panose="020B0604020202020204" pitchFamily="34" charset="0"/>
            </a:endParaRPr>
          </a:p>
          <a:p>
            <a:pPr algn="ctr"/>
            <a:r>
              <a:rPr lang="es-MX" sz="2400" b="1" dirty="0">
                <a:solidFill>
                  <a:schemeClr val="bg1"/>
                </a:solidFill>
                <a:latin typeface="Arial" panose="020B0604020202020204" pitchFamily="34" charset="0"/>
                <a:cs typeface="Arial" panose="020B0604020202020204" pitchFamily="34" charset="0"/>
              </a:rPr>
              <a:t>A515TE</a:t>
            </a:r>
          </a:p>
        </p:txBody>
      </p:sp>
      <p:pic>
        <p:nvPicPr>
          <p:cNvPr id="4" name="Imagen 3">
            <a:extLst>
              <a:ext uri="{FF2B5EF4-FFF2-40B4-BE49-F238E27FC236}">
                <a16:creationId xmlns:a16="http://schemas.microsoft.com/office/drawing/2014/main" id="{F09EE772-403A-47A5-8B74-EADDEA787F60}"/>
              </a:ext>
            </a:extLst>
          </p:cNvPr>
          <p:cNvPicPr>
            <a:picLocks noChangeAspect="1"/>
          </p:cNvPicPr>
          <p:nvPr/>
        </p:nvPicPr>
        <p:blipFill>
          <a:blip r:embed="rId2"/>
          <a:stretch>
            <a:fillRect/>
          </a:stretch>
        </p:blipFill>
        <p:spPr>
          <a:xfrm>
            <a:off x="445211" y="532250"/>
            <a:ext cx="4071377" cy="5821253"/>
          </a:xfrm>
          <a:prstGeom prst="rect">
            <a:avLst/>
          </a:prstGeom>
        </p:spPr>
      </p:pic>
    </p:spTree>
    <p:extLst>
      <p:ext uri="{BB962C8B-B14F-4D97-AF65-F5344CB8AC3E}">
        <p14:creationId xmlns:p14="http://schemas.microsoft.com/office/powerpoint/2010/main" val="1880209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12A9139-284A-48A7-97BF-1BCE03594FE5}"/>
              </a:ext>
            </a:extLst>
          </p:cNvPr>
          <p:cNvSpPr txBox="1"/>
          <p:nvPr/>
        </p:nvSpPr>
        <p:spPr>
          <a:xfrm>
            <a:off x="6006663" y="1434662"/>
            <a:ext cx="5785944" cy="5078313"/>
          </a:xfrm>
          <a:prstGeom prst="rect">
            <a:avLst/>
          </a:prstGeom>
          <a:noFill/>
        </p:spPr>
        <p:txBody>
          <a:bodyPr wrap="square" rtlCol="0">
            <a:spAutoFit/>
          </a:bodyPr>
          <a:lstStyle/>
          <a:p>
            <a:pPr algn="just"/>
            <a:r>
              <a:rPr lang="es-MX" dirty="0"/>
              <a:t>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Todos los autores más productivos son americanos, jóvenes -nacidos entre 1930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Azrin</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y 1948 (Iwata)- y pertenecen a universidades como especialistas en análisis conductual. </a:t>
            </a:r>
          </a:p>
          <a:p>
            <a:pPr algn="just"/>
            <a:r>
              <a:rPr lang="es-ES" dirty="0">
                <a:solidFill>
                  <a:srgbClr val="000000"/>
                </a:solidFill>
                <a:latin typeface="Arial" panose="020B0604020202020204" pitchFamily="34" charset="0"/>
                <a:cs typeface="Arial" panose="020B0604020202020204" pitchFamily="34" charset="0"/>
              </a:rPr>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Universidad de Kansas, sede de la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Society</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Experimental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financiadora del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Applied</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 muestra como la Institución clave de la revista. De ella proviene casi un 20% de los trabajos, así como muchos de los miembros del Comité Editorial y de los autores más productivos. Es el centro responsable de la política editorial de la revista.</a:t>
            </a:r>
          </a:p>
          <a:p>
            <a:pPr algn="just"/>
            <a:r>
              <a:rPr lang="es-E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Los datos permiten incluir el </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JABA</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como una revista representativa de una </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disciplina de datos,</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muy alejada de las </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disciplinas de palabras</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 aceptando la clásica distinción de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Berelson</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(1960), validada por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Over</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y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Smallman</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(1973) para revistas psicológicas-. </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pic>
        <p:nvPicPr>
          <p:cNvPr id="3" name="Imagen 2">
            <a:extLst>
              <a:ext uri="{FF2B5EF4-FFF2-40B4-BE49-F238E27FC236}">
                <a16:creationId xmlns:a16="http://schemas.microsoft.com/office/drawing/2014/main" id="{CDF38EF2-1783-4EB6-AB92-D24708A67003}"/>
              </a:ext>
            </a:extLst>
          </p:cNvPr>
          <p:cNvPicPr>
            <a:picLocks noChangeAspect="1"/>
          </p:cNvPicPr>
          <p:nvPr/>
        </p:nvPicPr>
        <p:blipFill>
          <a:blip r:embed="rId2"/>
          <a:stretch>
            <a:fillRect/>
          </a:stretch>
        </p:blipFill>
        <p:spPr>
          <a:xfrm>
            <a:off x="473622" y="815865"/>
            <a:ext cx="5215288" cy="5616466"/>
          </a:xfrm>
          <a:prstGeom prst="rect">
            <a:avLst/>
          </a:prstGeom>
        </p:spPr>
      </p:pic>
    </p:spTree>
    <p:extLst>
      <p:ext uri="{BB962C8B-B14F-4D97-AF65-F5344CB8AC3E}">
        <p14:creationId xmlns:p14="http://schemas.microsoft.com/office/powerpoint/2010/main" val="380814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ED4AE00-E801-4D4F-A254-4785622CCE1B}"/>
              </a:ext>
            </a:extLst>
          </p:cNvPr>
          <p:cNvSpPr txBox="1"/>
          <p:nvPr/>
        </p:nvSpPr>
        <p:spPr>
          <a:xfrm>
            <a:off x="567559" y="1545021"/>
            <a:ext cx="4067503" cy="4524315"/>
          </a:xfrm>
          <a:prstGeom prst="rect">
            <a:avLst/>
          </a:prstGeom>
          <a:noFill/>
        </p:spPr>
        <p:txBody>
          <a:bodyPr wrap="square" rtlCol="0">
            <a:spAutoFit/>
          </a:bodyPr>
          <a:lstStyle/>
          <a:p>
            <a:pPr algn="just">
              <a:lnSpc>
                <a:spcPct val="150000"/>
              </a:lnSpc>
            </a:pPr>
            <a:r>
              <a:rPr lang="es-MX" dirty="0"/>
              <a:t>	</a:t>
            </a:r>
            <a:r>
              <a:rPr lang="es-ES" sz="1800" dirty="0">
                <a:effectLst/>
                <a:latin typeface="Arial" panose="020B0604020202020204" pitchFamily="34" charset="0"/>
                <a:ea typeface="Times New Roman" panose="02020603050405020304" pitchFamily="18" charset="0"/>
                <a:cs typeface="Arial" panose="020B0604020202020204" pitchFamily="34" charset="0"/>
              </a:rPr>
              <a:t>Un aspecto relevante a conocer es el de los temas tratados por los autores en sus trabajos, puesto que permite determinar la posible existencia de áreas de interés especial, así como el conjunto de técnicas e instrumentos más utilizados para la resolución de problemas (Tortosa y colaboradores, 1986).</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pic>
        <p:nvPicPr>
          <p:cNvPr id="3" name="Imagen 2">
            <a:extLst>
              <a:ext uri="{FF2B5EF4-FFF2-40B4-BE49-F238E27FC236}">
                <a16:creationId xmlns:a16="http://schemas.microsoft.com/office/drawing/2014/main" id="{61E371D4-4AA8-459F-886C-0EF59E3D16EC}"/>
              </a:ext>
            </a:extLst>
          </p:cNvPr>
          <p:cNvPicPr>
            <a:picLocks noChangeAspect="1"/>
          </p:cNvPicPr>
          <p:nvPr/>
        </p:nvPicPr>
        <p:blipFill>
          <a:blip r:embed="rId2"/>
          <a:stretch>
            <a:fillRect/>
          </a:stretch>
        </p:blipFill>
        <p:spPr>
          <a:xfrm>
            <a:off x="4886154" y="709449"/>
            <a:ext cx="6964354" cy="4824248"/>
          </a:xfrm>
          <a:prstGeom prst="rect">
            <a:avLst/>
          </a:prstGeom>
        </p:spPr>
      </p:pic>
      <p:sp>
        <p:nvSpPr>
          <p:cNvPr id="4" name="CuadroTexto 3">
            <a:extLst>
              <a:ext uri="{FF2B5EF4-FFF2-40B4-BE49-F238E27FC236}">
                <a16:creationId xmlns:a16="http://schemas.microsoft.com/office/drawing/2014/main" id="{267A1B6A-A2BF-45DB-92F0-E6DB2C23763C}"/>
              </a:ext>
            </a:extLst>
          </p:cNvPr>
          <p:cNvSpPr txBox="1"/>
          <p:nvPr/>
        </p:nvSpPr>
        <p:spPr>
          <a:xfrm>
            <a:off x="5376041" y="5502166"/>
            <a:ext cx="6085490" cy="646331"/>
          </a:xfrm>
          <a:prstGeom prst="rect">
            <a:avLst/>
          </a:prstGeom>
          <a:noFill/>
        </p:spPr>
        <p:txBody>
          <a:bodyPr wrap="square" rtlCol="0">
            <a:spAutoFit/>
          </a:bodyPr>
          <a:lstStyle/>
          <a:p>
            <a:pPr algn="ct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Clasificación según materias de los artículos publicados en el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Journal</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of</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Applied</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Behavior</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Analysis</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(1968-1982).</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0851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BCF4D5E-9F88-46D3-B09E-3BC0D71E68C4}"/>
              </a:ext>
            </a:extLst>
          </p:cNvPr>
          <p:cNvSpPr txBox="1"/>
          <p:nvPr/>
        </p:nvSpPr>
        <p:spPr>
          <a:xfrm>
            <a:off x="6306207" y="1340069"/>
            <a:ext cx="5565227" cy="4611519"/>
          </a:xfrm>
          <a:prstGeom prst="rect">
            <a:avLst/>
          </a:prstGeom>
          <a:noFill/>
        </p:spPr>
        <p:txBody>
          <a:bodyPr wrap="square" rtlCol="0">
            <a:spAutoFit/>
          </a:bodyPr>
          <a:lstStyle/>
          <a:p>
            <a:pPr algn="just">
              <a:lnSpc>
                <a:spcPct val="150000"/>
              </a:lnSpc>
            </a:pPr>
            <a:r>
              <a:rPr lang="es-MX" dirty="0"/>
              <a:t>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El análisis de las citas permite establecer objetivamente el nivel del impacto que determinados autores, obras o revistas tienen entre los autores que colaboran en una determinada revista.              En general, se ha detectado que los psicólogos con mayor número de citas son eminentes también según una pluralidad de criterios independientes (Myers, 1970;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Endler</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1986).La mayor o menor presencia de un investigador en los artículos de otros investigadores, medido por el número de citas recibido, determina la </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visibilidad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de este autor.</a:t>
            </a:r>
            <a:endParaRPr lang="es-MX" dirty="0">
              <a:latin typeface="Arial" panose="020B0604020202020204" pitchFamily="34" charset="0"/>
              <a:cs typeface="Arial" panose="020B0604020202020204" pitchFamily="34" charset="0"/>
            </a:endParaRPr>
          </a:p>
        </p:txBody>
      </p:sp>
      <p:pic>
        <p:nvPicPr>
          <p:cNvPr id="3" name="Imagen 2">
            <a:extLst>
              <a:ext uri="{FF2B5EF4-FFF2-40B4-BE49-F238E27FC236}">
                <a16:creationId xmlns:a16="http://schemas.microsoft.com/office/drawing/2014/main" id="{1341CA95-FBC6-40A2-A754-F2951C6FD092}"/>
              </a:ext>
            </a:extLst>
          </p:cNvPr>
          <p:cNvPicPr>
            <a:picLocks noChangeAspect="1"/>
          </p:cNvPicPr>
          <p:nvPr/>
        </p:nvPicPr>
        <p:blipFill>
          <a:blip r:embed="rId2"/>
          <a:stretch>
            <a:fillRect/>
          </a:stretch>
        </p:blipFill>
        <p:spPr>
          <a:xfrm>
            <a:off x="0" y="1519138"/>
            <a:ext cx="6258910" cy="4708241"/>
          </a:xfrm>
          <a:prstGeom prst="rect">
            <a:avLst/>
          </a:prstGeom>
        </p:spPr>
      </p:pic>
    </p:spTree>
    <p:extLst>
      <p:ext uri="{BB962C8B-B14F-4D97-AF65-F5344CB8AC3E}">
        <p14:creationId xmlns:p14="http://schemas.microsoft.com/office/powerpoint/2010/main" val="3330666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FC33AC4-AABA-475E-A001-F6A66C5BF4BA}"/>
              </a:ext>
            </a:extLst>
          </p:cNvPr>
          <p:cNvSpPr txBox="1"/>
          <p:nvPr/>
        </p:nvSpPr>
        <p:spPr>
          <a:xfrm>
            <a:off x="1094577" y="1679590"/>
            <a:ext cx="2203795" cy="3780522"/>
          </a:xfrm>
          <a:prstGeom prst="rect">
            <a:avLst/>
          </a:prstGeom>
          <a:noFill/>
        </p:spPr>
        <p:txBody>
          <a:bodyPr wrap="square" rtlCol="0">
            <a:spAutoFit/>
          </a:bodyPr>
          <a:lstStyle/>
          <a:p>
            <a:pPr algn="just">
              <a:lnSpc>
                <a:spcPct val="150000"/>
              </a:lnSpc>
            </a:pPr>
            <a:r>
              <a:rPr lang="es-MX" dirty="0"/>
              <a:t>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En el </a:t>
            </a:r>
            <a:r>
              <a:rPr lang="es-ES" sz="1800" i="1"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Journal</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i="1"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of</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i="1"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Applied</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i="1"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Behavior</a:t>
            </a:r>
            <a:r>
              <a:rPr lang="es-ES" sz="1800" i="1"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i="1"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Analysis</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se han citado 7.086 obras distintas, siendo los 10 trabajos más citados los que aparecen en la Tabla siguiente.</a:t>
            </a:r>
            <a:endParaRPr lang="es-MX"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C6621B81-A3B9-4BA0-9EBE-2AC5A2D5A05D}"/>
              </a:ext>
            </a:extLst>
          </p:cNvPr>
          <p:cNvSpPr txBox="1"/>
          <p:nvPr/>
        </p:nvSpPr>
        <p:spPr>
          <a:xfrm>
            <a:off x="4033158" y="934633"/>
            <a:ext cx="7620000" cy="5522987"/>
          </a:xfrm>
          <a:prstGeom prst="rect">
            <a:avLst/>
          </a:prstGeom>
          <a:noFill/>
        </p:spPr>
        <p:txBody>
          <a:bodyPr wrap="square">
            <a:spAutoFit/>
          </a:bodyPr>
          <a:lstStyle/>
          <a:p>
            <a:pPr indent="254000">
              <a:lnSpc>
                <a:spcPct val="115000"/>
              </a:lnSpc>
            </a:pPr>
            <a:r>
              <a:rPr lang="es-ES" sz="1400" dirty="0">
                <a:effectLst/>
                <a:latin typeface="Arial" panose="020B0604020202020204" pitchFamily="34" charset="0"/>
                <a:ea typeface="Times New Roman" panose="02020603050405020304" pitchFamily="18" charset="0"/>
              </a:rPr>
              <a:t>BAER,D., WOLF,M. &amp; RISLEY,T. (1968): </a:t>
            </a:r>
            <a:r>
              <a:rPr lang="es-ES" sz="1400" dirty="0" err="1">
                <a:effectLst/>
                <a:latin typeface="Arial" panose="020B0604020202020204" pitchFamily="34" charset="0"/>
                <a:ea typeface="Times New Roman" panose="02020603050405020304" pitchFamily="18" charset="0"/>
              </a:rPr>
              <a:t>Some</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Current</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Dimensions</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Applied</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Behavior</a:t>
            </a:r>
            <a:endParaRPr lang="es-ES" sz="1400" dirty="0">
              <a:effectLst/>
              <a:latin typeface="Arial" panose="020B0604020202020204" pitchFamily="34" charset="0"/>
              <a:ea typeface="Times New Roman" panose="02020603050405020304" pitchFamily="18" charset="0"/>
            </a:endParaRP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Analysis</a:t>
            </a:r>
            <a:r>
              <a:rPr lang="es-ES" sz="1400" dirty="0">
                <a:effectLst/>
                <a:latin typeface="Arial" panose="020B0604020202020204" pitchFamily="34" charset="0"/>
                <a:ea typeface="Times New Roman" panose="02020603050405020304" pitchFamily="18" charset="0"/>
              </a:rPr>
              <a:t>. </a:t>
            </a:r>
            <a:r>
              <a:rPr lang="es-ES" sz="1400" i="1" dirty="0">
                <a:effectLst/>
                <a:latin typeface="Arial" panose="020B0604020202020204" pitchFamily="34" charset="0"/>
                <a:ea typeface="Times New Roman" panose="02020603050405020304" pitchFamily="18" charset="0"/>
              </a:rPr>
              <a:t>JABA,</a:t>
            </a:r>
            <a:r>
              <a:rPr lang="es-ES" sz="1400" dirty="0">
                <a:effectLst/>
                <a:latin typeface="Arial" panose="020B0604020202020204" pitchFamily="34" charset="0"/>
                <a:ea typeface="Times New Roman" panose="02020603050405020304" pitchFamily="18" charset="0"/>
              </a:rPr>
              <a:t> 1, 91-97 (118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HALL,R., LUND,D. &amp; JACKSON,D. (1968): </a:t>
            </a:r>
            <a:r>
              <a:rPr lang="es-ES" sz="1400" dirty="0" err="1">
                <a:effectLst/>
                <a:latin typeface="Arial" panose="020B0604020202020204" pitchFamily="34" charset="0"/>
                <a:ea typeface="Times New Roman" panose="02020603050405020304" pitchFamily="18" charset="0"/>
              </a:rPr>
              <a:t>Effects</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Teacher</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Attention</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on</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Study</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Behavior</a:t>
            </a:r>
            <a:r>
              <a:rPr lang="es-ES" sz="1400" dirty="0">
                <a:effectLst/>
                <a:latin typeface="Arial" panose="020B0604020202020204" pitchFamily="34" charset="0"/>
                <a:ea typeface="Times New Roman" panose="02020603050405020304" pitchFamily="18" charset="0"/>
              </a:rPr>
              <a:t>.</a:t>
            </a: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a:effectLst/>
                <a:latin typeface="Arial" panose="020B0604020202020204" pitchFamily="34" charset="0"/>
                <a:ea typeface="Times New Roman" panose="02020603050405020304" pitchFamily="18" charset="0"/>
              </a:rPr>
              <a:t>JABA, 1,1-12 (60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MADSEN,C., BECKER,W. &amp; THOMAS,D. (1968): Rules, </a:t>
            </a:r>
            <a:r>
              <a:rPr lang="es-ES" sz="1400" dirty="0" err="1">
                <a:effectLst/>
                <a:latin typeface="Arial" panose="020B0604020202020204" pitchFamily="34" charset="0"/>
                <a:ea typeface="Times New Roman" panose="02020603050405020304" pitchFamily="18" charset="0"/>
              </a:rPr>
              <a:t>Praise</a:t>
            </a:r>
            <a:r>
              <a:rPr lang="es-ES" sz="1400" dirty="0">
                <a:effectLst/>
                <a:latin typeface="Arial" panose="020B0604020202020204" pitchFamily="34" charset="0"/>
                <a:ea typeface="Times New Roman" panose="02020603050405020304" pitchFamily="18" charset="0"/>
              </a:rPr>
              <a:t> and</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Ignoring</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Elements</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endParaRPr lang="es-ES" sz="1400" dirty="0">
              <a:effectLst/>
              <a:latin typeface="Arial" panose="020B0604020202020204" pitchFamily="34" charset="0"/>
              <a:ea typeface="Times New Roman" panose="02020603050405020304" pitchFamily="18" charset="0"/>
            </a:endParaRP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elementary</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classroom</a:t>
            </a:r>
            <a:r>
              <a:rPr lang="es-ES" sz="1400" dirty="0">
                <a:effectLst/>
                <a:latin typeface="Arial" panose="020B0604020202020204" pitchFamily="34" charset="0"/>
                <a:ea typeface="Times New Roman" panose="02020603050405020304" pitchFamily="18" charset="0"/>
              </a:rPr>
              <a:t> control. </a:t>
            </a:r>
            <a:r>
              <a:rPr lang="es-ES" sz="1400" i="1" dirty="0">
                <a:effectLst/>
                <a:latin typeface="Arial" panose="020B0604020202020204" pitchFamily="34" charset="0"/>
                <a:ea typeface="Times New Roman" panose="02020603050405020304" pitchFamily="18" charset="0"/>
              </a:rPr>
              <a:t>JABA,\,</a:t>
            </a:r>
            <a:r>
              <a:rPr lang="es-ES" sz="1400" dirty="0">
                <a:effectLst/>
                <a:latin typeface="Arial" panose="020B0604020202020204" pitchFamily="34" charset="0"/>
                <a:ea typeface="Times New Roman" panose="02020603050405020304" pitchFamily="18" charset="0"/>
              </a:rPr>
              <a:t> 139-   150 (48 citas) </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HONIG,W.K. (1966): </a:t>
            </a:r>
            <a:r>
              <a:rPr lang="es-ES" sz="1400" i="1" dirty="0" err="1">
                <a:effectLst/>
                <a:latin typeface="Arial" panose="020B0604020202020204" pitchFamily="34" charset="0"/>
                <a:ea typeface="Times New Roman" panose="02020603050405020304" pitchFamily="18" charset="0"/>
              </a:rPr>
              <a:t>Operant</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Behavior</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Areas</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of</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Research</a:t>
            </a:r>
            <a:r>
              <a:rPr lang="es-ES" sz="1400" i="1" dirty="0">
                <a:effectLst/>
                <a:latin typeface="Arial" panose="020B0604020202020204" pitchFamily="34" charset="0"/>
                <a:ea typeface="Times New Roman" panose="02020603050405020304" pitchFamily="18" charset="0"/>
              </a:rPr>
              <a:t> and </a:t>
            </a:r>
            <a:r>
              <a:rPr lang="es-ES" sz="1400" i="1" dirty="0" err="1">
                <a:effectLst/>
                <a:latin typeface="Arial" panose="020B0604020202020204" pitchFamily="34" charset="0"/>
                <a:ea typeface="Times New Roman" panose="02020603050405020304" pitchFamily="18" charset="0"/>
              </a:rPr>
              <a:t>Applications</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New York:</a:t>
            </a: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a:effectLst/>
                <a:latin typeface="Arial" panose="020B0604020202020204" pitchFamily="34" charset="0"/>
                <a:ea typeface="Times New Roman" panose="02020603050405020304" pitchFamily="18" charset="0"/>
              </a:rPr>
              <a:t>Meredith </a:t>
            </a:r>
            <a:r>
              <a:rPr lang="es-ES" sz="1400" dirty="0" err="1">
                <a:effectLst/>
                <a:latin typeface="Arial" panose="020B0604020202020204" pitchFamily="34" charset="0"/>
                <a:ea typeface="Times New Roman" panose="02020603050405020304" pitchFamily="18" charset="0"/>
              </a:rPr>
              <a:t>Corporation</a:t>
            </a:r>
            <a:r>
              <a:rPr lang="es-ES" sz="1400" dirty="0">
                <a:effectLst/>
                <a:latin typeface="Arial" panose="020B0604020202020204" pitchFamily="34" charset="0"/>
                <a:ea typeface="Times New Roman" panose="02020603050405020304" pitchFamily="18" charset="0"/>
              </a:rPr>
              <a:t> (47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AYLLON.T. &amp; AZRIN,N.H. (1968): </a:t>
            </a:r>
            <a:r>
              <a:rPr lang="es-ES" sz="1400" i="1" dirty="0" err="1">
                <a:effectLst/>
                <a:latin typeface="Arial" panose="020B0604020202020204" pitchFamily="34" charset="0"/>
                <a:ea typeface="Times New Roman" panose="02020603050405020304" pitchFamily="18" charset="0"/>
              </a:rPr>
              <a:t>The</a:t>
            </a:r>
            <a:r>
              <a:rPr lang="es-ES" sz="1400" i="1" dirty="0">
                <a:effectLst/>
                <a:latin typeface="Arial" panose="020B0604020202020204" pitchFamily="34" charset="0"/>
                <a:ea typeface="Times New Roman" panose="02020603050405020304" pitchFamily="18" charset="0"/>
              </a:rPr>
              <a:t> Token </a:t>
            </a:r>
            <a:r>
              <a:rPr lang="es-ES" sz="1400" i="1" dirty="0" err="1">
                <a:effectLst/>
                <a:latin typeface="Arial" panose="020B0604020202020204" pitchFamily="34" charset="0"/>
                <a:ea typeface="Times New Roman" panose="02020603050405020304" pitchFamily="18" charset="0"/>
              </a:rPr>
              <a:t>Economy</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A </a:t>
            </a:r>
            <a:r>
              <a:rPr lang="es-ES" sz="1400" i="1" dirty="0" err="1">
                <a:effectLst/>
                <a:latin typeface="Arial" panose="020B0604020202020204" pitchFamily="34" charset="0"/>
                <a:ea typeface="Times New Roman" panose="02020603050405020304" pitchFamily="18" charset="0"/>
              </a:rPr>
              <a:t>Motivational</a:t>
            </a:r>
            <a:endParaRPr lang="es-MX" sz="1400" dirty="0">
              <a:effectLst/>
              <a:latin typeface="Times New Roman" panose="02020603050405020304" pitchFamily="18" charset="0"/>
              <a:ea typeface="Times New Roman" panose="02020603050405020304" pitchFamily="18" charset="0"/>
            </a:endParaRPr>
          </a:p>
          <a:p>
            <a:pPr indent="381000">
              <a:lnSpc>
                <a:spcPct val="115000"/>
              </a:lnSpc>
            </a:pPr>
            <a:r>
              <a:rPr lang="es-ES" sz="1400" i="1" dirty="0" err="1">
                <a:effectLst/>
                <a:latin typeface="Arial" panose="020B0604020202020204" pitchFamily="34" charset="0"/>
                <a:ea typeface="Times New Roman" panose="02020603050405020304" pitchFamily="18" charset="0"/>
              </a:rPr>
              <a:t>System</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for</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Therapy</a:t>
            </a:r>
            <a:r>
              <a:rPr lang="es-ES" sz="1400" i="1" dirty="0">
                <a:effectLst/>
                <a:latin typeface="Arial" panose="020B0604020202020204" pitchFamily="34" charset="0"/>
                <a:ea typeface="Times New Roman" panose="02020603050405020304" pitchFamily="18" charset="0"/>
              </a:rPr>
              <a:t> and Rehabilitarían..</a:t>
            </a:r>
            <a:r>
              <a:rPr lang="es-ES" sz="1400" dirty="0">
                <a:effectLst/>
                <a:latin typeface="Arial" panose="020B0604020202020204" pitchFamily="34" charset="0"/>
                <a:ea typeface="Times New Roman" panose="02020603050405020304" pitchFamily="18" charset="0"/>
              </a:rPr>
              <a:t> New York: Appleton,</a:t>
            </a:r>
            <a:r>
              <a:rPr lang="es-MX" sz="1400" dirty="0">
                <a:latin typeface="Times New Roman" panose="02020603050405020304" pitchFamily="18" charset="0"/>
                <a:ea typeface="Times New Roman" panose="02020603050405020304" pitchFamily="18" charset="0"/>
              </a:rPr>
              <a:t> </a:t>
            </a:r>
            <a:r>
              <a:rPr lang="es-ES" sz="1400" dirty="0">
                <a:effectLst/>
                <a:latin typeface="Arial" panose="020B0604020202020204" pitchFamily="34" charset="0"/>
                <a:ea typeface="Times New Roman" panose="02020603050405020304" pitchFamily="18" charset="0"/>
              </a:rPr>
              <a:t>Century, </a:t>
            </a:r>
            <a:r>
              <a:rPr lang="es-ES" sz="1400" dirty="0" err="1">
                <a:effectLst/>
                <a:latin typeface="Arial" panose="020B0604020202020204" pitchFamily="34" charset="0"/>
                <a:ea typeface="Times New Roman" panose="02020603050405020304" pitchFamily="18" charset="0"/>
              </a:rPr>
              <a:t>Crofts</a:t>
            </a:r>
            <a:r>
              <a:rPr lang="es-ES" sz="1400" dirty="0">
                <a:effectLst/>
                <a:latin typeface="Arial" panose="020B0604020202020204" pitchFamily="34" charset="0"/>
                <a:ea typeface="Times New Roman" panose="02020603050405020304" pitchFamily="18" charset="0"/>
              </a:rPr>
              <a:t>. (45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ULLMAN,L.P .&amp; KRASNER,L. (1965): </a:t>
            </a:r>
            <a:r>
              <a:rPr lang="es-ES" sz="1400" i="1" dirty="0">
                <a:effectLst/>
                <a:latin typeface="Arial" panose="020B0604020202020204" pitchFamily="34" charset="0"/>
                <a:ea typeface="Times New Roman" panose="02020603050405020304" pitchFamily="18" charset="0"/>
              </a:rPr>
              <a:t>Case </a:t>
            </a:r>
            <a:r>
              <a:rPr lang="es-ES" sz="1400" i="1" dirty="0" err="1">
                <a:effectLst/>
                <a:latin typeface="Arial" panose="020B0604020202020204" pitchFamily="34" charset="0"/>
                <a:ea typeface="Times New Roman" panose="02020603050405020304" pitchFamily="18" charset="0"/>
              </a:rPr>
              <a:t>Studies</a:t>
            </a:r>
            <a:r>
              <a:rPr lang="es-ES" sz="1400" i="1" dirty="0">
                <a:effectLst/>
                <a:latin typeface="Arial" panose="020B0604020202020204" pitchFamily="34" charset="0"/>
                <a:ea typeface="Times New Roman" panose="02020603050405020304" pitchFamily="18" charset="0"/>
              </a:rPr>
              <a:t> in </a:t>
            </a:r>
            <a:r>
              <a:rPr lang="es-ES" sz="1400" i="1" dirty="0" err="1">
                <a:effectLst/>
                <a:latin typeface="Arial" panose="020B0604020202020204" pitchFamily="34" charset="0"/>
                <a:ea typeface="Times New Roman" panose="02020603050405020304" pitchFamily="18" charset="0"/>
              </a:rPr>
              <a:t>Behavior</a:t>
            </a:r>
            <a:r>
              <a:rPr lang="es-MX" sz="1400" dirty="0">
                <a:latin typeface="Times New Roman" panose="02020603050405020304" pitchFamily="18"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Modification</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New York:</a:t>
            </a: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Holt,Rinehart</a:t>
            </a:r>
            <a:r>
              <a:rPr lang="es-ES" sz="1400" dirty="0">
                <a:effectLst/>
                <a:latin typeface="Arial" panose="020B0604020202020204" pitchFamily="34" charset="0"/>
                <a:ea typeface="Times New Roman" panose="02020603050405020304" pitchFamily="18" charset="0"/>
              </a:rPr>
              <a:t> &amp;Winston (44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THOMAS,D„ BECKER,W. &amp; ARMSTRONG,M. (1968): </a:t>
            </a:r>
            <a:r>
              <a:rPr lang="es-ES" sz="1400" dirty="0" err="1">
                <a:effectLst/>
                <a:latin typeface="Arial" panose="020B0604020202020204" pitchFamily="34" charset="0"/>
                <a:ea typeface="Times New Roman" panose="02020603050405020304" pitchFamily="18" charset="0"/>
              </a:rPr>
              <a:t>Production</a:t>
            </a:r>
            <a:r>
              <a:rPr lang="es-ES" sz="1400" dirty="0">
                <a:effectLst/>
                <a:latin typeface="Arial" panose="020B0604020202020204" pitchFamily="34" charset="0"/>
                <a:ea typeface="Times New Roman" panose="02020603050405020304" pitchFamily="18" charset="0"/>
              </a:rPr>
              <a:t> and</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Elimination</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endParaRPr lang="es-ES" sz="1400" dirty="0">
              <a:effectLst/>
              <a:latin typeface="Arial" panose="020B0604020202020204" pitchFamily="34" charset="0"/>
              <a:ea typeface="Times New Roman" panose="02020603050405020304" pitchFamily="18" charset="0"/>
            </a:endParaRPr>
          </a:p>
          <a:p>
            <a:pPr indent="254000">
              <a:lnSpc>
                <a:spcPct val="115000"/>
              </a:lnSpc>
            </a:pPr>
            <a:r>
              <a:rPr lang="es-ES" sz="1400" dirty="0">
                <a:latin typeface="Arial" panose="020B0604020202020204" pitchFamily="34" charset="0"/>
                <a:ea typeface="Times New Roman" panose="02020603050405020304" pitchFamily="18" charset="0"/>
              </a:rPr>
              <a:t>	</a:t>
            </a:r>
            <a:r>
              <a:rPr lang="es-ES" sz="1400" dirty="0">
                <a:effectLst/>
                <a:latin typeface="Arial" panose="020B0604020202020204" pitchFamily="34" charset="0"/>
                <a:ea typeface="Times New Roman" panose="02020603050405020304" pitchFamily="18" charset="0"/>
              </a:rPr>
              <a:t>Disruptive </a:t>
            </a:r>
            <a:r>
              <a:rPr lang="es-ES" sz="1400" dirty="0" err="1">
                <a:effectLst/>
                <a:latin typeface="Arial" panose="020B0604020202020204" pitchFamily="34" charset="0"/>
                <a:ea typeface="Times New Roman" panose="02020603050405020304" pitchFamily="18" charset="0"/>
              </a:rPr>
              <a:t>Classroom</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Behavior</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by</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Sistematically</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Varying</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Teacher’s</a:t>
            </a:r>
            <a:r>
              <a:rPr lang="es-ES" sz="1400" dirty="0">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Behavior</a:t>
            </a:r>
            <a:r>
              <a:rPr lang="es-ES" sz="1400" dirty="0">
                <a:effectLst/>
                <a:latin typeface="Arial" panose="020B0604020202020204" pitchFamily="34" charset="0"/>
                <a:ea typeface="Times New Roman" panose="02020603050405020304" pitchFamily="18" charset="0"/>
              </a:rPr>
              <a:t>. </a:t>
            </a:r>
          </a:p>
          <a:p>
            <a:pPr indent="254000">
              <a:lnSpc>
                <a:spcPct val="115000"/>
              </a:lnSpc>
            </a:pPr>
            <a:r>
              <a:rPr lang="es-ES" sz="1400" i="1" dirty="0">
                <a:latin typeface="Arial" panose="020B0604020202020204" pitchFamily="34" charset="0"/>
                <a:ea typeface="Times New Roman" panose="02020603050405020304" pitchFamily="18" charset="0"/>
              </a:rPr>
              <a:t>	</a:t>
            </a:r>
            <a:r>
              <a:rPr lang="es-ES" sz="1400" i="1" dirty="0">
                <a:effectLst/>
                <a:latin typeface="Arial" panose="020B0604020202020204" pitchFamily="34" charset="0"/>
                <a:ea typeface="Times New Roman" panose="02020603050405020304" pitchFamily="18" charset="0"/>
              </a:rPr>
              <a:t>JABA,</a:t>
            </a:r>
            <a:r>
              <a:rPr lang="es-ES" sz="1400" dirty="0">
                <a:effectLst/>
                <a:latin typeface="Arial" panose="020B0604020202020204" pitchFamily="34" charset="0"/>
                <a:ea typeface="Times New Roman" panose="02020603050405020304" pitchFamily="18" charset="0"/>
              </a:rPr>
              <a:t> 1, 35-45. (43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RISLEY,T. &amp; WOLF.M. (1967): </a:t>
            </a:r>
            <a:r>
              <a:rPr lang="es-ES" sz="1400" dirty="0" err="1">
                <a:effectLst/>
                <a:latin typeface="Arial" panose="020B0604020202020204" pitchFamily="34" charset="0"/>
                <a:ea typeface="Times New Roman" panose="02020603050405020304" pitchFamily="18" charset="0"/>
              </a:rPr>
              <a:t>Establishing</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Functional</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Speech</a:t>
            </a:r>
            <a:r>
              <a:rPr lang="es-ES" sz="1400" dirty="0">
                <a:effectLst/>
                <a:latin typeface="Arial" panose="020B0604020202020204" pitchFamily="34" charset="0"/>
                <a:ea typeface="Times New Roman" panose="02020603050405020304" pitchFamily="18" charset="0"/>
              </a:rPr>
              <a:t> in</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Echolalic</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Children</a:t>
            </a:r>
            <a:r>
              <a:rPr lang="es-ES" sz="1400" dirty="0">
                <a:effectLst/>
                <a:latin typeface="Arial" panose="020B0604020202020204" pitchFamily="34" charset="0"/>
                <a:ea typeface="Times New Roman" panose="02020603050405020304" pitchFamily="18" charset="0"/>
              </a:rPr>
              <a:t>.</a:t>
            </a:r>
          </a:p>
          <a:p>
            <a:pPr indent="254000">
              <a:lnSpc>
                <a:spcPct val="115000"/>
              </a:lnSpc>
            </a:pPr>
            <a:r>
              <a:rPr lang="es-ES" sz="1400" i="1" dirty="0">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Behavior</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Research</a:t>
            </a:r>
            <a:r>
              <a:rPr lang="es-ES" sz="1400" i="1" dirty="0">
                <a:effectLst/>
                <a:latin typeface="Arial" panose="020B0604020202020204" pitchFamily="34" charset="0"/>
                <a:ea typeface="Times New Roman" panose="02020603050405020304" pitchFamily="18" charset="0"/>
              </a:rPr>
              <a:t> &amp; </a:t>
            </a:r>
            <a:r>
              <a:rPr lang="es-ES" sz="1400" i="1" dirty="0" err="1">
                <a:effectLst/>
                <a:latin typeface="Arial" panose="020B0604020202020204" pitchFamily="34" charset="0"/>
                <a:ea typeface="Times New Roman" panose="02020603050405020304" pitchFamily="18" charset="0"/>
              </a:rPr>
              <a:t>Therapy</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5, 73-88	 (42 citas)</a:t>
            </a:r>
            <a:endParaRPr lang="es-MX" sz="1400" dirty="0">
              <a:effectLst/>
              <a:latin typeface="Times New Roman" panose="02020603050405020304" pitchFamily="18"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HAMERLYNCK,L„ HANDY, MASH,E. (1973): </a:t>
            </a:r>
            <a:r>
              <a:rPr lang="es-ES" sz="1400" i="1" dirty="0" err="1">
                <a:effectLst/>
                <a:latin typeface="Arial" panose="020B0604020202020204" pitchFamily="34" charset="0"/>
                <a:ea typeface="Times New Roman" panose="02020603050405020304" pitchFamily="18" charset="0"/>
              </a:rPr>
              <a:t>Behavior</a:t>
            </a:r>
            <a:r>
              <a:rPr lang="es-ES" sz="1400" i="1" dirty="0">
                <a:effectLst/>
                <a:latin typeface="Arial" panose="020B0604020202020204" pitchFamily="34" charset="0"/>
                <a:ea typeface="Times New Roman" panose="02020603050405020304" pitchFamily="18" charset="0"/>
              </a:rPr>
              <a:t> Change:</a:t>
            </a:r>
            <a:r>
              <a:rPr lang="es-MX" sz="1400" dirty="0">
                <a:latin typeface="Times New Roman" panose="02020603050405020304" pitchFamily="18"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Methodology</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Concepts</a:t>
            </a:r>
            <a:endParaRPr lang="es-ES" sz="1400" i="1" dirty="0">
              <a:effectLst/>
              <a:latin typeface="Arial" panose="020B0604020202020204" pitchFamily="34" charset="0"/>
              <a:ea typeface="Times New Roman" panose="02020603050405020304" pitchFamily="18" charset="0"/>
            </a:endParaRPr>
          </a:p>
          <a:p>
            <a:pPr indent="254000">
              <a:lnSpc>
                <a:spcPct val="115000"/>
              </a:lnSpc>
            </a:pPr>
            <a:r>
              <a:rPr lang="es-ES" sz="1400" i="1" dirty="0">
                <a:latin typeface="Arial" panose="020B0604020202020204" pitchFamily="34" charset="0"/>
                <a:ea typeface="Times New Roman" panose="02020603050405020304" pitchFamily="18" charset="0"/>
              </a:rPr>
              <a:t>	</a:t>
            </a:r>
            <a:r>
              <a:rPr lang="es-ES" sz="1400" i="1" dirty="0">
                <a:effectLst/>
                <a:latin typeface="Arial" panose="020B0604020202020204" pitchFamily="34" charset="0"/>
                <a:ea typeface="Times New Roman" panose="02020603050405020304" pitchFamily="18" charset="0"/>
              </a:rPr>
              <a:t>and </a:t>
            </a:r>
            <a:r>
              <a:rPr lang="es-ES" sz="1400" i="1" dirty="0" err="1">
                <a:effectLst/>
                <a:latin typeface="Arial" panose="020B0604020202020204" pitchFamily="34" charset="0"/>
                <a:ea typeface="Times New Roman" panose="02020603050405020304" pitchFamily="18" charset="0"/>
              </a:rPr>
              <a:t>Practice</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Research</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Press</a:t>
            </a:r>
            <a:r>
              <a:rPr lang="es-ES" sz="1400" dirty="0">
                <a:effectLst/>
                <a:latin typeface="Arial" panose="020B0604020202020204" pitchFamily="34" charset="0"/>
                <a:ea typeface="Times New Roman" panose="02020603050405020304" pitchFamily="18" charset="0"/>
              </a:rPr>
              <a:t> (42 citas) </a:t>
            </a:r>
            <a:endParaRPr lang="es-ES" sz="1400" dirty="0">
              <a:latin typeface="Arial" panose="020B0604020202020204" pitchFamily="34" charset="0"/>
              <a:ea typeface="Times New Roman" panose="02020603050405020304" pitchFamily="18" charset="0"/>
            </a:endParaRPr>
          </a:p>
          <a:p>
            <a:pPr indent="254000">
              <a:lnSpc>
                <a:spcPct val="115000"/>
              </a:lnSpc>
            </a:pPr>
            <a:r>
              <a:rPr lang="es-ES" sz="1400" dirty="0">
                <a:effectLst/>
                <a:latin typeface="Arial" panose="020B0604020202020204" pitchFamily="34" charset="0"/>
                <a:ea typeface="Times New Roman" panose="02020603050405020304" pitchFamily="18" charset="0"/>
              </a:rPr>
              <a:t>WOLF,M.M„ RISLEY,T.R. &amp; MEES.H. (1964): </a:t>
            </a:r>
            <a:r>
              <a:rPr lang="es-ES" sz="1400" dirty="0" err="1">
                <a:effectLst/>
                <a:latin typeface="Arial" panose="020B0604020202020204" pitchFamily="34" charset="0"/>
                <a:ea typeface="Times New Roman" panose="02020603050405020304" pitchFamily="18" charset="0"/>
              </a:rPr>
              <a:t>Application</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Operant</a:t>
            </a:r>
            <a:r>
              <a:rPr lang="es-MX" sz="1400" dirty="0">
                <a:latin typeface="Times New Roman" panose="02020603050405020304" pitchFamily="18"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Conditioning</a:t>
            </a:r>
            <a:endParaRPr lang="es-ES" sz="1400" dirty="0">
              <a:effectLst/>
              <a:latin typeface="Arial" panose="020B0604020202020204" pitchFamily="34" charset="0"/>
              <a:ea typeface="Times New Roman" panose="02020603050405020304" pitchFamily="18" charset="0"/>
            </a:endParaRPr>
          </a:p>
          <a:p>
            <a:pPr indent="393700">
              <a:lnSpc>
                <a:spcPct val="115000"/>
              </a:lnSpc>
            </a:pPr>
            <a:r>
              <a:rPr lang="es-ES" sz="1400" dirty="0" err="1">
                <a:effectLst/>
                <a:latin typeface="Arial" panose="020B0604020202020204" pitchFamily="34" charset="0"/>
                <a:ea typeface="Times New Roman" panose="02020603050405020304" pitchFamily="18" charset="0"/>
              </a:rPr>
              <a:t>Procedures</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to</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the</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Behavior</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Problems</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of</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an</a:t>
            </a:r>
            <a:r>
              <a:rPr lang="es-ES" sz="1400" dirty="0">
                <a:effectLst/>
                <a:latin typeface="Arial" panose="020B0604020202020204" pitchFamily="34" charset="0"/>
                <a:ea typeface="Times New Roman" panose="02020603050405020304" pitchFamily="18" charset="0"/>
              </a:rPr>
              <a:t> </a:t>
            </a:r>
            <a:r>
              <a:rPr lang="es-ES" sz="1400" dirty="0" err="1">
                <a:effectLst/>
                <a:latin typeface="Arial" panose="020B0604020202020204" pitchFamily="34" charset="0"/>
                <a:ea typeface="Times New Roman" panose="02020603050405020304" pitchFamily="18" charset="0"/>
              </a:rPr>
              <a:t>Autistic</a:t>
            </a:r>
            <a:r>
              <a:rPr lang="es-MX" sz="1400" dirty="0">
                <a:latin typeface="Times New Roman" panose="02020603050405020304" pitchFamily="18" charset="0"/>
                <a:ea typeface="Times New Roman" panose="02020603050405020304" pitchFamily="18" charset="0"/>
              </a:rPr>
              <a:t> </a:t>
            </a:r>
            <a:r>
              <a:rPr lang="es-ES" sz="1400" dirty="0">
                <a:effectLst/>
                <a:latin typeface="Arial" panose="020B0604020202020204" pitchFamily="34" charset="0"/>
                <a:ea typeface="Times New Roman" panose="02020603050405020304" pitchFamily="18" charset="0"/>
              </a:rPr>
              <a:t>Child. </a:t>
            </a:r>
            <a:r>
              <a:rPr lang="es-ES" sz="1400" i="1" dirty="0" err="1">
                <a:effectLst/>
                <a:latin typeface="Arial" panose="020B0604020202020204" pitchFamily="34" charset="0"/>
                <a:ea typeface="Times New Roman" panose="02020603050405020304" pitchFamily="18" charset="0"/>
              </a:rPr>
              <a:t>Behavior</a:t>
            </a:r>
            <a:r>
              <a:rPr lang="es-ES" sz="1400" i="1" dirty="0">
                <a:effectLst/>
                <a:latin typeface="Arial" panose="020B0604020202020204" pitchFamily="34" charset="0"/>
                <a:ea typeface="Times New Roman" panose="02020603050405020304" pitchFamily="18" charset="0"/>
              </a:rPr>
              <a:t> </a:t>
            </a:r>
            <a:r>
              <a:rPr lang="es-ES" sz="1400" i="1" dirty="0" err="1">
                <a:effectLst/>
                <a:latin typeface="Arial" panose="020B0604020202020204" pitchFamily="34" charset="0"/>
                <a:ea typeface="Times New Roman" panose="02020603050405020304" pitchFamily="18" charset="0"/>
              </a:rPr>
              <a:t>Research</a:t>
            </a:r>
            <a:r>
              <a:rPr lang="es-ES" sz="1400" i="1" dirty="0">
                <a:effectLst/>
                <a:latin typeface="Arial" panose="020B0604020202020204" pitchFamily="34" charset="0"/>
                <a:ea typeface="Times New Roman" panose="02020603050405020304" pitchFamily="18" charset="0"/>
              </a:rPr>
              <a:t> and</a:t>
            </a:r>
          </a:p>
          <a:p>
            <a:pPr indent="393700">
              <a:lnSpc>
                <a:spcPct val="115000"/>
              </a:lnSpc>
            </a:pPr>
            <a:r>
              <a:rPr lang="es-ES" sz="1400" i="1" dirty="0" err="1">
                <a:effectLst/>
                <a:latin typeface="Arial" panose="020B0604020202020204" pitchFamily="34" charset="0"/>
                <a:ea typeface="Times New Roman" panose="02020603050405020304" pitchFamily="18" charset="0"/>
              </a:rPr>
              <a:t>Therapy</a:t>
            </a:r>
            <a:r>
              <a:rPr lang="es-ES" sz="1400" i="1" dirty="0">
                <a:effectLst/>
                <a:latin typeface="Arial" panose="020B0604020202020204" pitchFamily="34" charset="0"/>
                <a:ea typeface="Times New Roman" panose="02020603050405020304" pitchFamily="18" charset="0"/>
              </a:rPr>
              <a:t>,</a:t>
            </a:r>
            <a:r>
              <a:rPr lang="es-ES" sz="1400" dirty="0">
                <a:effectLst/>
                <a:latin typeface="Arial" panose="020B0604020202020204" pitchFamily="34" charset="0"/>
                <a:ea typeface="Times New Roman" panose="02020603050405020304" pitchFamily="18" charset="0"/>
              </a:rPr>
              <a:t> 1, 305-312.	(39 citas)</a:t>
            </a:r>
            <a:endParaRPr lang="es-MX"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7048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622C761-0801-4EFA-B383-C85EA3BEE531}"/>
              </a:ext>
            </a:extLst>
          </p:cNvPr>
          <p:cNvSpPr txBox="1"/>
          <p:nvPr/>
        </p:nvSpPr>
        <p:spPr>
          <a:xfrm>
            <a:off x="3363686" y="2465614"/>
            <a:ext cx="5437414" cy="2031325"/>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M. R. </a:t>
            </a:r>
            <a:r>
              <a:rPr lang="es-MX" dirty="0" err="1">
                <a:latin typeface="Arial" panose="020B0604020202020204" pitchFamily="34" charset="0"/>
                <a:cs typeface="Arial" panose="020B0604020202020204" pitchFamily="34" charset="0"/>
              </a:rPr>
              <a:t>Sos</a:t>
            </a:r>
            <a:r>
              <a:rPr lang="es-MX" dirty="0">
                <a:latin typeface="Arial" panose="020B0604020202020204" pitchFamily="34" charset="0"/>
                <a:cs typeface="Arial" panose="020B0604020202020204" pitchFamily="34" charset="0"/>
              </a:rPr>
              <a:t>-Peña, H. Carpintero y F. Tortosa (1987)</a:t>
            </a:r>
          </a:p>
          <a:p>
            <a:r>
              <a:rPr lang="es-MX" dirty="0">
                <a:latin typeface="Arial" panose="020B0604020202020204" pitchFamily="34" charset="0"/>
                <a:cs typeface="Arial" panose="020B0604020202020204" pitchFamily="34" charset="0"/>
              </a:rPr>
              <a:t>El Análisis Aplicado de la Conducta a través del </a:t>
            </a:r>
          </a:p>
          <a:p>
            <a:r>
              <a:rPr lang="es-MX" dirty="0">
                <a:latin typeface="Arial" panose="020B0604020202020204" pitchFamily="34" charset="0"/>
                <a:cs typeface="Arial" panose="020B0604020202020204" pitchFamily="34" charset="0"/>
              </a:rPr>
              <a:t>“</a:t>
            </a:r>
            <a:r>
              <a:rPr lang="es-MX" dirty="0" err="1">
                <a:latin typeface="Arial" panose="020B0604020202020204" pitchFamily="34" charset="0"/>
                <a:cs typeface="Arial" panose="020B0604020202020204" pitchFamily="34" charset="0"/>
              </a:rPr>
              <a:t>Journal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a:t>
            </a:r>
          </a:p>
          <a:p>
            <a:r>
              <a:rPr lang="es-MX" dirty="0">
                <a:latin typeface="Arial" panose="020B0604020202020204" pitchFamily="34" charset="0"/>
                <a:cs typeface="Arial" panose="020B0604020202020204" pitchFamily="34" charset="0"/>
              </a:rPr>
              <a:t>Revista de Historia de la Psicología, Vol. 8, Núm. 3, 209-236</a:t>
            </a:r>
          </a:p>
        </p:txBody>
      </p:sp>
    </p:spTree>
    <p:extLst>
      <p:ext uri="{BB962C8B-B14F-4D97-AF65-F5344CB8AC3E}">
        <p14:creationId xmlns:p14="http://schemas.microsoft.com/office/powerpoint/2010/main" val="277462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B194BCC-A243-47D8-B9DA-9F73FEEB0ADC}"/>
              </a:ext>
            </a:extLst>
          </p:cNvPr>
          <p:cNvSpPr txBox="1"/>
          <p:nvPr/>
        </p:nvSpPr>
        <p:spPr>
          <a:xfrm>
            <a:off x="472965" y="1560786"/>
            <a:ext cx="11272345" cy="4108817"/>
          </a:xfrm>
          <a:prstGeom prst="rect">
            <a:avLst/>
          </a:prstGeom>
          <a:noFill/>
        </p:spPr>
        <p:txBody>
          <a:bodyPr wrap="square" rtlCol="0">
            <a:spAutoFit/>
          </a:bodyPr>
          <a:lstStyle/>
          <a:p>
            <a:pPr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Desde que tuvo lugar la llamada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revolución conductista,</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se incrementó extraordinariamente la investigación de laboratorio a partir de los principios del aprendizaje, con un fuerte énfasis en su aplicabilidad social.         Se partía del supuesto general de que toda conducta -adaptada y desadaptada- se desarrolla según los mismos principios y por tanto es susceptible de modificación a través de procedimientos de intervención apoyados en los principios del aprendizaje (Ullman y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Krasner</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1965). El fuerte desarrollo de las teorías del aprendizaje permitió una evolución tecnológica muy amplia. En las áreas de la salud y la enseñanza, especialmente, se produjo un auténtico protagonismo de la intervención psicológica, así como de las descripciones conductuales realizadas en una forma cada vez más precisa, lo que ha desarrollado una confianza creciente en los efectos positivos que éstas pueden producir.</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1964071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A984A2A-17FB-4941-913B-05F1FBC51D1C}"/>
              </a:ext>
            </a:extLst>
          </p:cNvPr>
          <p:cNvSpPr txBox="1"/>
          <p:nvPr/>
        </p:nvSpPr>
        <p:spPr>
          <a:xfrm>
            <a:off x="315310" y="756745"/>
            <a:ext cx="11288110" cy="5442516"/>
          </a:xfrm>
          <a:prstGeom prst="rect">
            <a:avLst/>
          </a:prstGeom>
          <a:noFill/>
        </p:spPr>
        <p:txBody>
          <a:bodyPr wrap="square" rtlCol="0">
            <a:spAutoFit/>
          </a:bodyPr>
          <a:lstStyle/>
          <a:p>
            <a:pPr algn="just">
              <a:lnSpc>
                <a:spcPct val="150000"/>
              </a:lnSpc>
            </a:pPr>
            <a:r>
              <a:rPr lang="es-ES" sz="1800" dirty="0">
                <a:solidFill>
                  <a:srgbClr val="000000"/>
                </a:solidFill>
                <a:effectLst/>
                <a:latin typeface="Times New Roman" panose="02020603050405020304" pitchFamily="18" charset="0"/>
                <a:ea typeface="Times New Roman" panose="02020603050405020304" pitchFamily="18" charset="0"/>
              </a:rPr>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 la década de los años 60, se llevó a cabo en Psicología una extensión de las técnicas y métodos desde el laboratorio hasta contextos reales, de carácter institucional -hospitales, escuelas especiales, cárceles, etc.- primero, y de carácter natural- escuelas, hogares, barrios...- después. Los ambientes reales ofrecen ventajas especiales para programar intervenciones conductuales, ya que permiten una acción directa sobre las conductas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vivo</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 por consiguiente, obvian algunas de las dificultades de lograr una generalización posterior de los cambios obtenidos en una situación "artificial".</a:t>
            </a:r>
            <a:endParaRPr lang="es-MX" dirty="0">
              <a:latin typeface="Arial" panose="020B0604020202020204" pitchFamily="34" charset="0"/>
              <a:cs typeface="Arial" panose="020B0604020202020204" pitchFamily="34" charset="0"/>
            </a:endParaRPr>
          </a:p>
          <a:p>
            <a:pPr algn="just">
              <a:lnSpc>
                <a:spcPct val="150000"/>
              </a:lnSpc>
            </a:pP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En menos de treinta años, las técnicas de intervención conductual se han desarrollado y diversificado de forma extraordinaria</a:t>
            </a:r>
            <a:r>
              <a:rPr lang="es-MX"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Las principales características del Análisis Conductual Aplicado comprenden su interés por el cambio en la conducta manifiesta, sin prestar atención a los comportamientos encubiertos;                   la evaluación precisa de las conductas, su conceptualización de la conducta y del tratamiento desde el prisma de los principios operantes, la evaluación empírica de la eficacia de métodos y programas de intervención, que desembocó en la sustitución del psicodiagnóstico clásico por la evaluación conductual, y el interés por lograr cambios socialmente relevantes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907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666D91-6550-461B-8D6D-24583BDCDF98}"/>
              </a:ext>
            </a:extLst>
          </p:cNvPr>
          <p:cNvSpPr txBox="1"/>
          <p:nvPr/>
        </p:nvSpPr>
        <p:spPr>
          <a:xfrm>
            <a:off x="457200" y="1072055"/>
            <a:ext cx="11319641" cy="5355312"/>
          </a:xfrm>
          <a:prstGeom prst="rect">
            <a:avLst/>
          </a:prstGeom>
          <a:noFill/>
        </p:spPr>
        <p:txBody>
          <a:bodyPr wrap="square" rtlCol="0">
            <a:spAutoFit/>
          </a:bodyPr>
          <a:lstStyle/>
          <a:p>
            <a:pPr indent="381000"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aparición del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AppliedBehavior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(JABA) en 1968, favoreció el incremento en las aplicaciones operantes y significó la autonomía de esta nueva área de investigación, el análisis aplicado de la conducta, perfectamente delimitado en el articulo inicial de la revista (Baer, Wolf y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Risley</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1968).</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pPr indent="406400"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lo largo de estos últimos años esta revista ha representado el frente de investigación del análisis conductual, ha tenido un gran impacto en muchas de las áreas de los servicios humanos y ha supuesto un gran avance en varias de ellas. Además, ha contribuido a una mejora de la sociedad y hacia esa meta continua trabajando la revista (Iwata, 1984).Esta tradición experimental se centra en el cambio de conductas de importancia social más que en los experimentos de laboratorio.</a:t>
            </a:r>
          </a:p>
          <a:p>
            <a:pPr indent="406400" algn="just">
              <a:lnSpc>
                <a:spcPct val="150000"/>
              </a:lnSpc>
            </a:pP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Actualmente JABA es distribuida por todo el mundo. El número de suscriptores de esta publicación ha superado al alcanzado por las revistas psicológicas de mayor tirada de USA. Es más, desde hace varios años se utiliza como libro de texto de métodos de investigación y aplicación en numerosas universidades americanas. </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30546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BC0CC2-A207-40B6-85B4-D9717AED01CB}"/>
              </a:ext>
            </a:extLst>
          </p:cNvPr>
          <p:cNvSpPr>
            <a:spLocks noGrp="1"/>
          </p:cNvSpPr>
          <p:nvPr>
            <p:ph type="title"/>
          </p:nvPr>
        </p:nvSpPr>
        <p:spPr/>
        <p:txBody>
          <a:bodyPr/>
          <a:lstStyle/>
          <a:p>
            <a:r>
              <a:rPr lang="es-MX" dirty="0"/>
              <a:t>Historia del “</a:t>
            </a:r>
            <a:r>
              <a:rPr lang="es-MX" dirty="0" err="1"/>
              <a:t>journal</a:t>
            </a:r>
            <a:r>
              <a:rPr lang="es-MX" dirty="0"/>
              <a:t> </a:t>
            </a:r>
            <a:r>
              <a:rPr lang="es-MX" dirty="0" err="1"/>
              <a:t>of</a:t>
            </a:r>
            <a:r>
              <a:rPr lang="es-MX" dirty="0"/>
              <a:t> </a:t>
            </a:r>
            <a:r>
              <a:rPr lang="es-MX" dirty="0" err="1"/>
              <a:t>applied</a:t>
            </a:r>
            <a:r>
              <a:rPr lang="es-MX" dirty="0"/>
              <a:t> </a:t>
            </a:r>
            <a:r>
              <a:rPr lang="es-MX" dirty="0" err="1"/>
              <a:t>behavior</a:t>
            </a:r>
            <a:r>
              <a:rPr lang="es-MX" dirty="0"/>
              <a:t> análisis”</a:t>
            </a:r>
          </a:p>
        </p:txBody>
      </p:sp>
      <p:sp>
        <p:nvSpPr>
          <p:cNvPr id="3" name="CuadroTexto 2">
            <a:extLst>
              <a:ext uri="{FF2B5EF4-FFF2-40B4-BE49-F238E27FC236}">
                <a16:creationId xmlns:a16="http://schemas.microsoft.com/office/drawing/2014/main" id="{0B90B8F8-8C63-4917-9C37-5C487C2A9665}"/>
              </a:ext>
            </a:extLst>
          </p:cNvPr>
          <p:cNvSpPr txBox="1"/>
          <p:nvPr/>
        </p:nvSpPr>
        <p:spPr>
          <a:xfrm>
            <a:off x="346842" y="1918186"/>
            <a:ext cx="11225048" cy="4939814"/>
          </a:xfrm>
          <a:prstGeom prst="rect">
            <a:avLst/>
          </a:prstGeom>
          <a:noFill/>
        </p:spPr>
        <p:txBody>
          <a:bodyPr wrap="square" rtlCol="0">
            <a:spAutoFit/>
          </a:bodyPr>
          <a:lstStyle/>
          <a:p>
            <a:pPr indent="393700"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Applied</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se fundó en 1968 siguiendo la huella de la primera revista operante, 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Experimental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bajo la dirección editorial de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Montrose</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Wolf y contando como editor asociado con Donald Baer.</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pPr indent="393700"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Experimental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venía publicando algunos estudios aplicados con humanos, pero su política editorial era publicar principalmente investigaciones de laboratorio realizadas con animales, donde las respuestas se registraban automáticamente y no investigaciones aplicadas con sujetos humanos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Kazdin</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1978).</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pPr indent="393700" algn="just">
              <a:lnSpc>
                <a:spcPct val="150000"/>
              </a:lnSpc>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Society</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Experimental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corporación que editaba ya el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Experimental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publicó la nueva revista para recoger publicaciones dedicadas a la investigación operante en situaciones sociales. La nueva revista recibió su nombre con el objetivo expreso de definir una nueva área de investigación - El Análisis Conductual Aplicado- (Hopkins, 1983)</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268108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BB7AE66-DB1A-4908-9A3E-F0C1D7D10861}"/>
              </a:ext>
            </a:extLst>
          </p:cNvPr>
          <p:cNvSpPr txBox="1"/>
          <p:nvPr/>
        </p:nvSpPr>
        <p:spPr>
          <a:xfrm>
            <a:off x="331076" y="914400"/>
            <a:ext cx="5376041" cy="5027017"/>
          </a:xfrm>
          <a:prstGeom prst="rect">
            <a:avLst/>
          </a:prstGeom>
          <a:noFill/>
        </p:spPr>
        <p:txBody>
          <a:bodyPr wrap="square" rtlCol="0">
            <a:spAutoFit/>
          </a:bodyPr>
          <a:lstStyle/>
          <a:p>
            <a:pPr algn="just">
              <a:lnSpc>
                <a:spcPct val="150000"/>
              </a:lnSpc>
            </a:pP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El equipo editorial incluye un editor, editores asociados, un comité editorial, los evaluadores -especialistas en el análisis experimental y aplicado de la conducta- y un equipo técnico que se ocupa de los aspectos administrativos. Los primeros editores fueron M. Wolf (1968-1970) y D. Baer (1971). A partir de ese momento la Sociedad decidió que el cargo fuera ocupado por periodos de tres años. Así, sucesivamente T. </a:t>
            </a:r>
            <a:r>
              <a:rPr lang="es-ES" sz="1800" dirty="0" err="1">
                <a:solidFill>
                  <a:srgbClr val="000000"/>
                </a:solidFill>
                <a:effectLst/>
                <a:latin typeface="Arial" panose="020B0604020202020204" pitchFamily="34" charset="0"/>
                <a:ea typeface="Courier New" panose="02070309020205020404" pitchFamily="49" charset="0"/>
                <a:cs typeface="Arial" panose="020B0604020202020204" pitchFamily="34" charset="0"/>
              </a:rPr>
              <a:t>Risley</a:t>
            </a:r>
            <a:r>
              <a:rPr lang="es-ES" sz="1800" dirty="0">
                <a:solidFill>
                  <a:srgbClr val="000000"/>
                </a:solidFill>
                <a:effectLst/>
                <a:latin typeface="Arial" panose="020B0604020202020204" pitchFamily="34" charset="0"/>
                <a:ea typeface="Courier New" panose="02070309020205020404" pitchFamily="49" charset="0"/>
                <a:cs typeface="Arial" panose="020B0604020202020204" pitchFamily="34" charset="0"/>
              </a:rPr>
              <a:t> (1972-1974), W. Agras (1975-1977), K. O'Leary (1978-1980) y D. Barlow (1981-1982).</a:t>
            </a:r>
          </a:p>
          <a:p>
            <a:pPr algn="just">
              <a:lnSpc>
                <a:spcPct val="150000"/>
              </a:lnSpc>
            </a:pPr>
            <a:endParaRPr lang="es-MX" dirty="0">
              <a:latin typeface="Arial" panose="020B0604020202020204" pitchFamily="34" charset="0"/>
              <a:cs typeface="Arial" panose="020B0604020202020204" pitchFamily="34" charset="0"/>
            </a:endParaRPr>
          </a:p>
        </p:txBody>
      </p:sp>
      <p:graphicFrame>
        <p:nvGraphicFramePr>
          <p:cNvPr id="4" name="Tabla 3">
            <a:extLst>
              <a:ext uri="{FF2B5EF4-FFF2-40B4-BE49-F238E27FC236}">
                <a16:creationId xmlns:a16="http://schemas.microsoft.com/office/drawing/2014/main" id="{E37EC6CB-C334-42E6-8A9C-B64A5F1635CA}"/>
              </a:ext>
            </a:extLst>
          </p:cNvPr>
          <p:cNvGraphicFramePr>
            <a:graphicFrameLocks noGrp="1"/>
          </p:cNvGraphicFramePr>
          <p:nvPr>
            <p:extLst>
              <p:ext uri="{D42A27DB-BD31-4B8C-83A1-F6EECF244321}">
                <p14:modId xmlns:p14="http://schemas.microsoft.com/office/powerpoint/2010/main" val="4041278507"/>
              </p:ext>
            </p:extLst>
          </p:nvPr>
        </p:nvGraphicFramePr>
        <p:xfrm>
          <a:off x="6148551" y="1119352"/>
          <a:ext cx="5864773" cy="4650827"/>
        </p:xfrm>
        <a:graphic>
          <a:graphicData uri="http://schemas.openxmlformats.org/drawingml/2006/table">
            <a:tbl>
              <a:tblPr firstRow="1" firstCol="1" bandRow="1">
                <a:tableStyleId>{5C22544A-7EE6-4342-B048-85BDC9FD1C3A}</a:tableStyleId>
              </a:tblPr>
              <a:tblGrid>
                <a:gridCol w="1308539">
                  <a:extLst>
                    <a:ext uri="{9D8B030D-6E8A-4147-A177-3AD203B41FA5}">
                      <a16:colId xmlns:a16="http://schemas.microsoft.com/office/drawing/2014/main" val="796170343"/>
                    </a:ext>
                  </a:extLst>
                </a:gridCol>
                <a:gridCol w="1152406">
                  <a:extLst>
                    <a:ext uri="{9D8B030D-6E8A-4147-A177-3AD203B41FA5}">
                      <a16:colId xmlns:a16="http://schemas.microsoft.com/office/drawing/2014/main" val="1554817697"/>
                    </a:ext>
                  </a:extLst>
                </a:gridCol>
                <a:gridCol w="1272641">
                  <a:extLst>
                    <a:ext uri="{9D8B030D-6E8A-4147-A177-3AD203B41FA5}">
                      <a16:colId xmlns:a16="http://schemas.microsoft.com/office/drawing/2014/main" val="4068265236"/>
                    </a:ext>
                  </a:extLst>
                </a:gridCol>
                <a:gridCol w="2131187">
                  <a:extLst>
                    <a:ext uri="{9D8B030D-6E8A-4147-A177-3AD203B41FA5}">
                      <a16:colId xmlns:a16="http://schemas.microsoft.com/office/drawing/2014/main" val="2338261179"/>
                    </a:ext>
                  </a:extLst>
                </a:gridCol>
              </a:tblGrid>
              <a:tr h="486103">
                <a:tc>
                  <a:txBody>
                    <a:bodyPr/>
                    <a:lstStyle/>
                    <a:p>
                      <a:pPr indent="254000"/>
                      <a:r>
                        <a:rPr lang="es-ES" sz="1100" dirty="0">
                          <a:effectLst/>
                        </a:rPr>
                        <a:t>NOMBRE      </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92100" algn="ctr"/>
                      <a:r>
                        <a:rPr lang="es-ES" sz="1100" dirty="0">
                          <a:effectLst/>
                        </a:rPr>
                        <a:t>AÑO DE                        NACIMIENTO</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100" dirty="0">
                          <a:effectLst/>
                        </a:rPr>
                        <a:t>AÑO DE DOCTORADO</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100" dirty="0">
                          <a:effectLst/>
                        </a:rPr>
                        <a:t>AÑO INCORPORACION               AL  JABA</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245985942"/>
                  </a:ext>
                </a:extLst>
              </a:tr>
              <a:tr h="416473">
                <a:tc>
                  <a:txBody>
                    <a:bodyPr/>
                    <a:lstStyle/>
                    <a:p>
                      <a:r>
                        <a:rPr lang="es-ES" sz="500" dirty="0">
                          <a:effectLst/>
                        </a:rPr>
                        <a:t> </a:t>
                      </a:r>
                      <a:endParaRPr lang="es-MX" sz="1200" dirty="0">
                        <a:solidFill>
                          <a:srgbClr val="000000"/>
                        </a:solidFill>
                        <a:effectLst/>
                        <a:latin typeface="Courier New" panose="02070309020205020404" pitchFamily="49" charset="0"/>
                        <a:ea typeface="Courier New" panose="02070309020205020404" pitchFamily="49" charset="0"/>
                      </a:endParaRPr>
                    </a:p>
                  </a:txBody>
                  <a:tcPr marL="6350" marR="6350" marT="0" marB="0"/>
                </a:tc>
                <a:tc gridSpan="2">
                  <a:txBody>
                    <a:bodyPr/>
                    <a:lstStyle/>
                    <a:p>
                      <a:pPr indent="254000"/>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hMerge="1">
                  <a:txBody>
                    <a:bodyPr/>
                    <a:lstStyle/>
                    <a:p>
                      <a:endParaRPr lang="es-MX"/>
                    </a:p>
                  </a:txBody>
                  <a:tcPr/>
                </a:tc>
                <a:tc>
                  <a:txBody>
                    <a:bodyPr/>
                    <a:lstStyle/>
                    <a:p>
                      <a:pPr indent="254000"/>
                      <a:endParaRPr lang="es-MX" sz="11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709287248"/>
                  </a:ext>
                </a:extLst>
              </a:tr>
              <a:tr h="416473">
                <a:tc>
                  <a:txBody>
                    <a:bodyPr/>
                    <a:lstStyle/>
                    <a:p>
                      <a:pPr indent="254000"/>
                      <a:r>
                        <a:rPr lang="es-ES" sz="1200" dirty="0" err="1">
                          <a:effectLst/>
                        </a:rPr>
                        <a:t>Wolf,M.M</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81000"/>
                      <a:r>
                        <a:rPr lang="es-ES" sz="1200">
                          <a:effectLst/>
                        </a:rPr>
                        <a:t>1935</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66700"/>
                      <a:r>
                        <a:rPr lang="es-ES" sz="1200">
                          <a:effectLst/>
                        </a:rPr>
                        <a:t>1963</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685800" indent="254000"/>
                      <a:r>
                        <a:rPr lang="es-ES" sz="1200">
                          <a:effectLst/>
                        </a:rPr>
                        <a:t>1968</a:t>
                      </a:r>
                      <a:endParaRPr lang="es-MX" sz="12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219100026"/>
                  </a:ext>
                </a:extLst>
              </a:tr>
              <a:tr h="416473">
                <a:tc>
                  <a:txBody>
                    <a:bodyPr/>
                    <a:lstStyle/>
                    <a:p>
                      <a:pPr indent="254000"/>
                      <a:r>
                        <a:rPr lang="es-ES" sz="1200" dirty="0" err="1">
                          <a:effectLst/>
                        </a:rPr>
                        <a:t>Baer,D.M</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81000"/>
                      <a:r>
                        <a:rPr lang="es-ES" sz="1200" dirty="0">
                          <a:effectLst/>
                        </a:rPr>
                        <a:t>1931</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66700"/>
                      <a:r>
                        <a:rPr lang="es-ES" sz="1200" dirty="0">
                          <a:effectLst/>
                        </a:rPr>
                        <a:t>1957</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685800" indent="254000"/>
                      <a:r>
                        <a:rPr lang="es-ES" sz="1200">
                          <a:effectLst/>
                        </a:rPr>
                        <a:t>1968</a:t>
                      </a:r>
                      <a:endParaRPr lang="es-MX" sz="12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342419807"/>
                  </a:ext>
                </a:extLst>
              </a:tr>
              <a:tr h="416473">
                <a:tc>
                  <a:txBody>
                    <a:bodyPr/>
                    <a:lstStyle/>
                    <a:p>
                      <a:pPr indent="254000"/>
                      <a:r>
                        <a:rPr lang="es-ES" sz="1200" dirty="0" err="1">
                          <a:effectLst/>
                        </a:rPr>
                        <a:t>Risley,T.R</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81000"/>
                      <a:r>
                        <a:rPr lang="es-ES" sz="1200" dirty="0">
                          <a:effectLst/>
                        </a:rPr>
                        <a:t>1937</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66700"/>
                      <a:r>
                        <a:rPr lang="es-ES" sz="1200" dirty="0">
                          <a:effectLst/>
                        </a:rPr>
                        <a:t>1966</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685800" indent="254000"/>
                      <a:r>
                        <a:rPr lang="es-ES" sz="1200" dirty="0">
                          <a:effectLst/>
                        </a:rPr>
                        <a:t>1968</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734983405"/>
                  </a:ext>
                </a:extLst>
              </a:tr>
              <a:tr h="832944">
                <a:tc>
                  <a:txBody>
                    <a:bodyPr/>
                    <a:lstStyle/>
                    <a:p>
                      <a:pPr indent="254000"/>
                      <a:r>
                        <a:rPr lang="es-ES" sz="1200" dirty="0" err="1">
                          <a:effectLst/>
                        </a:rPr>
                        <a:t>Agras,W.S</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81000"/>
                      <a:r>
                        <a:rPr lang="es-ES" sz="1200">
                          <a:effectLst/>
                        </a:rPr>
                        <a:t>1929</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66700"/>
                      <a:r>
                        <a:rPr lang="es-ES" sz="1200">
                          <a:effectLst/>
                        </a:rPr>
                        <a:t>1955</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685800" indent="254000"/>
                      <a:r>
                        <a:rPr lang="es-ES" sz="1200" dirty="0">
                          <a:effectLst/>
                        </a:rPr>
                        <a:t>1968</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732986051"/>
                  </a:ext>
                </a:extLst>
              </a:tr>
              <a:tr h="832944">
                <a:tc>
                  <a:txBody>
                    <a:bodyPr/>
                    <a:lstStyle/>
                    <a:p>
                      <a:pPr indent="254000"/>
                      <a:r>
                        <a:rPr lang="es-ES" sz="1200" dirty="0" err="1">
                          <a:effectLst/>
                        </a:rPr>
                        <a:t>O'Leary,K.D</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81000"/>
                      <a:r>
                        <a:rPr lang="es-ES" sz="1200">
                          <a:effectLst/>
                        </a:rPr>
                        <a:t>1940</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66700"/>
                      <a:r>
                        <a:rPr lang="es-ES" sz="1200">
                          <a:effectLst/>
                        </a:rPr>
                        <a:t>1967</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685800" indent="254000"/>
                      <a:r>
                        <a:rPr lang="es-ES" sz="1200" dirty="0">
                          <a:effectLst/>
                        </a:rPr>
                        <a:t>1971</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624643053"/>
                  </a:ext>
                </a:extLst>
              </a:tr>
              <a:tr h="832944">
                <a:tc>
                  <a:txBody>
                    <a:bodyPr/>
                    <a:lstStyle/>
                    <a:p>
                      <a:pPr indent="254000"/>
                      <a:endParaRPr lang="es-ES" sz="1200" dirty="0">
                        <a:effectLst/>
                      </a:endParaRPr>
                    </a:p>
                    <a:p>
                      <a:pPr indent="254000"/>
                      <a:r>
                        <a:rPr lang="es-ES" sz="1200" dirty="0" err="1">
                          <a:effectLst/>
                        </a:rPr>
                        <a:t>Barlow,D.H</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381000"/>
                      <a:endParaRPr lang="es-ES" sz="1200" dirty="0">
                        <a:effectLst/>
                      </a:endParaRPr>
                    </a:p>
                    <a:p>
                      <a:pPr indent="381000"/>
                      <a:r>
                        <a:rPr lang="es-ES" sz="1200" dirty="0">
                          <a:effectLst/>
                        </a:rPr>
                        <a:t>1942</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266700"/>
                      <a:endParaRPr lang="es-ES" sz="1200" dirty="0">
                        <a:effectLst/>
                      </a:endParaRPr>
                    </a:p>
                    <a:p>
                      <a:pPr indent="266700"/>
                      <a:r>
                        <a:rPr lang="es-ES" sz="1200" dirty="0">
                          <a:effectLst/>
                        </a:rPr>
                        <a:t>1969</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marL="685800" indent="254000"/>
                      <a:endParaRPr lang="es-ES" sz="1200" dirty="0">
                        <a:effectLst/>
                      </a:endParaRPr>
                    </a:p>
                    <a:p>
                      <a:pPr marL="685800" indent="254000"/>
                      <a:r>
                        <a:rPr lang="es-ES" sz="1200" dirty="0">
                          <a:effectLst/>
                        </a:rPr>
                        <a:t>1973</a:t>
                      </a:r>
                      <a:endParaRPr lang="es-MX" sz="1200" dirty="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68885447"/>
                  </a:ext>
                </a:extLst>
              </a:tr>
            </a:tbl>
          </a:graphicData>
        </a:graphic>
      </p:graphicFrame>
    </p:spTree>
    <p:extLst>
      <p:ext uri="{BB962C8B-B14F-4D97-AF65-F5344CB8AC3E}">
        <p14:creationId xmlns:p14="http://schemas.microsoft.com/office/powerpoint/2010/main" val="80978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D1901FB-4266-4454-90CE-4693827D1FD0}"/>
              </a:ext>
            </a:extLst>
          </p:cNvPr>
          <p:cNvSpPr txBox="1"/>
          <p:nvPr/>
        </p:nvSpPr>
        <p:spPr>
          <a:xfrm>
            <a:off x="409904" y="1623848"/>
            <a:ext cx="11225048" cy="4524315"/>
          </a:xfrm>
          <a:prstGeom prst="rect">
            <a:avLst/>
          </a:prstGeom>
          <a:noFill/>
        </p:spPr>
        <p:txBody>
          <a:bodyPr wrap="square" rtlCol="0">
            <a:spAutoFit/>
          </a:bodyPr>
          <a:lstStyle/>
          <a:p>
            <a:pPr algn="just">
              <a:lnSpc>
                <a:spcPct val="150000"/>
              </a:lnSpc>
            </a:pPr>
            <a:r>
              <a:rPr lang="es-MX" dirty="0"/>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Esta revista de periodicidad trimestral, publica principalmente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artículos de investigación</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sobre aplicaciones derivadas del análisis experimental de la conducta a problemas de importancia social o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articulas conceptuales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que desarrollen nueva información sobre principios de conducta,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artículos de discusión</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en los que se examinan y evalúan críticamente diversas áreas de investigación y resultados de aplicaciones conductuales,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artículos técnicos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que presentan un informe completo de un experimento atendiendo prioritariamente a los aspectos metodológicos,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notas técnicas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sobre aparatos o procedimientos de análisis específicos,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informes técnicos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conteniendo la evaluación de algún instrumento,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artículos especiales o invitados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carácter más conceptual y otros de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revisión,</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siempre apoyados en una considerable cantidad de datos experimentales y con una potencial significación para la investigación o la práctica.</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240069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FCB2795-A86F-43AB-8395-AD09B71B97BD}"/>
              </a:ext>
            </a:extLst>
          </p:cNvPr>
          <p:cNvSpPr txBox="1"/>
          <p:nvPr/>
        </p:nvSpPr>
        <p:spPr>
          <a:xfrm>
            <a:off x="409904" y="1623848"/>
            <a:ext cx="11319641" cy="4249881"/>
          </a:xfrm>
          <a:prstGeom prst="rect">
            <a:avLst/>
          </a:prstGeom>
          <a:noFill/>
        </p:spPr>
        <p:txBody>
          <a:bodyPr wrap="square" rtlCol="0">
            <a:spAutoFit/>
          </a:bodyPr>
          <a:lstStyle/>
          <a:p>
            <a:pPr indent="393700" algn="just">
              <a:lnSpc>
                <a:spcPct val="150000"/>
              </a:lnSpc>
            </a:pPr>
            <a:r>
              <a:rPr lang="es-MX" dirty="0"/>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Esos trabajos vienen definidos tanto por el método, como por el contenido del propio campo -el Análisis Aplicado de la Conducta-, definido por tres notas. Su énfasis en la extensión y aplicación de principios derivados del análisis experimental de conducta para la solución de problemas sociales, utilización de una aproximación rigurosamente empírica en la que la observación directa y el control experimental sobre la conducta individual son usualmente de capital importancia, y la no limitación a una única área problema, población o a un escenario (Iwata, 1984).</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pPr indent="393700" algn="just">
              <a:lnSpc>
                <a:spcPct val="150000"/>
              </a:lnSpc>
              <a:spcAft>
                <a:spcPts val="1100"/>
              </a:spcAft>
            </a:pP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El objetivo del campo y de la propia revista es también muy claro, la mejora de la sociedad," </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son ilimitadas las posibilidades que tiene el Análisis Aplicado de Conducta para contribuir a la mejora de nuestra sociedad, y a ese objetivo la revista le proporcionará su total y continuado apoyo</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(Iwata, 1984).</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4209842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DF522C3-5831-4332-9CF3-CE53DBC9AEC6}"/>
              </a:ext>
            </a:extLst>
          </p:cNvPr>
          <p:cNvSpPr txBox="1"/>
          <p:nvPr/>
        </p:nvSpPr>
        <p:spPr>
          <a:xfrm>
            <a:off x="472966" y="835572"/>
            <a:ext cx="4966137" cy="5770811"/>
          </a:xfrm>
          <a:prstGeom prst="rect">
            <a:avLst/>
          </a:prstGeom>
          <a:noFill/>
        </p:spPr>
        <p:txBody>
          <a:bodyPr wrap="square" rtlCol="0">
            <a:spAutoFit/>
          </a:bodyPr>
          <a:lstStyle/>
          <a:p>
            <a:pPr algn="just">
              <a:lnSpc>
                <a:spcPct val="150000"/>
              </a:lnSpc>
            </a:pPr>
            <a:r>
              <a:rPr lang="es-MX" dirty="0"/>
              <a:t>	</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Predominan los trabajos que tratan sobre problemas infantiles y escolares. En este campo se incluyen una gran parte de los trabajos de D.M. Baer, el autor más productivo con 38 trabajos, quién, siguiendo la tradición de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Bijou</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muestra la eficacia de las técnicas operantes en situaciones </a:t>
            </a:r>
            <a:r>
              <a:rPr lang="es-ES" sz="1800" dirty="0">
                <a:effectLst/>
                <a:latin typeface="Arial" panose="020B0604020202020204" pitchFamily="34" charset="0"/>
                <a:ea typeface="Times New Roman" panose="02020603050405020304" pitchFamily="18" charset="0"/>
                <a:cs typeface="Arial" panose="020B0604020202020204" pitchFamily="34" charset="0"/>
              </a:rPr>
              <a:t>infantiles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escolares. Trabajó también en problemas clínicos y sobre técnicas y metodología, siendo autor junto con Wolf y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Risley</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del </a:t>
            </a:r>
            <a:r>
              <a:rPr lang="es-ES" sz="1800" dirty="0">
                <a:effectLst/>
                <a:latin typeface="Arial" panose="020B0604020202020204" pitchFamily="34" charset="0"/>
                <a:ea typeface="Times New Roman" panose="02020603050405020304" pitchFamily="18" charset="0"/>
                <a:cs typeface="Arial" panose="020B0604020202020204" pitchFamily="34" charset="0"/>
              </a:rPr>
              <a:t>artículo</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que definió el área del Análisis Conductual Aplicado y la temática y objetivos de la propia revista,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Some</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current</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dimensions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Applied</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graphicFrame>
        <p:nvGraphicFramePr>
          <p:cNvPr id="4" name="Tabla 3">
            <a:extLst>
              <a:ext uri="{FF2B5EF4-FFF2-40B4-BE49-F238E27FC236}">
                <a16:creationId xmlns:a16="http://schemas.microsoft.com/office/drawing/2014/main" id="{8B59EDAF-6627-48B1-9F98-2D32BC7AEA2B}"/>
              </a:ext>
            </a:extLst>
          </p:cNvPr>
          <p:cNvGraphicFramePr>
            <a:graphicFrameLocks noGrp="1"/>
          </p:cNvGraphicFramePr>
          <p:nvPr>
            <p:extLst>
              <p:ext uri="{D42A27DB-BD31-4B8C-83A1-F6EECF244321}">
                <p14:modId xmlns:p14="http://schemas.microsoft.com/office/powerpoint/2010/main" val="3965988299"/>
              </p:ext>
            </p:extLst>
          </p:nvPr>
        </p:nvGraphicFramePr>
        <p:xfrm>
          <a:off x="6145124" y="1416332"/>
          <a:ext cx="5253345" cy="5189424"/>
        </p:xfrm>
        <a:graphic>
          <a:graphicData uri="http://schemas.openxmlformats.org/drawingml/2006/table">
            <a:tbl>
              <a:tblPr firstRow="1" firstCol="1" bandRow="1">
                <a:tableStyleId>{5C22544A-7EE6-4342-B048-85BDC9FD1C3A}</a:tableStyleId>
              </a:tblPr>
              <a:tblGrid>
                <a:gridCol w="1233138">
                  <a:extLst>
                    <a:ext uri="{9D8B030D-6E8A-4147-A177-3AD203B41FA5}">
                      <a16:colId xmlns:a16="http://schemas.microsoft.com/office/drawing/2014/main" val="733600672"/>
                    </a:ext>
                  </a:extLst>
                </a:gridCol>
                <a:gridCol w="1056290">
                  <a:extLst>
                    <a:ext uri="{9D8B030D-6E8A-4147-A177-3AD203B41FA5}">
                      <a16:colId xmlns:a16="http://schemas.microsoft.com/office/drawing/2014/main" val="3084331897"/>
                    </a:ext>
                  </a:extLst>
                </a:gridCol>
                <a:gridCol w="1087820">
                  <a:extLst>
                    <a:ext uri="{9D8B030D-6E8A-4147-A177-3AD203B41FA5}">
                      <a16:colId xmlns:a16="http://schemas.microsoft.com/office/drawing/2014/main" val="1418216569"/>
                    </a:ext>
                  </a:extLst>
                </a:gridCol>
                <a:gridCol w="687390">
                  <a:extLst>
                    <a:ext uri="{9D8B030D-6E8A-4147-A177-3AD203B41FA5}">
                      <a16:colId xmlns:a16="http://schemas.microsoft.com/office/drawing/2014/main" val="3356837316"/>
                    </a:ext>
                  </a:extLst>
                </a:gridCol>
                <a:gridCol w="1188707">
                  <a:extLst>
                    <a:ext uri="{9D8B030D-6E8A-4147-A177-3AD203B41FA5}">
                      <a16:colId xmlns:a16="http://schemas.microsoft.com/office/drawing/2014/main" val="2361713109"/>
                    </a:ext>
                  </a:extLst>
                </a:gridCol>
              </a:tblGrid>
              <a:tr h="617244">
                <a:tc>
                  <a:txBody>
                    <a:bodyPr/>
                    <a:lstStyle/>
                    <a:p>
                      <a:pPr indent="254000"/>
                      <a:r>
                        <a:rPr lang="es-ES" sz="1100">
                          <a:effectLst/>
                        </a:rPr>
                        <a:t>NOMBRE</a:t>
                      </a:r>
                      <a:endParaRPr lang="es-MX" sz="1100">
                        <a:effectLst/>
                        <a:latin typeface="Times New Roman" panose="02020603050405020304" pitchFamily="18" charset="0"/>
                        <a:ea typeface="Times New Roman" panose="02020603050405020304" pitchFamily="18" charset="0"/>
                      </a:endParaRPr>
                    </a:p>
                  </a:txBody>
                  <a:tcPr marL="6350" marR="6350" marT="0" marB="0"/>
                </a:tc>
                <a:tc>
                  <a:txBody>
                    <a:bodyPr/>
                    <a:lstStyle/>
                    <a:p>
                      <a:pPr indent="254000" algn="ctr">
                        <a:lnSpc>
                          <a:spcPct val="87000"/>
                        </a:lnSpc>
                      </a:pPr>
                      <a:r>
                        <a:rPr lang="es-ES" sz="1100" dirty="0">
                          <a:effectLst/>
                        </a:rPr>
                        <a:t>AÑO DE NACIMIENTO</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lnSpc>
                          <a:spcPct val="89000"/>
                        </a:lnSpc>
                      </a:pPr>
                      <a:r>
                        <a:rPr lang="es-ES" sz="1100" dirty="0">
                          <a:effectLst/>
                        </a:rPr>
                        <a:t>AÑO DE DOCTORADO</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lnSpc>
                          <a:spcPct val="90000"/>
                        </a:lnSpc>
                      </a:pPr>
                      <a:r>
                        <a:rPr lang="es-ES" sz="1100" dirty="0">
                          <a:effectLst/>
                        </a:rPr>
                        <a:t>N</a:t>
                      </a:r>
                      <a:r>
                        <a:rPr lang="es-ES" sz="1100" baseline="30000" dirty="0">
                          <a:effectLst/>
                        </a:rPr>
                        <a:t>e</a:t>
                      </a:r>
                      <a:r>
                        <a:rPr lang="es-ES" sz="1100" dirty="0">
                          <a:effectLst/>
                        </a:rPr>
                        <a:t> DE FIRMAS</a:t>
                      </a:r>
                      <a:endParaRPr lang="es-MX"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lnSpc>
                          <a:spcPct val="87000"/>
                        </a:lnSpc>
                      </a:pPr>
                      <a:r>
                        <a:rPr lang="es-ES" sz="1100">
                          <a:effectLst/>
                        </a:rPr>
                        <a:t>PERIODO PRODUCTIVO</a:t>
                      </a:r>
                      <a:endParaRPr lang="es-MX"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743999516"/>
                  </a:ext>
                </a:extLst>
              </a:tr>
              <a:tr h="457218">
                <a:tc>
                  <a:txBody>
                    <a:bodyPr/>
                    <a:lstStyle/>
                    <a:p>
                      <a:pPr indent="254000"/>
                      <a:r>
                        <a:rPr lang="es-ES" sz="1200" dirty="0" err="1">
                          <a:effectLst/>
                        </a:rPr>
                        <a:t>Baer,D.M</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a:effectLst/>
                        </a:rPr>
                        <a:t>1931</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42900"/>
                      <a:r>
                        <a:rPr lang="es-ES" sz="1200">
                          <a:effectLst/>
                        </a:rPr>
                        <a:t>1957</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38</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a:effectLst/>
                        </a:rPr>
                        <a:t>1968-1982</a:t>
                      </a:r>
                      <a:endParaRPr lang="es-MX" sz="12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108120150"/>
                  </a:ext>
                </a:extLst>
              </a:tr>
              <a:tr h="457218">
                <a:tc>
                  <a:txBody>
                    <a:bodyPr/>
                    <a:lstStyle/>
                    <a:p>
                      <a:pPr indent="254000"/>
                      <a:r>
                        <a:rPr lang="es-ES" sz="1200" dirty="0" err="1">
                          <a:effectLst/>
                        </a:rPr>
                        <a:t>Risley,T.R</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dirty="0">
                          <a:effectLst/>
                        </a:rPr>
                        <a:t>1937</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200" dirty="0">
                          <a:effectLst/>
                        </a:rPr>
                        <a:t>1966</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28</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a:effectLst/>
                        </a:rPr>
                        <a:t>1968-1981</a:t>
                      </a:r>
                      <a:endParaRPr lang="es-MX" sz="12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3513342453"/>
                  </a:ext>
                </a:extLst>
              </a:tr>
              <a:tr h="457218">
                <a:tc>
                  <a:txBody>
                    <a:bodyPr/>
                    <a:lstStyle/>
                    <a:p>
                      <a:pPr indent="254000"/>
                      <a:r>
                        <a:rPr lang="es-ES" sz="1200">
                          <a:effectLst/>
                        </a:rPr>
                        <a:t>Azrin,N.H.</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200" dirty="0">
                          <a:effectLst/>
                        </a:rPr>
                        <a:t>1930</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42900"/>
                      <a:r>
                        <a:rPr lang="es-ES" sz="1200" dirty="0">
                          <a:effectLst/>
                        </a:rPr>
                        <a:t>1956</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dirty="0">
                          <a:effectLst/>
                        </a:rPr>
                        <a:t>19</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a:effectLst/>
                        </a:rPr>
                        <a:t>1968-1978</a:t>
                      </a:r>
                      <a:endParaRPr lang="es-MX" sz="12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4272769144"/>
                  </a:ext>
                </a:extLst>
              </a:tr>
              <a:tr h="457218">
                <a:tc>
                  <a:txBody>
                    <a:bodyPr/>
                    <a:lstStyle/>
                    <a:p>
                      <a:pPr indent="254000"/>
                      <a:r>
                        <a:rPr lang="es-ES" sz="1200">
                          <a:effectLst/>
                        </a:rPr>
                        <a:t>BaileyJ.S.</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dirty="0">
                          <a:effectLst/>
                        </a:rPr>
                        <a:t>1943</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42900"/>
                      <a:r>
                        <a:rPr lang="es-ES" sz="1200">
                          <a:effectLst/>
                        </a:rPr>
                        <a:t>1970</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18</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1970-1982</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877199462"/>
                  </a:ext>
                </a:extLst>
              </a:tr>
              <a:tr h="457218">
                <a:tc>
                  <a:txBody>
                    <a:bodyPr/>
                    <a:lstStyle/>
                    <a:p>
                      <a:pPr indent="254000"/>
                      <a:r>
                        <a:rPr lang="es-ES" sz="1200">
                          <a:effectLst/>
                        </a:rPr>
                        <a:t>Iwata,B.A.</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dirty="0">
                          <a:effectLst/>
                        </a:rPr>
                        <a:t>1948</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42900"/>
                      <a:r>
                        <a:rPr lang="es-ES" sz="1200">
                          <a:effectLst/>
                        </a:rPr>
                        <a:t>1974</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17</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1974-1982</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489109430"/>
                  </a:ext>
                </a:extLst>
              </a:tr>
              <a:tr h="457218">
                <a:tc>
                  <a:txBody>
                    <a:bodyPr/>
                    <a:lstStyle/>
                    <a:p>
                      <a:pPr indent="254000"/>
                      <a:r>
                        <a:rPr lang="es-ES" sz="1200">
                          <a:effectLst/>
                        </a:rPr>
                        <a:t>Kazdin,A.E.</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dirty="0">
                          <a:effectLst/>
                        </a:rPr>
                        <a:t>1945</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200">
                          <a:effectLst/>
                        </a:rPr>
                        <a:t>1970</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17</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1972-1982</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684311625"/>
                  </a:ext>
                </a:extLst>
              </a:tr>
              <a:tr h="457218">
                <a:tc>
                  <a:txBody>
                    <a:bodyPr/>
                    <a:lstStyle/>
                    <a:p>
                      <a:pPr indent="254000"/>
                      <a:r>
                        <a:rPr lang="es-ES" sz="1200">
                          <a:effectLst/>
                        </a:rPr>
                        <a:t>Wolf,M.M.</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a:effectLst/>
                        </a:rPr>
                        <a:t>1935</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200" dirty="0">
                          <a:effectLst/>
                        </a:rPr>
                        <a:t>1963</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17</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1968-1982</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372902987"/>
                  </a:ext>
                </a:extLst>
              </a:tr>
              <a:tr h="457218">
                <a:tc>
                  <a:txBody>
                    <a:bodyPr/>
                    <a:lstStyle/>
                    <a:p>
                      <a:pPr indent="254000"/>
                      <a:r>
                        <a:rPr lang="es-ES" sz="1200">
                          <a:effectLst/>
                        </a:rPr>
                        <a:t>Hopkins,N.L.</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a:effectLst/>
                        </a:rPr>
                        <a:t>1935</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42900"/>
                      <a:r>
                        <a:rPr lang="es-ES" sz="1200" dirty="0">
                          <a:effectLst/>
                        </a:rPr>
                        <a:t>1962</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a:effectLst/>
                        </a:rPr>
                        <a:t>14</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1968-1979</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65256736"/>
                  </a:ext>
                </a:extLst>
              </a:tr>
              <a:tr h="457218">
                <a:tc>
                  <a:txBody>
                    <a:bodyPr/>
                    <a:lstStyle/>
                    <a:p>
                      <a:pPr indent="254000"/>
                      <a:r>
                        <a:rPr lang="es-ES" sz="1200">
                          <a:effectLst/>
                        </a:rPr>
                        <a:t>Hall,R.V.</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304800"/>
                      <a:r>
                        <a:rPr lang="es-ES" sz="1200">
                          <a:effectLst/>
                        </a:rPr>
                        <a:t>1928</a:t>
                      </a:r>
                      <a:endParaRPr lang="es-MX" sz="12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lgn="ctr"/>
                      <a:r>
                        <a:rPr lang="es-ES" sz="1200" dirty="0">
                          <a:effectLst/>
                        </a:rPr>
                        <a:t>1966</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54000"/>
                      <a:r>
                        <a:rPr lang="es-ES" sz="1200" dirty="0">
                          <a:effectLst/>
                        </a:rPr>
                        <a:t>13</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indent="203200"/>
                      <a:r>
                        <a:rPr lang="es-ES" sz="1200" dirty="0">
                          <a:effectLst/>
                        </a:rPr>
                        <a:t>1968-1980</a:t>
                      </a:r>
                      <a:endParaRPr lang="es-MX" sz="1200" dirty="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215354531"/>
                  </a:ext>
                </a:extLst>
              </a:tr>
              <a:tr h="457218">
                <a:tc>
                  <a:txBody>
                    <a:bodyPr/>
                    <a:lstStyle/>
                    <a:p>
                      <a:pPr indent="254000"/>
                      <a:endParaRPr lang="es-ES" sz="1200" dirty="0">
                        <a:effectLst/>
                      </a:endParaRPr>
                    </a:p>
                    <a:p>
                      <a:pPr indent="254000"/>
                      <a:r>
                        <a:rPr lang="es-ES" sz="1200" dirty="0" err="1">
                          <a:effectLst/>
                        </a:rPr>
                        <a:t>Koegel,R.L</a:t>
                      </a:r>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304800"/>
                      <a:endParaRPr lang="es-ES" sz="1200" dirty="0">
                        <a:effectLst/>
                      </a:endParaRPr>
                    </a:p>
                    <a:p>
                      <a:pPr indent="304800"/>
                      <a:r>
                        <a:rPr lang="es-ES" sz="1200" dirty="0">
                          <a:effectLst/>
                        </a:rPr>
                        <a:t>1944</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393700" algn="just"/>
                      <a:endParaRPr lang="es-ES" sz="1200" dirty="0">
                        <a:effectLst/>
                      </a:endParaRPr>
                    </a:p>
                    <a:p>
                      <a:pPr indent="393700" algn="just"/>
                      <a:r>
                        <a:rPr lang="es-ES" sz="1200" dirty="0">
                          <a:effectLst/>
                        </a:rPr>
                        <a:t>—</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254000"/>
                      <a:endParaRPr lang="es-ES" sz="1200" dirty="0">
                        <a:effectLst/>
                      </a:endParaRPr>
                    </a:p>
                    <a:p>
                      <a:pPr indent="254000"/>
                      <a:r>
                        <a:rPr lang="es-ES" sz="1200" dirty="0">
                          <a:effectLst/>
                        </a:rPr>
                        <a:t>13</a:t>
                      </a:r>
                      <a:endParaRPr lang="es-MX" sz="1200" dirty="0">
                        <a:effectLst/>
                        <a:latin typeface="Times New Roman" panose="02020603050405020304" pitchFamily="18" charset="0"/>
                        <a:ea typeface="Times New Roman" panose="02020603050405020304" pitchFamily="18" charset="0"/>
                      </a:endParaRPr>
                    </a:p>
                  </a:txBody>
                  <a:tcPr marL="6350" marR="6350" marT="0" marB="0"/>
                </a:tc>
                <a:tc>
                  <a:txBody>
                    <a:bodyPr/>
                    <a:lstStyle/>
                    <a:p>
                      <a:pPr indent="203200"/>
                      <a:endParaRPr lang="es-ES" sz="1200" dirty="0">
                        <a:effectLst/>
                      </a:endParaRPr>
                    </a:p>
                    <a:p>
                      <a:pPr indent="203200"/>
                      <a:r>
                        <a:rPr lang="es-ES" sz="1200" dirty="0">
                          <a:effectLst/>
                        </a:rPr>
                        <a:t>1972-1981</a:t>
                      </a:r>
                      <a:endParaRPr lang="es-MX" sz="1200" dirty="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2926066591"/>
                  </a:ext>
                </a:extLst>
              </a:tr>
            </a:tbl>
          </a:graphicData>
        </a:graphic>
      </p:graphicFrame>
      <p:sp>
        <p:nvSpPr>
          <p:cNvPr id="5" name="CuadroTexto 4">
            <a:extLst>
              <a:ext uri="{FF2B5EF4-FFF2-40B4-BE49-F238E27FC236}">
                <a16:creationId xmlns:a16="http://schemas.microsoft.com/office/drawing/2014/main" id="{E36D60E1-D189-4766-910F-058002D7769F}"/>
              </a:ext>
            </a:extLst>
          </p:cNvPr>
          <p:cNvSpPr txBox="1"/>
          <p:nvPr/>
        </p:nvSpPr>
        <p:spPr>
          <a:xfrm>
            <a:off x="6195848" y="835572"/>
            <a:ext cx="5155324" cy="923330"/>
          </a:xfrm>
          <a:prstGeom prst="rect">
            <a:avLst/>
          </a:prstGeom>
          <a:noFill/>
        </p:spPr>
        <p:txBody>
          <a:bodyPr wrap="square" rtlCol="0">
            <a:spAutoFit/>
          </a:bodyPr>
          <a:lstStyle/>
          <a:p>
            <a:pPr algn="ct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Autores más productivos en el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Journal</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of</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Applied</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Behavior</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s-ES"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Analysis</a:t>
            </a:r>
            <a:r>
              <a:rPr lang="es-E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(1968-1982)</a:t>
            </a:r>
            <a:endParaRPr lang="es-MX" sz="1800" dirty="0">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2372479853"/>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126</TotalTime>
  <Words>2157</Words>
  <Application>Microsoft Office PowerPoint</Application>
  <PresentationFormat>Panorámica</PresentationFormat>
  <Paragraphs>148</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Courier New</vt:lpstr>
      <vt:lpstr>Gill Sans MT</vt:lpstr>
      <vt:lpstr>Times New Roman</vt:lpstr>
      <vt:lpstr>Wingdings 2</vt:lpstr>
      <vt:lpstr>Dividendo</vt:lpstr>
      <vt:lpstr>Historia del Análisis Conductual Aplicado</vt:lpstr>
      <vt:lpstr>Presentación de PowerPoint</vt:lpstr>
      <vt:lpstr>Presentación de PowerPoint</vt:lpstr>
      <vt:lpstr>Presentación de PowerPoint</vt:lpstr>
      <vt:lpstr>Historia del “journal of applied behavior análisis”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del Análisis Conductual Aplicado</dc:title>
  <dc:creator>DR JAIME</dc:creator>
  <cp:lastModifiedBy>DR JAIME</cp:lastModifiedBy>
  <cp:revision>20</cp:revision>
  <dcterms:created xsi:type="dcterms:W3CDTF">2023-11-20T20:17:25Z</dcterms:created>
  <dcterms:modified xsi:type="dcterms:W3CDTF">2023-11-20T22:35:54Z</dcterms:modified>
</cp:coreProperties>
</file>