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71" r:id="rId12"/>
    <p:sldId id="267" r:id="rId13"/>
    <p:sldId id="266" r:id="rId14"/>
    <p:sldId id="269" r:id="rId15"/>
    <p:sldId id="268" r:id="rId16"/>
    <p:sldId id="270"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B73676E8-A671-44EE-818A-B46C0506E89F}" type="datetimeFigureOut">
              <a:rPr lang="es-MX" smtClean="0"/>
              <a:pPr/>
              <a:t>10/06/2016</a:t>
            </a:fld>
            <a:endParaRPr lang="es-MX"/>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E8D86BE-B286-4321-8C6C-B42EE7D4B8BE}" type="slidenum">
              <a:rPr lang="es-MX" smtClean="0"/>
              <a:pPr/>
              <a:t>‹Nº›</a:t>
            </a:fld>
            <a:endParaRPr lang="es-MX"/>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3676E8-A671-44EE-818A-B46C0506E89F}" type="datetimeFigureOut">
              <a:rPr lang="es-MX" smtClean="0"/>
              <a:pPr/>
              <a:t>10/06/2016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E8D86BE-B286-4321-8C6C-B42EE7D4B8BE}"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3676E8-A671-44EE-818A-B46C0506E89F}" type="datetimeFigureOut">
              <a:rPr lang="es-MX" smtClean="0"/>
              <a:pPr/>
              <a:t>10/06/2016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E8D86BE-B286-4321-8C6C-B42EE7D4B8BE}"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3676E8-A671-44EE-818A-B46C0506E89F}" type="datetimeFigureOut">
              <a:rPr lang="es-MX" smtClean="0"/>
              <a:pPr/>
              <a:t>10/06/2016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E8D86BE-B286-4321-8C6C-B42EE7D4B8BE}"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B73676E8-A671-44EE-818A-B46C0506E89F}" type="datetimeFigureOut">
              <a:rPr lang="es-MX" smtClean="0"/>
              <a:pPr/>
              <a:t>10/06/2016</a:t>
            </a:fld>
            <a:endParaRPr lang="es-MX"/>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E8D86BE-B286-4321-8C6C-B42EE7D4B8BE}" type="slidenum">
              <a:rPr lang="es-MX" smtClean="0"/>
              <a:pPr/>
              <a:t>‹Nº›</a:t>
            </a:fld>
            <a:endParaRPr lang="es-MX"/>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73676E8-A671-44EE-818A-B46C0506E89F}" type="datetimeFigureOut">
              <a:rPr lang="es-MX" smtClean="0"/>
              <a:pPr/>
              <a:t>10/06/2016</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8E8D86BE-B286-4321-8C6C-B42EE7D4B8BE}" type="slidenum">
              <a:rPr lang="es-MX" smtClean="0"/>
              <a:pPr/>
              <a:t>‹Nº›</a:t>
            </a:fld>
            <a:endParaRPr lang="es-MX"/>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73676E8-A671-44EE-818A-B46C0506E89F}" type="datetimeFigureOut">
              <a:rPr lang="es-MX" smtClean="0"/>
              <a:pPr/>
              <a:t>10/06/2016</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8E8D86BE-B286-4321-8C6C-B42EE7D4B8BE}"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73676E8-A671-44EE-818A-B46C0506E89F}" type="datetimeFigureOut">
              <a:rPr lang="es-MX" smtClean="0"/>
              <a:pPr/>
              <a:t>10/06/2016</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8E8D86BE-B286-4321-8C6C-B42EE7D4B8BE}" type="slidenum">
              <a:rPr lang="es-MX" smtClean="0"/>
              <a:pPr/>
              <a:t>‹Nº›</a:t>
            </a:fld>
            <a:endParaRPr lang="es-MX"/>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73676E8-A671-44EE-818A-B46C0506E89F}" type="datetimeFigureOut">
              <a:rPr lang="es-MX" smtClean="0"/>
              <a:pPr/>
              <a:t>10/06/2016</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8E8D86BE-B286-4321-8C6C-B42EE7D4B8BE}"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B73676E8-A671-44EE-818A-B46C0506E89F}" type="datetimeFigureOut">
              <a:rPr lang="es-MX" smtClean="0"/>
              <a:pPr/>
              <a:t>10/06/2016</a:t>
            </a:fld>
            <a:endParaRPr lang="es-MX"/>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E8D86BE-B286-4321-8C6C-B42EE7D4B8BE}" type="slidenum">
              <a:rPr lang="es-MX" smtClean="0"/>
              <a:pPr/>
              <a:t>‹Nº›</a:t>
            </a:fld>
            <a:endParaRPr lang="es-MX"/>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B73676E8-A671-44EE-818A-B46C0506E89F}" type="datetimeFigureOut">
              <a:rPr lang="es-MX" smtClean="0"/>
              <a:pPr/>
              <a:t>10/06/2016</a:t>
            </a:fld>
            <a:endParaRPr lang="es-MX"/>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E8D86BE-B286-4321-8C6C-B42EE7D4B8BE}" type="slidenum">
              <a:rPr lang="es-MX" smtClean="0"/>
              <a:pPr/>
              <a:t>‹Nº›</a:t>
            </a:fld>
            <a:endParaRPr lang="es-MX"/>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MX"/>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73676E8-A671-44EE-818A-B46C0506E89F}" type="datetimeFigureOut">
              <a:rPr lang="es-MX" smtClean="0"/>
              <a:pPr/>
              <a:t>10/06/2016</a:t>
            </a:fld>
            <a:endParaRPr lang="es-MX"/>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E8D86BE-B286-4321-8C6C-B42EE7D4B8BE}" type="slidenum">
              <a:rPr lang="es-MX" smtClean="0"/>
              <a:pPr/>
              <a:t>‹Nº›</a:t>
            </a:fld>
            <a:endParaRPr lang="es-MX"/>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14290"/>
            <a:ext cx="7772400" cy="2571768"/>
          </a:xfrm>
        </p:spPr>
        <p:txBody>
          <a:bodyPr>
            <a:noAutofit/>
          </a:bodyPr>
          <a:lstStyle/>
          <a:p>
            <a:r>
              <a:rPr lang="es-MX" sz="8800" dirty="0" smtClean="0"/>
              <a:t>Principios de la Conducta</a:t>
            </a:r>
            <a:endParaRPr lang="es-MX" sz="8800" dirty="0"/>
          </a:p>
        </p:txBody>
      </p:sp>
      <p:sp>
        <p:nvSpPr>
          <p:cNvPr id="3" name="2 Subtítulo"/>
          <p:cNvSpPr>
            <a:spLocks noGrp="1"/>
          </p:cNvSpPr>
          <p:nvPr>
            <p:ph type="subTitle" idx="1"/>
          </p:nvPr>
        </p:nvSpPr>
        <p:spPr>
          <a:xfrm>
            <a:off x="323528" y="5229200"/>
            <a:ext cx="3686188" cy="1214422"/>
          </a:xfrm>
        </p:spPr>
        <p:txBody>
          <a:bodyPr>
            <a:normAutofit fontScale="92500" lnSpcReduction="20000"/>
          </a:bodyPr>
          <a:lstStyle/>
          <a:p>
            <a:pPr algn="r"/>
            <a:endParaRPr lang="es-MX" dirty="0" smtClean="0"/>
          </a:p>
          <a:p>
            <a:pPr algn="l"/>
            <a:r>
              <a:rPr lang="es-MX" sz="2800" dirty="0" smtClean="0">
                <a:solidFill>
                  <a:srgbClr val="FFC000"/>
                </a:solidFill>
              </a:rPr>
              <a:t> </a:t>
            </a:r>
            <a:r>
              <a:rPr lang="es-MX" sz="2800" dirty="0" err="1" smtClean="0">
                <a:solidFill>
                  <a:schemeClr val="bg1"/>
                </a:solidFill>
              </a:rPr>
              <a:t>Ps</a:t>
            </a:r>
            <a:r>
              <a:rPr lang="es-MX" sz="2800" dirty="0" smtClean="0">
                <a:solidFill>
                  <a:schemeClr val="bg1"/>
                </a:solidFill>
              </a:rPr>
              <a:t> Jaime E Vargas M</a:t>
            </a:r>
          </a:p>
          <a:p>
            <a:pPr algn="l"/>
            <a:r>
              <a:rPr lang="es-MX" sz="2800" dirty="0" smtClean="0"/>
              <a:t>            A515TE</a:t>
            </a:r>
            <a:endParaRPr lang="es-MX" sz="2000" dirty="0"/>
          </a:p>
        </p:txBody>
      </p:sp>
      <p:sp>
        <p:nvSpPr>
          <p:cNvPr id="4" name="3 CuadroTexto"/>
          <p:cNvSpPr txBox="1"/>
          <p:nvPr/>
        </p:nvSpPr>
        <p:spPr>
          <a:xfrm>
            <a:off x="571472" y="3214686"/>
            <a:ext cx="8215370" cy="369332"/>
          </a:xfrm>
          <a:prstGeom prst="rect">
            <a:avLst/>
          </a:prstGeom>
          <a:noFill/>
        </p:spPr>
        <p:txBody>
          <a:bodyPr wrap="square" rtlCol="0">
            <a:spAutoFit/>
          </a:bodyPr>
          <a:lstStyle/>
          <a:p>
            <a:r>
              <a:rPr lang="es-MX" dirty="0" smtClean="0"/>
              <a:t>NIVEL   INTRODUCTORIO</a:t>
            </a:r>
            <a:endParaRPr lang="es-MX" dirty="0"/>
          </a:p>
        </p:txBody>
      </p:sp>
      <p:pic>
        <p:nvPicPr>
          <p:cNvPr id="6" name="5 Imagen" descr="skinner box.jpg"/>
          <p:cNvPicPr>
            <a:picLocks noChangeAspect="1"/>
          </p:cNvPicPr>
          <p:nvPr/>
        </p:nvPicPr>
        <p:blipFill>
          <a:blip r:embed="rId2" cstate="print"/>
          <a:stretch>
            <a:fillRect/>
          </a:stretch>
        </p:blipFill>
        <p:spPr>
          <a:xfrm>
            <a:off x="4427984" y="3284984"/>
            <a:ext cx="4476110" cy="29523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86116" y="785794"/>
            <a:ext cx="5500726" cy="5447645"/>
          </a:xfrm>
          <a:prstGeom prst="rect">
            <a:avLst/>
          </a:prstGeom>
          <a:noFill/>
        </p:spPr>
        <p:txBody>
          <a:bodyPr wrap="square" rtlCol="0">
            <a:spAutoFit/>
          </a:bodyPr>
          <a:lstStyle/>
          <a:p>
            <a:r>
              <a:rPr lang="es-MX" dirty="0" smtClean="0"/>
              <a:t>La </a:t>
            </a:r>
            <a:r>
              <a:rPr lang="es-MX" sz="2400" dirty="0" smtClean="0">
                <a:solidFill>
                  <a:srgbClr val="00B0F0"/>
                </a:solidFill>
              </a:rPr>
              <a:t>conducta operante </a:t>
            </a:r>
            <a:r>
              <a:rPr lang="es-MX" dirty="0" smtClean="0"/>
              <a:t>está controlada por sus </a:t>
            </a:r>
            <a:r>
              <a:rPr lang="es-MX" dirty="0" smtClean="0">
                <a:solidFill>
                  <a:srgbClr val="FFC000"/>
                </a:solidFill>
              </a:rPr>
              <a:t>consecuencias</a:t>
            </a:r>
            <a:r>
              <a:rPr lang="es-MX" dirty="0" smtClean="0"/>
              <a:t>, es decir por los estímulos que ella produce en el ambiente</a:t>
            </a:r>
          </a:p>
          <a:p>
            <a:endParaRPr lang="es-MX" dirty="0"/>
          </a:p>
          <a:p>
            <a:r>
              <a:rPr lang="es-MX" dirty="0" smtClean="0"/>
              <a:t>Si alguien hace algo y le va bien o tiene una consecuencia placentera, la conducta se fortalece, ocurre con más frecuencia y mayor intensidad.   Los estímulos consecuentes de una conducta que hacen que esta ocurra con más frecuencia se llaman </a:t>
            </a:r>
            <a:r>
              <a:rPr lang="es-MX" dirty="0" smtClean="0">
                <a:solidFill>
                  <a:srgbClr val="FFC000"/>
                </a:solidFill>
              </a:rPr>
              <a:t>reforzadores</a:t>
            </a:r>
            <a:r>
              <a:rPr lang="es-MX" dirty="0" smtClean="0"/>
              <a:t> y la operación de presentar un reforzador con el objeto de que una conducta que los produzca se de más veces, se llama </a:t>
            </a:r>
            <a:r>
              <a:rPr lang="es-MX" dirty="0" smtClean="0">
                <a:solidFill>
                  <a:srgbClr val="FFC000"/>
                </a:solidFill>
              </a:rPr>
              <a:t>reforzamiento</a:t>
            </a:r>
          </a:p>
          <a:p>
            <a:endParaRPr lang="es-MX" dirty="0"/>
          </a:p>
          <a:p>
            <a:r>
              <a:rPr lang="es-MX" dirty="0" smtClean="0"/>
              <a:t>Generalmente reforzamos la conducta que consideramos deseable o valiosa, dándole premios, atención, cariño, dinero o reconocimiento social. Los humanos tenemos estas prácticas culturales</a:t>
            </a:r>
            <a:endParaRPr lang="es-MX" dirty="0"/>
          </a:p>
        </p:txBody>
      </p:sp>
      <p:pic>
        <p:nvPicPr>
          <p:cNvPr id="6" name="5 Imagen" descr="tintin.jpg"/>
          <p:cNvPicPr>
            <a:picLocks noChangeAspect="1"/>
          </p:cNvPicPr>
          <p:nvPr/>
        </p:nvPicPr>
        <p:blipFill>
          <a:blip r:embed="rId2" cstate="print"/>
          <a:stretch>
            <a:fillRect/>
          </a:stretch>
        </p:blipFill>
        <p:spPr>
          <a:xfrm>
            <a:off x="428596" y="1000108"/>
            <a:ext cx="2826575" cy="51435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3357562"/>
            <a:ext cx="8358246" cy="3139321"/>
          </a:xfrm>
          <a:prstGeom prst="rect">
            <a:avLst/>
          </a:prstGeom>
          <a:noFill/>
        </p:spPr>
        <p:txBody>
          <a:bodyPr wrap="square" rtlCol="0">
            <a:spAutoFit/>
          </a:bodyPr>
          <a:lstStyle/>
          <a:p>
            <a:r>
              <a:rPr lang="es-MX" dirty="0" smtClean="0"/>
              <a:t>Los reforzadores se clasifican en: </a:t>
            </a:r>
            <a:r>
              <a:rPr lang="es-MX" dirty="0" smtClean="0">
                <a:solidFill>
                  <a:srgbClr val="FFC000"/>
                </a:solidFill>
              </a:rPr>
              <a:t>positivos</a:t>
            </a:r>
            <a:r>
              <a:rPr lang="es-MX" dirty="0" smtClean="0"/>
              <a:t> y </a:t>
            </a:r>
            <a:r>
              <a:rPr lang="es-MX" dirty="0" smtClean="0">
                <a:solidFill>
                  <a:srgbClr val="FFC000"/>
                </a:solidFill>
              </a:rPr>
              <a:t>negativos</a:t>
            </a:r>
            <a:endParaRPr lang="es-MX" dirty="0" smtClean="0"/>
          </a:p>
          <a:p>
            <a:endParaRPr lang="es-MX" dirty="0" smtClean="0"/>
          </a:p>
          <a:p>
            <a:r>
              <a:rPr lang="es-MX" dirty="0" smtClean="0"/>
              <a:t>Son </a:t>
            </a:r>
            <a:r>
              <a:rPr lang="es-MX" dirty="0" smtClean="0">
                <a:solidFill>
                  <a:srgbClr val="FFC000"/>
                </a:solidFill>
              </a:rPr>
              <a:t>reforzadores positivos </a:t>
            </a:r>
            <a:r>
              <a:rPr lang="es-MX" dirty="0" smtClean="0"/>
              <a:t>los que ocurren como algo que no estaba. Se trata de cosas agradables que queremos obtener, como los premios, los diplomas, etc.</a:t>
            </a:r>
          </a:p>
          <a:p>
            <a:endParaRPr lang="es-MX" dirty="0" smtClean="0"/>
          </a:p>
          <a:p>
            <a:r>
              <a:rPr lang="es-MX" dirty="0" smtClean="0"/>
              <a:t>Son </a:t>
            </a:r>
            <a:r>
              <a:rPr lang="es-MX" dirty="0" smtClean="0">
                <a:solidFill>
                  <a:srgbClr val="FFC000"/>
                </a:solidFill>
              </a:rPr>
              <a:t>reforzadores negativos </a:t>
            </a:r>
            <a:r>
              <a:rPr lang="es-MX" dirty="0" smtClean="0"/>
              <a:t>los que se retiran o se evitan. Se trata de cosas molestas, dolorosas o indeseables que no queremos tener</a:t>
            </a:r>
          </a:p>
          <a:p>
            <a:endParaRPr lang="es-MX" dirty="0" smtClean="0"/>
          </a:p>
          <a:p>
            <a:r>
              <a:rPr lang="es-MX" dirty="0" smtClean="0"/>
              <a:t>Las personas hacemos cosas (emitimos conductas) para obtener lo que nos gusta, pero también para librarnos de lo que no nos gusta</a:t>
            </a:r>
            <a:endParaRPr lang="es-MX" dirty="0"/>
          </a:p>
        </p:txBody>
      </p:sp>
      <p:pic>
        <p:nvPicPr>
          <p:cNvPr id="3" name="2 Imagen" descr="reforzamiento negativo.jpg"/>
          <p:cNvPicPr>
            <a:picLocks noChangeAspect="1"/>
          </p:cNvPicPr>
          <p:nvPr/>
        </p:nvPicPr>
        <p:blipFill>
          <a:blip r:embed="rId2" cstate="print"/>
          <a:stretch>
            <a:fillRect/>
          </a:stretch>
        </p:blipFill>
        <p:spPr>
          <a:xfrm>
            <a:off x="4500562" y="357166"/>
            <a:ext cx="4381500" cy="2628900"/>
          </a:xfrm>
          <a:prstGeom prst="rect">
            <a:avLst/>
          </a:prstGeom>
        </p:spPr>
      </p:pic>
      <p:pic>
        <p:nvPicPr>
          <p:cNvPr id="4" name="3 Imagen" descr="reforzamiento positivo.jpg"/>
          <p:cNvPicPr>
            <a:picLocks noChangeAspect="1"/>
          </p:cNvPicPr>
          <p:nvPr/>
        </p:nvPicPr>
        <p:blipFill>
          <a:blip r:embed="rId3" cstate="print"/>
          <a:stretch>
            <a:fillRect/>
          </a:stretch>
        </p:blipFill>
        <p:spPr>
          <a:xfrm>
            <a:off x="610034" y="392374"/>
            <a:ext cx="3819089" cy="25365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1142984"/>
            <a:ext cx="4500594" cy="4524315"/>
          </a:xfrm>
          <a:prstGeom prst="rect">
            <a:avLst/>
          </a:prstGeom>
          <a:noFill/>
        </p:spPr>
        <p:txBody>
          <a:bodyPr wrap="square" rtlCol="0">
            <a:spAutoFit/>
          </a:bodyPr>
          <a:lstStyle/>
          <a:p>
            <a:r>
              <a:rPr lang="es-MX" dirty="0" smtClean="0"/>
              <a:t>Por otro lado, si una respuesta operante es seguida de una consecuencia desagradable o dolorosa, entonces se debilitará, se presentará con menos frecuencia o desaparecerá</a:t>
            </a:r>
          </a:p>
          <a:p>
            <a:endParaRPr lang="es-MX" dirty="0"/>
          </a:p>
          <a:p>
            <a:r>
              <a:rPr lang="es-MX" dirty="0" smtClean="0"/>
              <a:t>Cuando se otorga una consecuencia </a:t>
            </a:r>
            <a:r>
              <a:rPr lang="es-MX" dirty="0" err="1" smtClean="0"/>
              <a:t>aversiva</a:t>
            </a:r>
            <a:r>
              <a:rPr lang="es-MX" dirty="0" smtClean="0"/>
              <a:t> para debilitar una conducta y esta se reduce en frecuencia y magnitud, al estímulo se le llama </a:t>
            </a:r>
            <a:r>
              <a:rPr lang="es-MX" dirty="0" err="1" smtClean="0">
                <a:solidFill>
                  <a:srgbClr val="FFC000"/>
                </a:solidFill>
              </a:rPr>
              <a:t>castigante</a:t>
            </a:r>
            <a:r>
              <a:rPr lang="es-MX" dirty="0" smtClean="0"/>
              <a:t> y a la operación </a:t>
            </a:r>
            <a:r>
              <a:rPr lang="es-MX" dirty="0" smtClean="0">
                <a:solidFill>
                  <a:srgbClr val="FFC000"/>
                </a:solidFill>
              </a:rPr>
              <a:t>castigo</a:t>
            </a:r>
            <a:r>
              <a:rPr lang="es-MX" dirty="0">
                <a:solidFill>
                  <a:srgbClr val="FFC000"/>
                </a:solidFill>
              </a:rPr>
              <a:t> </a:t>
            </a:r>
            <a:endParaRPr lang="es-MX" dirty="0" smtClean="0">
              <a:solidFill>
                <a:srgbClr val="FFC000"/>
              </a:solidFill>
            </a:endParaRPr>
          </a:p>
          <a:p>
            <a:endParaRPr lang="es-MX" dirty="0" smtClean="0"/>
          </a:p>
          <a:p>
            <a:r>
              <a:rPr lang="es-MX" dirty="0" smtClean="0"/>
              <a:t>Generalmente castigamos las conductas indeseables, como parte de nuestras prácticas culturales</a:t>
            </a:r>
            <a:endParaRPr lang="es-MX" dirty="0"/>
          </a:p>
          <a:p>
            <a:endParaRPr lang="es-MX" dirty="0"/>
          </a:p>
        </p:txBody>
      </p:sp>
      <p:pic>
        <p:nvPicPr>
          <p:cNvPr id="3" name="2 Imagen" descr="wildgirl.gif"/>
          <p:cNvPicPr>
            <a:picLocks noChangeAspect="1"/>
          </p:cNvPicPr>
          <p:nvPr/>
        </p:nvPicPr>
        <p:blipFill>
          <a:blip r:embed="rId2" cstate="print"/>
          <a:stretch>
            <a:fillRect/>
          </a:stretch>
        </p:blipFill>
        <p:spPr>
          <a:xfrm>
            <a:off x="5429256" y="1428736"/>
            <a:ext cx="3273056" cy="32861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785794"/>
            <a:ext cx="6286544" cy="4801314"/>
          </a:xfrm>
          <a:prstGeom prst="rect">
            <a:avLst/>
          </a:prstGeom>
          <a:noFill/>
        </p:spPr>
        <p:txBody>
          <a:bodyPr wrap="square" rtlCol="0">
            <a:spAutoFit/>
          </a:bodyPr>
          <a:lstStyle/>
          <a:p>
            <a:r>
              <a:rPr lang="es-MX" dirty="0" smtClean="0"/>
              <a:t>La conducta operante también está sujeta al </a:t>
            </a:r>
            <a:r>
              <a:rPr lang="es-MX" dirty="0" smtClean="0">
                <a:solidFill>
                  <a:srgbClr val="FFC000"/>
                </a:solidFill>
              </a:rPr>
              <a:t>aprendizaje</a:t>
            </a:r>
          </a:p>
          <a:p>
            <a:r>
              <a:rPr lang="es-MX" dirty="0"/>
              <a:t>o</a:t>
            </a:r>
            <a:r>
              <a:rPr lang="es-MX" dirty="0" smtClean="0"/>
              <a:t> condicionamiento</a:t>
            </a:r>
          </a:p>
          <a:p>
            <a:endParaRPr lang="es-MX" dirty="0"/>
          </a:p>
          <a:p>
            <a:r>
              <a:rPr lang="es-MX" dirty="0" smtClean="0"/>
              <a:t>Si una conducta operante es reforzada en presencia de un estímulo específico, éste estímulo adquiere control sobre su probabilidad de ocurrencia. </a:t>
            </a:r>
          </a:p>
          <a:p>
            <a:endParaRPr lang="es-MX" dirty="0"/>
          </a:p>
          <a:p>
            <a:r>
              <a:rPr lang="es-MX" dirty="0" smtClean="0"/>
              <a:t>Es decir, la conducta reforzada suele repetirse en situaciones parecidas a otras en las que anteriormente  fue reforzada. Se dice, entonces, que esa conducta está bajo </a:t>
            </a:r>
            <a:r>
              <a:rPr lang="es-MX" dirty="0" smtClean="0">
                <a:solidFill>
                  <a:srgbClr val="FFC000"/>
                </a:solidFill>
              </a:rPr>
              <a:t>control de estímulo</a:t>
            </a:r>
          </a:p>
          <a:p>
            <a:endParaRPr lang="es-MX" dirty="0"/>
          </a:p>
          <a:p>
            <a:r>
              <a:rPr lang="es-MX" dirty="0" smtClean="0"/>
              <a:t>Así también, la conducta castigada suele no presentarse en situaciones semejantes a las que con anterioridad su ocurrencia a sido seguida de una consecuencia </a:t>
            </a:r>
            <a:r>
              <a:rPr lang="es-MX" dirty="0" err="1" smtClean="0"/>
              <a:t>aversiva</a:t>
            </a:r>
            <a:r>
              <a:rPr lang="es-MX" dirty="0" smtClean="0"/>
              <a:t>  o desagradable. Aquí también ocurre el fenómeno del control de estímulo</a:t>
            </a:r>
            <a:endParaRPr lang="es-MX" dirty="0"/>
          </a:p>
        </p:txBody>
      </p:sp>
      <p:sp>
        <p:nvSpPr>
          <p:cNvPr id="3" name="2 Elipse"/>
          <p:cNvSpPr/>
          <p:nvPr/>
        </p:nvSpPr>
        <p:spPr>
          <a:xfrm>
            <a:off x="7429520" y="3714752"/>
            <a:ext cx="1071570" cy="10715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Elipse"/>
          <p:cNvSpPr/>
          <p:nvPr/>
        </p:nvSpPr>
        <p:spPr>
          <a:xfrm>
            <a:off x="7429520" y="2571744"/>
            <a:ext cx="1000132" cy="10001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Elipse"/>
          <p:cNvSpPr/>
          <p:nvPr/>
        </p:nvSpPr>
        <p:spPr>
          <a:xfrm>
            <a:off x="7500958" y="1357298"/>
            <a:ext cx="1000132" cy="10715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86116" y="1000108"/>
            <a:ext cx="5429288" cy="5355312"/>
          </a:xfrm>
          <a:prstGeom prst="rect">
            <a:avLst/>
          </a:prstGeom>
          <a:noFill/>
        </p:spPr>
        <p:txBody>
          <a:bodyPr wrap="square" rtlCol="0">
            <a:spAutoFit/>
          </a:bodyPr>
          <a:lstStyle/>
          <a:p>
            <a:r>
              <a:rPr lang="es-MX" dirty="0" smtClean="0"/>
              <a:t>Un aprendizaje importante para tener una buena adaptación a nuestro medio consiste en responder de manera diferente ante estímulos diferentes</a:t>
            </a:r>
          </a:p>
          <a:p>
            <a:endParaRPr lang="es-MX" dirty="0"/>
          </a:p>
          <a:p>
            <a:r>
              <a:rPr lang="es-MX" dirty="0" smtClean="0"/>
              <a:t>Cuando se responde de manera diferente ante estímulos diferentes,   a esto se le llama </a:t>
            </a:r>
            <a:r>
              <a:rPr lang="es-MX" dirty="0" smtClean="0">
                <a:solidFill>
                  <a:srgbClr val="FFC000"/>
                </a:solidFill>
              </a:rPr>
              <a:t>discriminación</a:t>
            </a:r>
          </a:p>
          <a:p>
            <a:endParaRPr lang="es-MX" dirty="0"/>
          </a:p>
          <a:p>
            <a:r>
              <a:rPr lang="es-MX" dirty="0" smtClean="0"/>
              <a:t>En nuestra sociedad es una práctica común enseñar y aprender a diferenciar, por ejemplo, entre lo bueno y lo malo, lo que es correcto y lo que no lo es, lo que es peligroso y lo que es seguro, etc.</a:t>
            </a:r>
          </a:p>
          <a:p>
            <a:endParaRPr lang="es-MX" dirty="0"/>
          </a:p>
          <a:p>
            <a:r>
              <a:rPr lang="es-MX" dirty="0" smtClean="0"/>
              <a:t>Las reglas, las leyes, los consejos, las advertencias, los anuncios, son estímulos que nos indican cual es la conducta que debemos de emitir para ser reforzados y no castigados</a:t>
            </a:r>
            <a:endParaRPr lang="es-MX" dirty="0"/>
          </a:p>
        </p:txBody>
      </p:sp>
      <p:pic>
        <p:nvPicPr>
          <p:cNvPr id="1027" name="Picture 3" descr="C:\Program Files\Microsoft Office\MEDIA\CAGCAT10\j0297551.wmf"/>
          <p:cNvPicPr>
            <a:picLocks noChangeAspect="1" noChangeArrowheads="1"/>
          </p:cNvPicPr>
          <p:nvPr/>
        </p:nvPicPr>
        <p:blipFill>
          <a:blip r:embed="rId2" cstate="print"/>
          <a:srcRect/>
          <a:stretch>
            <a:fillRect/>
          </a:stretch>
        </p:blipFill>
        <p:spPr bwMode="auto">
          <a:xfrm>
            <a:off x="285720" y="928670"/>
            <a:ext cx="2903163" cy="44291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285728"/>
            <a:ext cx="5429288" cy="6463308"/>
          </a:xfrm>
          <a:prstGeom prst="rect">
            <a:avLst/>
          </a:prstGeom>
          <a:noFill/>
        </p:spPr>
        <p:txBody>
          <a:bodyPr wrap="square" rtlCol="0">
            <a:spAutoFit/>
          </a:bodyPr>
          <a:lstStyle/>
          <a:p>
            <a:r>
              <a:rPr lang="es-MX" dirty="0" smtClean="0"/>
              <a:t>Los estímulos </a:t>
            </a:r>
            <a:r>
              <a:rPr lang="es-MX" dirty="0" err="1" smtClean="0"/>
              <a:t>reforzantes</a:t>
            </a:r>
            <a:r>
              <a:rPr lang="es-MX" dirty="0" smtClean="0"/>
              <a:t>, que fortalecen a la conducta operante que los produce, también pueden otorgarle esta función </a:t>
            </a:r>
            <a:r>
              <a:rPr lang="es-MX" dirty="0" err="1" smtClean="0"/>
              <a:t>reforzante</a:t>
            </a:r>
            <a:r>
              <a:rPr lang="es-MX" dirty="0" smtClean="0"/>
              <a:t> a otros estímulos previamente neutros si los dos se asocian mediante presentaciones conjuntas.         A este tipo de estímulos se les denomina </a:t>
            </a:r>
            <a:r>
              <a:rPr lang="es-MX" dirty="0" smtClean="0">
                <a:solidFill>
                  <a:srgbClr val="FFC000"/>
                </a:solidFill>
              </a:rPr>
              <a:t>reforzadores condicionados</a:t>
            </a:r>
            <a:r>
              <a:rPr lang="es-MX" dirty="0"/>
              <a:t> </a:t>
            </a:r>
            <a:endParaRPr lang="es-MX" dirty="0" smtClean="0"/>
          </a:p>
          <a:p>
            <a:endParaRPr lang="es-MX" dirty="0"/>
          </a:p>
          <a:p>
            <a:r>
              <a:rPr lang="es-MX" dirty="0" smtClean="0"/>
              <a:t>Los </a:t>
            </a:r>
            <a:r>
              <a:rPr lang="es-MX" dirty="0" err="1" smtClean="0"/>
              <a:t>tikets</a:t>
            </a:r>
            <a:r>
              <a:rPr lang="es-MX" dirty="0" smtClean="0"/>
              <a:t>, los vales y el dinero son reforzadores condicionados</a:t>
            </a:r>
          </a:p>
          <a:p>
            <a:endParaRPr lang="es-MX" dirty="0"/>
          </a:p>
          <a:p>
            <a:r>
              <a:rPr lang="es-MX" dirty="0" smtClean="0"/>
              <a:t>Se pueden establecer </a:t>
            </a:r>
            <a:r>
              <a:rPr lang="es-MX" dirty="0" smtClean="0">
                <a:solidFill>
                  <a:srgbClr val="FFC000"/>
                </a:solidFill>
              </a:rPr>
              <a:t>cadenas de respuestas </a:t>
            </a:r>
            <a:r>
              <a:rPr lang="es-MX" dirty="0" smtClean="0"/>
              <a:t>donde una respuesta produce un reforzador condicionado que a la vez ejerce control de estímulo para que se emita la siguiente respuesta y así sucesivamente, hasta que la ultima respuesta es reforzada de manera primaria por un estímulo reforzador incondicionado</a:t>
            </a:r>
          </a:p>
          <a:p>
            <a:endParaRPr lang="es-MX" dirty="0"/>
          </a:p>
          <a:p>
            <a:r>
              <a:rPr lang="es-MX" dirty="0" smtClean="0"/>
              <a:t>Por ejemplo, trabajamos varias labores durante la semana o la quincena para obtener un cheque que cambiamos por dinero, el cual lo cambiamos por comida, ropa, transporte, diversión, etc.</a:t>
            </a:r>
            <a:endParaRPr lang="es-MX" dirty="0"/>
          </a:p>
        </p:txBody>
      </p:sp>
      <p:pic>
        <p:nvPicPr>
          <p:cNvPr id="2052" name="Picture 4" descr="C:\Program Files\Microsoft Office\MEDIA\CAGCAT10\j0240695.wmf"/>
          <p:cNvPicPr>
            <a:picLocks noChangeAspect="1" noChangeArrowheads="1"/>
          </p:cNvPicPr>
          <p:nvPr/>
        </p:nvPicPr>
        <p:blipFill>
          <a:blip r:embed="rId2" cstate="print"/>
          <a:srcRect/>
          <a:stretch>
            <a:fillRect/>
          </a:stretch>
        </p:blipFill>
        <p:spPr bwMode="auto">
          <a:xfrm>
            <a:off x="5857884" y="1785926"/>
            <a:ext cx="2765798" cy="2214578"/>
          </a:xfrm>
          <a:prstGeom prst="rect">
            <a:avLst/>
          </a:prstGeom>
          <a:noFill/>
        </p:spPr>
      </p:pic>
      <p:pic>
        <p:nvPicPr>
          <p:cNvPr id="4" name="3 Imagen" descr="billete.jpg"/>
          <p:cNvPicPr>
            <a:picLocks noChangeAspect="1"/>
          </p:cNvPicPr>
          <p:nvPr/>
        </p:nvPicPr>
        <p:blipFill>
          <a:blip r:embed="rId3" cstate="print"/>
          <a:stretch>
            <a:fillRect/>
          </a:stretch>
        </p:blipFill>
        <p:spPr>
          <a:xfrm>
            <a:off x="6143636" y="4429132"/>
            <a:ext cx="2452678" cy="114049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714356"/>
            <a:ext cx="7786742" cy="5570756"/>
          </a:xfrm>
          <a:prstGeom prst="rect">
            <a:avLst/>
          </a:prstGeom>
          <a:noFill/>
        </p:spPr>
        <p:txBody>
          <a:bodyPr wrap="square" rtlCol="0">
            <a:spAutoFit/>
          </a:bodyPr>
          <a:lstStyle/>
          <a:p>
            <a:pPr algn="ctr"/>
            <a:r>
              <a:rPr lang="es-MX" sz="3200" dirty="0" smtClean="0">
                <a:solidFill>
                  <a:srgbClr val="FFC000"/>
                </a:solidFill>
              </a:rPr>
              <a:t>RESUMEN</a:t>
            </a:r>
          </a:p>
          <a:p>
            <a:pPr marL="342900" indent="-342900">
              <a:buFont typeface="+mj-lt"/>
              <a:buAutoNum type="arabicPeriod"/>
            </a:pPr>
            <a:r>
              <a:rPr lang="es-MX" dirty="0" smtClean="0"/>
              <a:t>La ciencia es el estudio sistemático de fenómenos naturales</a:t>
            </a:r>
          </a:p>
          <a:p>
            <a:pPr marL="342900" indent="-342900">
              <a:buFont typeface="+mj-lt"/>
              <a:buAutoNum type="arabicPeriod"/>
            </a:pPr>
            <a:r>
              <a:rPr lang="es-MX" dirty="0" smtClean="0"/>
              <a:t>La psicología es la ciencia que estudia la conducta en relación al medio ambiente de los organismos</a:t>
            </a:r>
          </a:p>
          <a:p>
            <a:pPr marL="342900" indent="-342900">
              <a:buFont typeface="+mj-lt"/>
              <a:buAutoNum type="arabicPeriod"/>
            </a:pPr>
            <a:r>
              <a:rPr lang="es-MX" dirty="0" smtClean="0"/>
              <a:t>Para su estudio y análisis el medio se fracciona en estímulos y la conducta en respuestas</a:t>
            </a:r>
          </a:p>
          <a:p>
            <a:pPr marL="342900" indent="-342900">
              <a:buFont typeface="+mj-lt"/>
              <a:buAutoNum type="arabicPeriod"/>
            </a:pPr>
            <a:r>
              <a:rPr lang="es-MX" dirty="0" smtClean="0"/>
              <a:t>Hay dos tipos de conducta: respondiente y operante</a:t>
            </a:r>
          </a:p>
          <a:p>
            <a:pPr marL="342900" indent="-342900">
              <a:buFont typeface="+mj-lt"/>
              <a:buAutoNum type="arabicPeriod"/>
            </a:pPr>
            <a:r>
              <a:rPr lang="es-MX" dirty="0" smtClean="0"/>
              <a:t>La conducta respondiente está controlada por los estímulos antecedentes que la producen</a:t>
            </a:r>
          </a:p>
          <a:p>
            <a:pPr marL="342900" indent="-342900">
              <a:buFont typeface="+mj-lt"/>
              <a:buAutoNum type="arabicPeriod"/>
            </a:pPr>
            <a:r>
              <a:rPr lang="es-MX" dirty="0" smtClean="0"/>
              <a:t>La conducta operante está controlada por los estímulos consecuentes que genera</a:t>
            </a:r>
          </a:p>
          <a:p>
            <a:pPr marL="342900" indent="-342900">
              <a:buFont typeface="+mj-lt"/>
              <a:buAutoNum type="arabicPeriod"/>
            </a:pPr>
            <a:r>
              <a:rPr lang="es-MX" dirty="0" smtClean="0"/>
              <a:t>Ambos tipos de conducta están sujetas a variaciones derivadas de la experiencia o el aprendizaje</a:t>
            </a:r>
          </a:p>
          <a:p>
            <a:pPr marL="342900" indent="-342900">
              <a:buFont typeface="+mj-lt"/>
              <a:buAutoNum type="arabicPeriod"/>
            </a:pPr>
            <a:r>
              <a:rPr lang="es-MX" dirty="0" smtClean="0"/>
              <a:t>Aprendemos a responder  de manera semejante ante estímulos que se han asociado en el pasado</a:t>
            </a:r>
          </a:p>
          <a:p>
            <a:pPr marL="342900" indent="-342900">
              <a:buFont typeface="+mj-lt"/>
              <a:buAutoNum type="arabicPeriod"/>
            </a:pPr>
            <a:r>
              <a:rPr lang="es-MX" dirty="0" smtClean="0"/>
              <a:t>Dependiendo de si por nuestros actos nos fue bien o mal, aprendemos a repetir o a no repetir lo que hicimos</a:t>
            </a:r>
          </a:p>
          <a:p>
            <a:pPr marL="342900" indent="-342900">
              <a:buFont typeface="+mj-lt"/>
              <a:buAutoNum type="arabicPeriod"/>
            </a:pPr>
            <a:r>
              <a:rPr lang="es-MX" dirty="0" smtClean="0"/>
              <a:t>También aprendemos a prestar atención a los estímulos que nos señalan cual es la conducta correcta en cada situación</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posición de imagen" descr="nature.gif"/>
          <p:cNvPicPr>
            <a:picLocks noGrp="1" noChangeAspect="1"/>
          </p:cNvPicPr>
          <p:nvPr>
            <p:ph type="pic" idx="4294967295"/>
          </p:nvPr>
        </p:nvPicPr>
        <p:blipFill>
          <a:blip r:embed="rId2" cstate="print"/>
          <a:srcRect t="16283" b="16283"/>
          <a:stretch>
            <a:fillRect/>
          </a:stretch>
        </p:blipFill>
        <p:spPr>
          <a:xfrm>
            <a:off x="1928794" y="642918"/>
            <a:ext cx="5093835" cy="2592398"/>
          </a:xfrm>
        </p:spPr>
      </p:pic>
      <p:sp>
        <p:nvSpPr>
          <p:cNvPr id="9" name="8 Marcador de texto"/>
          <p:cNvSpPr>
            <a:spLocks noGrp="1"/>
          </p:cNvSpPr>
          <p:nvPr>
            <p:ph type="body" sz="half" idx="4294967295"/>
          </p:nvPr>
        </p:nvSpPr>
        <p:spPr>
          <a:xfrm>
            <a:off x="1571604" y="3286124"/>
            <a:ext cx="6715142" cy="3357562"/>
          </a:xfrm>
        </p:spPr>
        <p:txBody>
          <a:bodyPr>
            <a:noAutofit/>
          </a:bodyPr>
          <a:lstStyle/>
          <a:p>
            <a:pPr algn="l">
              <a:buNone/>
            </a:pPr>
            <a:r>
              <a:rPr lang="es-MX" sz="2000" b="1" dirty="0" smtClean="0">
                <a:solidFill>
                  <a:srgbClr val="FFC000"/>
                </a:solidFill>
              </a:rPr>
              <a:t>La ciencia es el estudio sistemático de los fenómenos de la naturaleza</a:t>
            </a:r>
          </a:p>
          <a:p>
            <a:pPr algn="l">
              <a:buNone/>
            </a:pPr>
            <a:r>
              <a:rPr lang="es-MX" sz="2000" dirty="0" smtClean="0">
                <a:solidFill>
                  <a:srgbClr val="FFC000"/>
                </a:solidFill>
              </a:rPr>
              <a:t>   </a:t>
            </a:r>
          </a:p>
          <a:p>
            <a:pPr algn="l">
              <a:buNone/>
            </a:pPr>
            <a:r>
              <a:rPr lang="es-MX" sz="2000" dirty="0" smtClean="0"/>
              <a:t>La ciencia a veces nos sorprende al mostrar que el sentido común está equivocado y nos reta a cambiar nuestra manera de pensar</a:t>
            </a:r>
          </a:p>
          <a:p>
            <a:pPr algn="l">
              <a:buNone/>
            </a:pPr>
            <a:endParaRPr lang="es-MX" sz="2000" dirty="0" smtClean="0"/>
          </a:p>
          <a:p>
            <a:pPr algn="l">
              <a:buNone/>
            </a:pPr>
            <a:r>
              <a:rPr lang="es-MX" sz="2000" dirty="0" smtClean="0"/>
              <a:t>Confiamos en la ciencia porque nos ha demostrado ser la mejor manera que tiene el hombre para resolver sus problemas</a:t>
            </a:r>
            <a:endParaRPr lang="es-MX"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071546"/>
            <a:ext cx="4143404" cy="5078313"/>
          </a:xfrm>
          <a:prstGeom prst="rect">
            <a:avLst/>
          </a:prstGeom>
          <a:noFill/>
        </p:spPr>
        <p:txBody>
          <a:bodyPr wrap="square" rtlCol="0">
            <a:spAutoFit/>
          </a:bodyPr>
          <a:lstStyle/>
          <a:p>
            <a:r>
              <a:rPr lang="es-MX" sz="3600" dirty="0" smtClean="0"/>
              <a:t>La Psicología es   la ciencia que estudia la conducta de los organismos , animales y personas, en relación con su medio ambiente</a:t>
            </a:r>
            <a:endParaRPr lang="es-MX" sz="3600" dirty="0"/>
          </a:p>
        </p:txBody>
      </p:sp>
      <p:pic>
        <p:nvPicPr>
          <p:cNvPr id="6" name="5 Imagen" descr="cover.jpg"/>
          <p:cNvPicPr>
            <a:picLocks noChangeAspect="1"/>
          </p:cNvPicPr>
          <p:nvPr/>
        </p:nvPicPr>
        <p:blipFill>
          <a:blip r:embed="rId2" cstate="print"/>
          <a:stretch>
            <a:fillRect/>
          </a:stretch>
        </p:blipFill>
        <p:spPr>
          <a:xfrm>
            <a:off x="5072066" y="714356"/>
            <a:ext cx="2639762" cy="2624721"/>
          </a:xfrm>
          <a:prstGeom prst="rect">
            <a:avLst/>
          </a:prstGeom>
        </p:spPr>
      </p:pic>
      <p:pic>
        <p:nvPicPr>
          <p:cNvPr id="7" name="6 Imagen" descr="La Cantante Calva.jpg"/>
          <p:cNvPicPr>
            <a:picLocks noChangeAspect="1"/>
          </p:cNvPicPr>
          <p:nvPr/>
        </p:nvPicPr>
        <p:blipFill>
          <a:blip r:embed="rId3" cstate="print"/>
          <a:stretch>
            <a:fillRect/>
          </a:stretch>
        </p:blipFill>
        <p:spPr>
          <a:xfrm>
            <a:off x="5072067" y="3476270"/>
            <a:ext cx="2643206" cy="30959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86182" y="1285860"/>
            <a:ext cx="4929222" cy="4801314"/>
          </a:xfrm>
          <a:prstGeom prst="rect">
            <a:avLst/>
          </a:prstGeom>
          <a:noFill/>
        </p:spPr>
        <p:txBody>
          <a:bodyPr wrap="square" rtlCol="0">
            <a:spAutoFit/>
          </a:bodyPr>
          <a:lstStyle/>
          <a:p>
            <a:r>
              <a:rPr lang="es-MX" dirty="0" smtClean="0"/>
              <a:t>El </a:t>
            </a:r>
            <a:r>
              <a:rPr lang="es-MX" dirty="0" smtClean="0">
                <a:solidFill>
                  <a:srgbClr val="FFC000"/>
                </a:solidFill>
              </a:rPr>
              <a:t>análisis</a:t>
            </a:r>
            <a:r>
              <a:rPr lang="es-MX" dirty="0" smtClean="0"/>
              <a:t> de la conducta fracciona al medio ambiente en </a:t>
            </a:r>
            <a:r>
              <a:rPr lang="es-MX" dirty="0" smtClean="0">
                <a:solidFill>
                  <a:srgbClr val="FFC000"/>
                </a:solidFill>
              </a:rPr>
              <a:t>estímulos</a:t>
            </a:r>
            <a:r>
              <a:rPr lang="es-MX" dirty="0" smtClean="0"/>
              <a:t> y a la conducta en </a:t>
            </a:r>
            <a:r>
              <a:rPr lang="es-MX" dirty="0" smtClean="0">
                <a:solidFill>
                  <a:srgbClr val="FFC000"/>
                </a:solidFill>
              </a:rPr>
              <a:t>respuestas</a:t>
            </a:r>
            <a:r>
              <a:rPr lang="es-MX" dirty="0" smtClean="0"/>
              <a:t>, para facilitar su estudio</a:t>
            </a:r>
          </a:p>
          <a:p>
            <a:endParaRPr lang="es-MX" dirty="0" smtClean="0"/>
          </a:p>
          <a:p>
            <a:endParaRPr lang="es-MX" dirty="0"/>
          </a:p>
          <a:p>
            <a:r>
              <a:rPr lang="es-MX" dirty="0" smtClean="0"/>
              <a:t>Entonces, la Psicología estudia las respuestas de los organismos ante los estímulos del ambiente</a:t>
            </a:r>
          </a:p>
          <a:p>
            <a:endParaRPr lang="es-MX" dirty="0"/>
          </a:p>
          <a:p>
            <a:r>
              <a:rPr lang="es-MX" dirty="0" smtClean="0"/>
              <a:t>Todo lo que los organismos hacen, lo hacen con el interés biológico de </a:t>
            </a:r>
            <a:r>
              <a:rPr lang="es-MX" dirty="0" smtClean="0">
                <a:solidFill>
                  <a:srgbClr val="FFC000"/>
                </a:solidFill>
              </a:rPr>
              <a:t>sobrevivir</a:t>
            </a:r>
            <a:r>
              <a:rPr lang="es-MX" dirty="0" smtClean="0"/>
              <a:t> y </a:t>
            </a:r>
            <a:r>
              <a:rPr lang="es-MX" dirty="0" smtClean="0">
                <a:solidFill>
                  <a:srgbClr val="FFC000"/>
                </a:solidFill>
              </a:rPr>
              <a:t>reproducirse</a:t>
            </a:r>
          </a:p>
          <a:p>
            <a:endParaRPr lang="es-MX" dirty="0"/>
          </a:p>
          <a:p>
            <a:r>
              <a:rPr lang="es-MX" dirty="0" smtClean="0"/>
              <a:t>La psicología científica estudia estas relaciones de manera natural, sin suponer que existan procesos mentales o  cosas que no se puedan ver o medir</a:t>
            </a:r>
            <a:endParaRPr lang="es-MX" dirty="0"/>
          </a:p>
        </p:txBody>
      </p:sp>
      <p:pic>
        <p:nvPicPr>
          <p:cNvPr id="3" name="2 Imagen" descr="sqab.GIF"/>
          <p:cNvPicPr>
            <a:picLocks noChangeAspect="1"/>
          </p:cNvPicPr>
          <p:nvPr/>
        </p:nvPicPr>
        <p:blipFill>
          <a:blip r:embed="rId2" cstate="print"/>
          <a:stretch>
            <a:fillRect/>
          </a:stretch>
        </p:blipFill>
        <p:spPr>
          <a:xfrm>
            <a:off x="642909" y="1643050"/>
            <a:ext cx="3058177" cy="29289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857232"/>
            <a:ext cx="4429156" cy="4801314"/>
          </a:xfrm>
          <a:prstGeom prst="rect">
            <a:avLst/>
          </a:prstGeom>
          <a:noFill/>
        </p:spPr>
        <p:txBody>
          <a:bodyPr wrap="square" rtlCol="0">
            <a:spAutoFit/>
          </a:bodyPr>
          <a:lstStyle/>
          <a:p>
            <a:r>
              <a:rPr lang="es-MX" dirty="0" smtClean="0"/>
              <a:t>Los </a:t>
            </a:r>
            <a:r>
              <a:rPr lang="es-MX" dirty="0" smtClean="0">
                <a:solidFill>
                  <a:srgbClr val="FFC000"/>
                </a:solidFill>
              </a:rPr>
              <a:t>estímulos</a:t>
            </a:r>
            <a:r>
              <a:rPr lang="es-MX" dirty="0" smtClean="0"/>
              <a:t> son todos los cambios detectables que ocurren en el ambiente</a:t>
            </a:r>
          </a:p>
          <a:p>
            <a:endParaRPr lang="es-MX" dirty="0">
              <a:solidFill>
                <a:srgbClr val="FFC000"/>
              </a:solidFill>
            </a:endParaRPr>
          </a:p>
          <a:p>
            <a:r>
              <a:rPr lang="es-MX" dirty="0" smtClean="0"/>
              <a:t>Los organismos, con el tiempo, han desarrollado </a:t>
            </a:r>
            <a:r>
              <a:rPr lang="es-MX" dirty="0"/>
              <a:t>ó</a:t>
            </a:r>
            <a:r>
              <a:rPr lang="es-MX" dirty="0" smtClean="0"/>
              <a:t>rganos especializados para detectarlos a los que llamamos </a:t>
            </a:r>
            <a:r>
              <a:rPr lang="es-MX" dirty="0" smtClean="0">
                <a:solidFill>
                  <a:srgbClr val="FFC000"/>
                </a:solidFill>
              </a:rPr>
              <a:t>sentidos</a:t>
            </a:r>
          </a:p>
          <a:p>
            <a:endParaRPr lang="es-MX" dirty="0"/>
          </a:p>
          <a:p>
            <a:r>
              <a:rPr lang="es-MX" dirty="0" smtClean="0"/>
              <a:t>Podemos entrar en contacto con el ambiente que nos rodea y sentirlo para responder a él</a:t>
            </a:r>
          </a:p>
          <a:p>
            <a:endParaRPr lang="es-MX" dirty="0"/>
          </a:p>
          <a:p>
            <a:r>
              <a:rPr lang="es-MX" dirty="0" smtClean="0"/>
              <a:t>También podemos usar un </a:t>
            </a:r>
            <a:r>
              <a:rPr lang="es-MX" dirty="0" smtClean="0">
                <a:solidFill>
                  <a:srgbClr val="FFC000"/>
                </a:solidFill>
              </a:rPr>
              <a:t>medio de contacto </a:t>
            </a:r>
            <a:r>
              <a:rPr lang="es-MX" dirty="0" smtClean="0"/>
              <a:t>como la luz o el aire para responder a dimensiones tales como lo que vemos, lo que oímos o lo que olemos</a:t>
            </a:r>
          </a:p>
        </p:txBody>
      </p:sp>
      <p:pic>
        <p:nvPicPr>
          <p:cNvPr id="3" name="2 Imagen" descr="Pshychology.jpg"/>
          <p:cNvPicPr>
            <a:picLocks noChangeAspect="1"/>
          </p:cNvPicPr>
          <p:nvPr/>
        </p:nvPicPr>
        <p:blipFill>
          <a:blip r:embed="rId2" cstate="print"/>
          <a:stretch>
            <a:fillRect/>
          </a:stretch>
        </p:blipFill>
        <p:spPr>
          <a:xfrm>
            <a:off x="5286380" y="1428736"/>
            <a:ext cx="3107535" cy="41433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3143248"/>
            <a:ext cx="8215370" cy="3416320"/>
          </a:xfrm>
          <a:prstGeom prst="rect">
            <a:avLst/>
          </a:prstGeom>
          <a:noFill/>
        </p:spPr>
        <p:txBody>
          <a:bodyPr wrap="square" rtlCol="0">
            <a:spAutoFit/>
          </a:bodyPr>
          <a:lstStyle/>
          <a:p>
            <a:r>
              <a:rPr lang="es-MX" dirty="0" smtClean="0"/>
              <a:t>Las </a:t>
            </a:r>
            <a:r>
              <a:rPr lang="es-MX" dirty="0" smtClean="0">
                <a:solidFill>
                  <a:srgbClr val="FFC000"/>
                </a:solidFill>
              </a:rPr>
              <a:t>respuestas</a:t>
            </a:r>
            <a:r>
              <a:rPr lang="es-MX" dirty="0" smtClean="0"/>
              <a:t> son cualquier cambio detectable en un organismo, que pueda ser observado por otro organismo, detectado por medio de un aparato o campo de fuerza</a:t>
            </a:r>
          </a:p>
          <a:p>
            <a:endParaRPr lang="es-MX" dirty="0"/>
          </a:p>
          <a:p>
            <a:r>
              <a:rPr lang="es-MX" dirty="0" smtClean="0"/>
              <a:t>Cuando se observa directamente la conducta de una persona, conviene tener dos observadores independientes para que lo que nos digan que está ocurriendo sea una observación </a:t>
            </a:r>
            <a:r>
              <a:rPr lang="es-MX" dirty="0" smtClean="0">
                <a:solidFill>
                  <a:srgbClr val="FFC000"/>
                </a:solidFill>
              </a:rPr>
              <a:t>confiable </a:t>
            </a:r>
          </a:p>
          <a:p>
            <a:endParaRPr lang="es-MX" dirty="0">
              <a:solidFill>
                <a:srgbClr val="FFC000"/>
              </a:solidFill>
            </a:endParaRPr>
          </a:p>
          <a:p>
            <a:r>
              <a:rPr lang="es-MX" dirty="0" smtClean="0"/>
              <a:t>Las respuestas también se pueden observar automáticamente mediante aparatos como contadores, cámaras fotográficas o de video y mediante los productos permanentes que dejan, huellas, artefactos, construcciones o productos lingüísticos</a:t>
            </a:r>
            <a:endParaRPr lang="es-MX" dirty="0"/>
          </a:p>
        </p:txBody>
      </p:sp>
      <p:pic>
        <p:nvPicPr>
          <p:cNvPr id="3" name="2 Imagen" descr="Mayan_ideograph.JPG"/>
          <p:cNvPicPr>
            <a:picLocks noChangeAspect="1"/>
          </p:cNvPicPr>
          <p:nvPr/>
        </p:nvPicPr>
        <p:blipFill>
          <a:blip r:embed="rId2" cstate="print"/>
          <a:stretch>
            <a:fillRect/>
          </a:stretch>
        </p:blipFill>
        <p:spPr>
          <a:xfrm>
            <a:off x="2000232" y="285729"/>
            <a:ext cx="5086350" cy="27860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868" y="1142984"/>
            <a:ext cx="5286412" cy="4893647"/>
          </a:xfrm>
          <a:prstGeom prst="rect">
            <a:avLst/>
          </a:prstGeom>
          <a:noFill/>
        </p:spPr>
        <p:txBody>
          <a:bodyPr wrap="square" rtlCol="0">
            <a:spAutoFit/>
          </a:bodyPr>
          <a:lstStyle/>
          <a:p>
            <a:r>
              <a:rPr lang="es-MX" dirty="0" smtClean="0"/>
              <a:t>Hay </a:t>
            </a:r>
            <a:r>
              <a:rPr lang="es-MX" dirty="0" smtClean="0">
                <a:solidFill>
                  <a:srgbClr val="FFC000"/>
                </a:solidFill>
              </a:rPr>
              <a:t>dos </a:t>
            </a:r>
            <a:r>
              <a:rPr lang="es-MX" dirty="0" smtClean="0"/>
              <a:t>tipos de conducta: la conducta </a:t>
            </a:r>
            <a:r>
              <a:rPr lang="es-MX" dirty="0" smtClean="0">
                <a:solidFill>
                  <a:srgbClr val="FFC000"/>
                </a:solidFill>
              </a:rPr>
              <a:t>respondiente</a:t>
            </a:r>
            <a:r>
              <a:rPr lang="es-MX" dirty="0" smtClean="0"/>
              <a:t> y la conducta </a:t>
            </a:r>
            <a:r>
              <a:rPr lang="es-MX" dirty="0" smtClean="0">
                <a:solidFill>
                  <a:srgbClr val="FFC000"/>
                </a:solidFill>
              </a:rPr>
              <a:t>operante</a:t>
            </a:r>
          </a:p>
          <a:p>
            <a:endParaRPr lang="es-MX" dirty="0"/>
          </a:p>
          <a:p>
            <a:r>
              <a:rPr lang="es-MX" dirty="0" smtClean="0"/>
              <a:t>La </a:t>
            </a:r>
            <a:r>
              <a:rPr lang="es-MX" sz="2400" dirty="0" smtClean="0">
                <a:solidFill>
                  <a:srgbClr val="00B0F0"/>
                </a:solidFill>
              </a:rPr>
              <a:t>conducta respondiente </a:t>
            </a:r>
            <a:r>
              <a:rPr lang="es-MX" dirty="0" smtClean="0"/>
              <a:t>está controlada por los estímulos que la anteceden. Es decir, hay estímulos que provocan la presentación de ciertas respuestas</a:t>
            </a:r>
          </a:p>
          <a:p>
            <a:endParaRPr lang="es-MX" dirty="0"/>
          </a:p>
          <a:p>
            <a:r>
              <a:rPr lang="es-MX" dirty="0" smtClean="0"/>
              <a:t>Desde que nacemos, ya hemos heredado estas formas de comportarnos, que a veces se llaman </a:t>
            </a:r>
            <a:r>
              <a:rPr lang="es-MX" dirty="0" smtClean="0">
                <a:solidFill>
                  <a:srgbClr val="FFC000"/>
                </a:solidFill>
              </a:rPr>
              <a:t>reflejos</a:t>
            </a:r>
          </a:p>
          <a:p>
            <a:endParaRPr lang="es-MX" dirty="0" smtClean="0"/>
          </a:p>
          <a:p>
            <a:r>
              <a:rPr lang="es-MX" dirty="0" smtClean="0"/>
              <a:t>Por ejemplo, una luz fuerte en los ojos hace que se cierre la pupila. Un golpecillo en la rodilla hace que tiremos una patada. Una cosquilla en la nariz nos hace estornudar. Un ruido fuerte e inesperado nos hace saltar</a:t>
            </a:r>
            <a:endParaRPr lang="es-MX" dirty="0"/>
          </a:p>
        </p:txBody>
      </p:sp>
      <p:pic>
        <p:nvPicPr>
          <p:cNvPr id="3" name="2 Imagen" descr="SQBA.JPG"/>
          <p:cNvPicPr>
            <a:picLocks noChangeAspect="1"/>
          </p:cNvPicPr>
          <p:nvPr/>
        </p:nvPicPr>
        <p:blipFill>
          <a:blip r:embed="rId2" cstate="print"/>
          <a:stretch>
            <a:fillRect/>
          </a:stretch>
        </p:blipFill>
        <p:spPr>
          <a:xfrm>
            <a:off x="571472" y="1785926"/>
            <a:ext cx="2676525" cy="34385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785794"/>
            <a:ext cx="4929222" cy="5632311"/>
          </a:xfrm>
          <a:prstGeom prst="rect">
            <a:avLst/>
          </a:prstGeom>
          <a:noFill/>
        </p:spPr>
        <p:txBody>
          <a:bodyPr wrap="square" rtlCol="0">
            <a:spAutoFit/>
          </a:bodyPr>
          <a:lstStyle/>
          <a:p>
            <a:r>
              <a:rPr lang="es-MX" dirty="0" smtClean="0"/>
              <a:t>Todos los organismos </a:t>
            </a:r>
            <a:r>
              <a:rPr lang="es-MX" dirty="0" smtClean="0">
                <a:solidFill>
                  <a:srgbClr val="FFC000"/>
                </a:solidFill>
              </a:rPr>
              <a:t>aprendemos</a:t>
            </a:r>
            <a:r>
              <a:rPr lang="es-MX" dirty="0" smtClean="0"/>
              <a:t> de nuestras experiencias, es decir del contacto con el ambiente y sus estímulos</a:t>
            </a:r>
          </a:p>
          <a:p>
            <a:endParaRPr lang="es-MX" dirty="0"/>
          </a:p>
          <a:p>
            <a:r>
              <a:rPr lang="es-MX" dirty="0" smtClean="0"/>
              <a:t>Hay un </a:t>
            </a:r>
            <a:r>
              <a:rPr lang="es-MX" dirty="0" smtClean="0">
                <a:solidFill>
                  <a:srgbClr val="FFC000"/>
                </a:solidFill>
              </a:rPr>
              <a:t>aprendizaje respondiente </a:t>
            </a:r>
            <a:r>
              <a:rPr lang="es-MX" dirty="0" smtClean="0"/>
              <a:t>en el cual un estímulo que provoca una respuesta puede hacer que otro que no provocaba esta respuesta, ahora lo haga</a:t>
            </a:r>
          </a:p>
          <a:p>
            <a:endParaRPr lang="es-MX" dirty="0"/>
          </a:p>
          <a:p>
            <a:r>
              <a:rPr lang="es-MX" dirty="0" smtClean="0"/>
              <a:t>Los estímulos que acompañan la presentación de un estímulo provocador (incondicionado o EI), si varias veces suceden junto con él, adquieren la capacidad de provocar esa respuesta          (se condicionan o se vuelven </a:t>
            </a:r>
            <a:r>
              <a:rPr lang="es-MX" dirty="0" err="1" smtClean="0"/>
              <a:t>ECs</a:t>
            </a:r>
            <a:r>
              <a:rPr lang="es-MX" dirty="0" smtClean="0"/>
              <a:t>)</a:t>
            </a:r>
          </a:p>
          <a:p>
            <a:endParaRPr lang="es-MX" dirty="0"/>
          </a:p>
          <a:p>
            <a:r>
              <a:rPr lang="es-MX" dirty="0" smtClean="0"/>
              <a:t>Por ejemplo, cuando nos sirven un alimento sabroso salivamos. La boca se nos hace agua solo de verlo o de olerlo. Así también ante otros estímulos que lo acompañan</a:t>
            </a:r>
            <a:endParaRPr lang="es-MX" dirty="0"/>
          </a:p>
        </p:txBody>
      </p:sp>
      <p:pic>
        <p:nvPicPr>
          <p:cNvPr id="3" name="2 Imagen" descr="lorenzo.png"/>
          <p:cNvPicPr>
            <a:picLocks noChangeAspect="1"/>
          </p:cNvPicPr>
          <p:nvPr/>
        </p:nvPicPr>
        <p:blipFill>
          <a:blip r:embed="rId2" cstate="print"/>
          <a:stretch>
            <a:fillRect/>
          </a:stretch>
        </p:blipFill>
        <p:spPr>
          <a:xfrm>
            <a:off x="5500694" y="1662100"/>
            <a:ext cx="3286123" cy="35051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500042"/>
            <a:ext cx="6500858" cy="5909310"/>
          </a:xfrm>
          <a:prstGeom prst="rect">
            <a:avLst/>
          </a:prstGeom>
          <a:noFill/>
        </p:spPr>
        <p:txBody>
          <a:bodyPr wrap="square" rtlCol="0">
            <a:spAutoFit/>
          </a:bodyPr>
          <a:lstStyle/>
          <a:p>
            <a:r>
              <a:rPr lang="es-MX" dirty="0" smtClean="0"/>
              <a:t>Todas las conductas respondientes o reflejas generalmente ocurren de manera casi inmediata, en cuanto se presenta el estímulo que las provoca</a:t>
            </a:r>
          </a:p>
          <a:p>
            <a:endParaRPr lang="es-MX" dirty="0"/>
          </a:p>
          <a:p>
            <a:r>
              <a:rPr lang="es-MX" dirty="0" smtClean="0"/>
              <a:t>El tiempo entre el estímulo y la respuesta provocada se llama </a:t>
            </a:r>
            <a:r>
              <a:rPr lang="es-MX" dirty="0" smtClean="0">
                <a:solidFill>
                  <a:srgbClr val="FFC000"/>
                </a:solidFill>
              </a:rPr>
              <a:t>latencia</a:t>
            </a:r>
            <a:r>
              <a:rPr lang="es-MX" dirty="0" smtClean="0"/>
              <a:t> y suele ser muy corto, de unos cuantos segundos</a:t>
            </a:r>
          </a:p>
          <a:p>
            <a:endParaRPr lang="es-MX" dirty="0"/>
          </a:p>
          <a:p>
            <a:r>
              <a:rPr lang="es-MX" dirty="0" smtClean="0"/>
              <a:t>La conducta respondiente se puede provocar varias veces presentando varias veces el estímulo provocador (EI). Si se hace esto, cada vez que se provoca la respuesta, esta ocurre con menor fuerza o magnitud. Es decir se da una </a:t>
            </a:r>
            <a:r>
              <a:rPr lang="es-MX" dirty="0" smtClean="0">
                <a:solidFill>
                  <a:srgbClr val="FFC000"/>
                </a:solidFill>
              </a:rPr>
              <a:t>habituación</a:t>
            </a:r>
            <a:r>
              <a:rPr lang="es-MX" dirty="0" smtClean="0"/>
              <a:t> y puede dejar de presentarse, hasta que después de un periodo de descanso, otra vez recupera su fuerza cuando se le provoca de nuevo</a:t>
            </a:r>
          </a:p>
          <a:p>
            <a:endParaRPr lang="es-MX" dirty="0"/>
          </a:p>
          <a:p>
            <a:r>
              <a:rPr lang="es-MX" dirty="0" smtClean="0"/>
              <a:t>Si la conducta respondiente se provoca con un estímulo condicionado (EC) pero sin que se presente el estímulo provocador original  (EI), cada ves será más débil hasta dejar completamente de presentarse ante ese estímulo.       A esto se le llama </a:t>
            </a:r>
            <a:r>
              <a:rPr lang="es-MX" dirty="0" smtClean="0">
                <a:solidFill>
                  <a:srgbClr val="FFC000"/>
                </a:solidFill>
              </a:rPr>
              <a:t>extinción</a:t>
            </a:r>
            <a:r>
              <a:rPr lang="es-MX" dirty="0" smtClean="0"/>
              <a:t>   </a:t>
            </a:r>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234</TotalTime>
  <Words>1488</Words>
  <Application>Microsoft Office PowerPoint</Application>
  <PresentationFormat>Presentación en pantalla (4:3)</PresentationFormat>
  <Paragraphs>102</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Fundición</vt:lpstr>
      <vt:lpstr>Principios de la Conducta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Principios de la Conducta</dc:title>
  <dc:creator>DOCTOR</dc:creator>
  <cp:lastModifiedBy>DOCTOR</cp:lastModifiedBy>
  <cp:revision>31</cp:revision>
  <dcterms:created xsi:type="dcterms:W3CDTF">2011-10-12T19:21:45Z</dcterms:created>
  <dcterms:modified xsi:type="dcterms:W3CDTF">2016-06-10T23:34:02Z</dcterms:modified>
</cp:coreProperties>
</file>