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9F99417-0330-40A3-8005-2BDFE5D7F9A5}" type="datetimeFigureOut">
              <a:rPr lang="es-MX" smtClean="0"/>
              <a:t>22/oct.2023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15C12-28AE-4D78-9767-25605899A3E6}"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23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F99417-0330-40A3-8005-2BDFE5D7F9A5}" type="datetimeFigureOut">
              <a:rPr lang="es-MX" smtClean="0"/>
              <a:t>22/oct.2023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275821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F99417-0330-40A3-8005-2BDFE5D7F9A5}" type="datetimeFigureOut">
              <a:rPr lang="es-MX" smtClean="0"/>
              <a:t>22/oct.2023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397628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F99417-0330-40A3-8005-2BDFE5D7F9A5}" type="datetimeFigureOut">
              <a:rPr lang="es-MX" smtClean="0"/>
              <a:t>22/oct.2023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350332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9F99417-0330-40A3-8005-2BDFE5D7F9A5}" type="datetimeFigureOut">
              <a:rPr lang="es-MX" smtClean="0"/>
              <a:t>22/oct.2023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2415C12-28AE-4D78-9767-25605899A3E6}"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314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9F99417-0330-40A3-8005-2BDFE5D7F9A5}" type="datetimeFigureOut">
              <a:rPr lang="es-MX" smtClean="0"/>
              <a:t>22/oct.2023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227615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9F99417-0330-40A3-8005-2BDFE5D7F9A5}" type="datetimeFigureOut">
              <a:rPr lang="es-MX" smtClean="0"/>
              <a:t>22/oct.2023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657979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9F99417-0330-40A3-8005-2BDFE5D7F9A5}" type="datetimeFigureOut">
              <a:rPr lang="es-MX" smtClean="0"/>
              <a:t>22/oct.2023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278174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9F99417-0330-40A3-8005-2BDFE5D7F9A5}" type="datetimeFigureOut">
              <a:rPr lang="es-MX" smtClean="0"/>
              <a:t>22/oct.2023</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56695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9F99417-0330-40A3-8005-2BDFE5D7F9A5}" type="datetimeFigureOut">
              <a:rPr lang="es-MX" smtClean="0"/>
              <a:t>22/oct.2023</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2415C12-28AE-4D78-9767-25605899A3E6}" type="slidenum">
              <a:rPr lang="es-MX" smtClean="0"/>
              <a:t>‹Nº›</a:t>
            </a:fld>
            <a:endParaRPr lang="es-MX"/>
          </a:p>
        </p:txBody>
      </p:sp>
    </p:spTree>
    <p:extLst>
      <p:ext uri="{BB962C8B-B14F-4D97-AF65-F5344CB8AC3E}">
        <p14:creationId xmlns:p14="http://schemas.microsoft.com/office/powerpoint/2010/main" val="3985957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9F99417-0330-40A3-8005-2BDFE5D7F9A5}" type="datetimeFigureOut">
              <a:rPr lang="es-MX" smtClean="0"/>
              <a:t>22/oct.2023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2415C12-28AE-4D78-9767-25605899A3E6}" type="slidenum">
              <a:rPr lang="es-MX" smtClean="0"/>
              <a:t>‹Nº›</a:t>
            </a:fld>
            <a:endParaRPr lang="es-MX"/>
          </a:p>
        </p:txBody>
      </p:sp>
    </p:spTree>
    <p:extLst>
      <p:ext uri="{BB962C8B-B14F-4D97-AF65-F5344CB8AC3E}">
        <p14:creationId xmlns:p14="http://schemas.microsoft.com/office/powerpoint/2010/main" val="421419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9F99417-0330-40A3-8005-2BDFE5D7F9A5}" type="datetimeFigureOut">
              <a:rPr lang="es-MX" smtClean="0"/>
              <a:t>22/oct.2023</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2415C12-28AE-4D78-9767-25605899A3E6}"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13788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72D11-966C-4810-9D0A-84D537B5443F}"/>
              </a:ext>
            </a:extLst>
          </p:cNvPr>
          <p:cNvSpPr>
            <a:spLocks noGrp="1"/>
          </p:cNvSpPr>
          <p:nvPr>
            <p:ph type="ctrTitle"/>
          </p:nvPr>
        </p:nvSpPr>
        <p:spPr/>
        <p:txBody>
          <a:bodyPr/>
          <a:lstStyle/>
          <a:p>
            <a:r>
              <a:rPr lang="es-MX" dirty="0"/>
              <a:t>Diseños de Línea Base Múltiple</a:t>
            </a:r>
            <a:br>
              <a:rPr lang="es-MX" dirty="0"/>
            </a:br>
            <a:r>
              <a:rPr lang="es-MX" sz="4000" dirty="0"/>
              <a:t>Leonard L. </a:t>
            </a:r>
            <a:r>
              <a:rPr lang="es-MX" sz="4000" dirty="0" err="1"/>
              <a:t>LaPointe</a:t>
            </a:r>
            <a:endParaRPr lang="es-MX" dirty="0"/>
          </a:p>
        </p:txBody>
      </p:sp>
      <p:sp>
        <p:nvSpPr>
          <p:cNvPr id="3" name="Subtítulo 2">
            <a:extLst>
              <a:ext uri="{FF2B5EF4-FFF2-40B4-BE49-F238E27FC236}">
                <a16:creationId xmlns:a16="http://schemas.microsoft.com/office/drawing/2014/main" id="{47A7358A-518D-4C96-8B52-79FC8C1AC493}"/>
              </a:ext>
            </a:extLst>
          </p:cNvPr>
          <p:cNvSpPr>
            <a:spLocks noGrp="1"/>
          </p:cNvSpPr>
          <p:nvPr>
            <p:ph type="subTitle" idx="1"/>
          </p:nvPr>
        </p:nvSpPr>
        <p:spPr>
          <a:xfrm>
            <a:off x="7787783" y="4956048"/>
            <a:ext cx="3367897" cy="1143000"/>
          </a:xfrm>
        </p:spPr>
        <p:txBody>
          <a:bodyPr/>
          <a:lstStyle/>
          <a:p>
            <a:r>
              <a:rPr lang="es-MX" dirty="0" err="1"/>
              <a:t>Ps</a:t>
            </a:r>
            <a:r>
              <a:rPr lang="es-MX" dirty="0"/>
              <a:t> Jaime E Vargas M</a:t>
            </a:r>
          </a:p>
          <a:p>
            <a:pPr algn="ctr"/>
            <a:r>
              <a:rPr lang="es-MX" b="1" dirty="0"/>
              <a:t>A515TE</a:t>
            </a:r>
          </a:p>
        </p:txBody>
      </p:sp>
    </p:spTree>
    <p:extLst>
      <p:ext uri="{BB962C8B-B14F-4D97-AF65-F5344CB8AC3E}">
        <p14:creationId xmlns:p14="http://schemas.microsoft.com/office/powerpoint/2010/main" val="4023458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4BD33CB-768F-4EAC-9094-6A56F26AA41C}"/>
              </a:ext>
            </a:extLst>
          </p:cNvPr>
          <p:cNvSpPr txBox="1"/>
          <p:nvPr/>
        </p:nvSpPr>
        <p:spPr>
          <a:xfrm>
            <a:off x="882869" y="1135118"/>
            <a:ext cx="10389476" cy="3970318"/>
          </a:xfrm>
          <a:prstGeom prst="rect">
            <a:avLst/>
          </a:prstGeom>
          <a:noFill/>
        </p:spPr>
        <p:txBody>
          <a:bodyPr wrap="square" rtlCol="0">
            <a:spAutoFit/>
          </a:bodyPr>
          <a:lstStyle/>
          <a:p>
            <a:pPr algn="ctr"/>
            <a:r>
              <a:rPr lang="es-MX" dirty="0"/>
              <a:t>Tabla 2. Variantes de los Diseños de Línea Base Múltiple</a:t>
            </a:r>
          </a:p>
          <a:p>
            <a:r>
              <a:rPr lang="es-MX" dirty="0"/>
              <a:t>_________________________________________________________________________________________</a:t>
            </a:r>
          </a:p>
          <a:p>
            <a:endParaRPr lang="es-MX" dirty="0"/>
          </a:p>
          <a:p>
            <a:r>
              <a:rPr lang="es-MX" dirty="0"/>
              <a:t>LINEA BASE MULTIPLE (Conductas):</a:t>
            </a:r>
          </a:p>
          <a:p>
            <a:r>
              <a:rPr lang="es-MX" dirty="0"/>
              <a:t>	Conductas independientes tratadas individualmente en secuencia</a:t>
            </a:r>
          </a:p>
          <a:p>
            <a:r>
              <a:rPr lang="es-MX" dirty="0"/>
              <a:t>_________________________________________________________________________________________</a:t>
            </a:r>
          </a:p>
          <a:p>
            <a:endParaRPr lang="es-MX" dirty="0"/>
          </a:p>
          <a:p>
            <a:r>
              <a:rPr lang="es-MX" dirty="0"/>
              <a:t>PROGRAMA MULTIPLE:</a:t>
            </a:r>
          </a:p>
          <a:p>
            <a:r>
              <a:rPr lang="es-MX" dirty="0"/>
              <a:t>	La misma conducta tratada diferencialmente bajo condiciones de estímulo variantes y en secuencia</a:t>
            </a:r>
          </a:p>
          <a:p>
            <a:r>
              <a:rPr lang="es-MX" dirty="0"/>
              <a:t>_________________________________________________________________________________________</a:t>
            </a:r>
          </a:p>
          <a:p>
            <a:endParaRPr lang="es-MX" dirty="0"/>
          </a:p>
          <a:p>
            <a:r>
              <a:rPr lang="es-MX" dirty="0"/>
              <a:t>PROGRAMA CONCURRENTE:</a:t>
            </a:r>
          </a:p>
          <a:p>
            <a:r>
              <a:rPr lang="es-MX" dirty="0"/>
              <a:t>	La misma conducta tratada simultáneamente bajo diferentes condiciones de estímulo</a:t>
            </a:r>
          </a:p>
          <a:p>
            <a:r>
              <a:rPr lang="es-MX" dirty="0"/>
              <a:t>_________________________________________________________________________________________</a:t>
            </a:r>
          </a:p>
        </p:txBody>
      </p:sp>
    </p:spTree>
    <p:extLst>
      <p:ext uri="{BB962C8B-B14F-4D97-AF65-F5344CB8AC3E}">
        <p14:creationId xmlns:p14="http://schemas.microsoft.com/office/powerpoint/2010/main" val="520918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0BB19AE-7F73-4583-A5B1-7EBFFE54ADBE}"/>
              </a:ext>
            </a:extLst>
          </p:cNvPr>
          <p:cNvSpPr txBox="1"/>
          <p:nvPr/>
        </p:nvSpPr>
        <p:spPr>
          <a:xfrm>
            <a:off x="683172" y="1119073"/>
            <a:ext cx="10846676" cy="4619854"/>
          </a:xfrm>
          <a:prstGeom prst="rect">
            <a:avLst/>
          </a:prstGeom>
          <a:noFill/>
        </p:spPr>
        <p:txBody>
          <a:bodyPr wrap="square" rtlCol="0">
            <a:spAutoFit/>
          </a:bodyPr>
          <a:lstStyle/>
          <a:p>
            <a:pPr algn="just">
              <a:lnSpc>
                <a:spcPct val="150000"/>
              </a:lnSpc>
            </a:pPr>
            <a:r>
              <a:rPr lang="es-MX" dirty="0"/>
              <a:t>Un ejemplo en el reporte de </a:t>
            </a:r>
            <a:r>
              <a:rPr lang="es-MX" dirty="0" err="1"/>
              <a:t>Hersen</a:t>
            </a:r>
            <a:r>
              <a:rPr lang="es-MX" dirty="0"/>
              <a:t> y Barlow (1976) ilustra el uso de esta estrategia para estudiar la reducción en la conducta de “pavonearse” de un niño de 10 años de edad. Tres condiciones de reforzamiento (“premiar, advertir e ignorar”) fueron administradas durante 3 semanas por 3 diferentes equipos clínicos. De acuerdo con los principios del contrabalanceo, cada uno de los 3 equipos administraron todos los tratamientos, pero en un orden diferente para cada una de las 3 semanas.</a:t>
            </a:r>
          </a:p>
          <a:p>
            <a:pPr algn="just">
              <a:lnSpc>
                <a:spcPct val="150000"/>
              </a:lnSpc>
            </a:pPr>
            <a:endParaRPr lang="es-MX" dirty="0"/>
          </a:p>
          <a:p>
            <a:pPr algn="just">
              <a:lnSpc>
                <a:spcPct val="150000"/>
              </a:lnSpc>
            </a:pPr>
            <a:r>
              <a:rPr lang="es-MX" dirty="0"/>
              <a:t>Los resultados mostraron una reducción dramática en el “pavoneo” comparado con la fase de línea base y que el tratamiento que consistía en “ignorar” fue más exitoso que el premiar o advertir. Resultó interesante que los autores notaran que, “aunque no era el objetivo del estudio, el diseño y el análisis estadístico posibilitaron que el investigador identificara qué equipo funcionó mas eficientemente como terapeutas conductuales para administrar la técnica de tratamiento al paciente”.  (</a:t>
            </a:r>
            <a:r>
              <a:rPr lang="es-MX" dirty="0" err="1"/>
              <a:t>Hersen</a:t>
            </a:r>
            <a:r>
              <a:rPr lang="es-MX" dirty="0"/>
              <a:t> &amp; Barlow, 1976, p. 108)</a:t>
            </a:r>
          </a:p>
        </p:txBody>
      </p:sp>
    </p:spTree>
    <p:extLst>
      <p:ext uri="{BB962C8B-B14F-4D97-AF65-F5344CB8AC3E}">
        <p14:creationId xmlns:p14="http://schemas.microsoft.com/office/powerpoint/2010/main" val="160935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9564ED-A8E0-451C-9B3E-4F3AE16AF5E2}"/>
              </a:ext>
            </a:extLst>
          </p:cNvPr>
          <p:cNvSpPr>
            <a:spLocks noGrp="1"/>
          </p:cNvSpPr>
          <p:nvPr>
            <p:ph type="title"/>
          </p:nvPr>
        </p:nvSpPr>
        <p:spPr>
          <a:xfrm>
            <a:off x="1066800" y="599090"/>
            <a:ext cx="10058400" cy="933319"/>
          </a:xfrm>
        </p:spPr>
        <p:txBody>
          <a:bodyPr/>
          <a:lstStyle/>
          <a:p>
            <a:r>
              <a:rPr lang="es-MX" dirty="0"/>
              <a:t>Generalización</a:t>
            </a:r>
          </a:p>
        </p:txBody>
      </p:sp>
      <p:sp>
        <p:nvSpPr>
          <p:cNvPr id="3" name="CuadroTexto 2">
            <a:extLst>
              <a:ext uri="{FF2B5EF4-FFF2-40B4-BE49-F238E27FC236}">
                <a16:creationId xmlns:a16="http://schemas.microsoft.com/office/drawing/2014/main" id="{6E2BF060-6074-4BED-A65B-2DB0B1ECBD82}"/>
              </a:ext>
            </a:extLst>
          </p:cNvPr>
          <p:cNvSpPr txBox="1"/>
          <p:nvPr/>
        </p:nvSpPr>
        <p:spPr>
          <a:xfrm>
            <a:off x="567559" y="2033752"/>
            <a:ext cx="10893972" cy="3693319"/>
          </a:xfrm>
          <a:prstGeom prst="rect">
            <a:avLst/>
          </a:prstGeom>
          <a:noFill/>
        </p:spPr>
        <p:txBody>
          <a:bodyPr wrap="square" rtlCol="0">
            <a:spAutoFit/>
          </a:bodyPr>
          <a:lstStyle/>
          <a:p>
            <a:pPr algn="just"/>
            <a:r>
              <a:rPr lang="es-MX" dirty="0"/>
              <a:t>Un tema que está íntimamente relacionado con los diseños de línea base múltiple es el de la generalización o extensión del control de estímulo a ejemplares no entrenados.</a:t>
            </a:r>
          </a:p>
          <a:p>
            <a:pPr algn="just"/>
            <a:endParaRPr lang="es-MX" dirty="0"/>
          </a:p>
          <a:p>
            <a:pPr algn="just"/>
            <a:r>
              <a:rPr lang="es-MX" dirty="0"/>
              <a:t>Unos pocos estudios sobre la generalización se han realizado con niños, generalmente involucrando entrenamientos en articulación del lenguaje. El reporte de Elbert, </a:t>
            </a:r>
            <a:r>
              <a:rPr lang="es-MX" dirty="0" err="1"/>
              <a:t>Shelton</a:t>
            </a:r>
            <a:r>
              <a:rPr lang="es-MX" dirty="0"/>
              <a:t> y </a:t>
            </a:r>
            <a:r>
              <a:rPr lang="es-MX" dirty="0" err="1"/>
              <a:t>Arndt</a:t>
            </a:r>
            <a:r>
              <a:rPr lang="es-MX" dirty="0"/>
              <a:t> (1967) es representativo de estos esfuerzos.</a:t>
            </a:r>
          </a:p>
          <a:p>
            <a:pPr algn="just"/>
            <a:endParaRPr lang="es-MX" dirty="0"/>
          </a:p>
          <a:p>
            <a:pPr algn="just"/>
            <a:r>
              <a:rPr lang="es-MX" dirty="0"/>
              <a:t>Sin embargo, podemos aprender de la literatura operante, si queremos mejorar nuestra apreciación de los problemas y los avances sobre la generalización. Stokes y Baer (1977) recientemente revisaron 270 reportes de análisis conductual aplicado relevantes a la generalización y sugirieron que una tecnología para programar la generalización es casi una realidad. Se necesita programar activamente la generalización, en lugar de esperar pasivamente que esta sea un resultado de ciertos procedimientos de entrenamiento, lo que aparentemente empieza a realizarse.															…..</a:t>
            </a:r>
          </a:p>
        </p:txBody>
      </p:sp>
    </p:spTree>
    <p:extLst>
      <p:ext uri="{BB962C8B-B14F-4D97-AF65-F5344CB8AC3E}">
        <p14:creationId xmlns:p14="http://schemas.microsoft.com/office/powerpoint/2010/main" val="271904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B888C55-83C9-479F-AAD4-4AF4CB00954E}"/>
              </a:ext>
            </a:extLst>
          </p:cNvPr>
          <p:cNvSpPr txBox="1"/>
          <p:nvPr/>
        </p:nvSpPr>
        <p:spPr>
          <a:xfrm>
            <a:off x="917027" y="504497"/>
            <a:ext cx="10357945" cy="5589351"/>
          </a:xfrm>
          <a:prstGeom prst="rect">
            <a:avLst/>
          </a:prstGeom>
          <a:noFill/>
        </p:spPr>
        <p:txBody>
          <a:bodyPr wrap="square" rtlCol="0">
            <a:spAutoFit/>
          </a:bodyPr>
          <a:lstStyle/>
          <a:p>
            <a:r>
              <a:rPr lang="es-MX" dirty="0"/>
              <a:t>Stokes y Baer (1977) han categorizado técnicas diseñadas para supervisar o programar la generalización, como puede verse en la Tabla 3.</a:t>
            </a:r>
          </a:p>
          <a:p>
            <a:endParaRPr lang="es-MX" dirty="0"/>
          </a:p>
          <a:p>
            <a:r>
              <a:rPr lang="es-MX" dirty="0"/>
              <a:t>Tabla 3. Técnicas para Supervisar o Programar la Generalización</a:t>
            </a:r>
          </a:p>
          <a:p>
            <a:endParaRPr lang="es-MX" dirty="0"/>
          </a:p>
          <a:p>
            <a:pPr marL="1714500" lvl="3" indent="-342900">
              <a:lnSpc>
                <a:spcPct val="150000"/>
              </a:lnSpc>
              <a:buFont typeface="+mj-lt"/>
              <a:buAutoNum type="arabicPeriod"/>
            </a:pPr>
            <a:r>
              <a:rPr lang="es-MX" dirty="0"/>
              <a:t>Entrenar y esperar</a:t>
            </a:r>
          </a:p>
          <a:p>
            <a:pPr marL="1714500" lvl="3" indent="-342900">
              <a:lnSpc>
                <a:spcPct val="150000"/>
              </a:lnSpc>
              <a:buFont typeface="+mj-lt"/>
              <a:buAutoNum type="arabicPeriod"/>
            </a:pPr>
            <a:r>
              <a:rPr lang="es-MX" dirty="0"/>
              <a:t>Modificación secuencial</a:t>
            </a:r>
          </a:p>
          <a:p>
            <a:pPr marL="1714500" lvl="3" indent="-342900">
              <a:lnSpc>
                <a:spcPct val="150000"/>
              </a:lnSpc>
              <a:buFont typeface="+mj-lt"/>
              <a:buAutoNum type="arabicPeriod"/>
            </a:pPr>
            <a:r>
              <a:rPr lang="es-MX" dirty="0"/>
              <a:t>Mantenimiento por contingencias naturales</a:t>
            </a:r>
          </a:p>
          <a:p>
            <a:pPr marL="1714500" lvl="3" indent="-342900">
              <a:lnSpc>
                <a:spcPct val="150000"/>
              </a:lnSpc>
              <a:buFont typeface="+mj-lt"/>
              <a:buAutoNum type="arabicPeriod"/>
            </a:pPr>
            <a:r>
              <a:rPr lang="es-MX" dirty="0"/>
              <a:t>Entrenar suficientes ejemplares</a:t>
            </a:r>
          </a:p>
          <a:p>
            <a:pPr marL="1714500" lvl="3" indent="-342900">
              <a:lnSpc>
                <a:spcPct val="150000"/>
              </a:lnSpc>
              <a:buFont typeface="+mj-lt"/>
              <a:buAutoNum type="arabicPeriod"/>
            </a:pPr>
            <a:r>
              <a:rPr lang="es-MX" dirty="0"/>
              <a:t>Entrenar holgadamente</a:t>
            </a:r>
          </a:p>
          <a:p>
            <a:pPr marL="1714500" lvl="3" indent="-342900">
              <a:lnSpc>
                <a:spcPct val="150000"/>
              </a:lnSpc>
              <a:buFont typeface="+mj-lt"/>
              <a:buAutoNum type="arabicPeriod"/>
            </a:pPr>
            <a:r>
              <a:rPr lang="es-MX" dirty="0"/>
              <a:t>Aflojar el entrenamiento</a:t>
            </a:r>
          </a:p>
          <a:p>
            <a:pPr marL="1714500" lvl="3" indent="-342900">
              <a:lnSpc>
                <a:spcPct val="150000"/>
              </a:lnSpc>
              <a:buFont typeface="+mj-lt"/>
              <a:buAutoNum type="arabicPeriod"/>
            </a:pPr>
            <a:r>
              <a:rPr lang="es-MX" dirty="0"/>
              <a:t>Emplear contingencias no </a:t>
            </a:r>
            <a:r>
              <a:rPr lang="es-MX" dirty="0" err="1"/>
              <a:t>discriminables</a:t>
            </a:r>
            <a:endParaRPr lang="es-MX" dirty="0"/>
          </a:p>
          <a:p>
            <a:pPr marL="1714500" lvl="3" indent="-342900">
              <a:lnSpc>
                <a:spcPct val="150000"/>
              </a:lnSpc>
              <a:buFont typeface="+mj-lt"/>
              <a:buAutoNum type="arabicPeriod"/>
            </a:pPr>
            <a:r>
              <a:rPr lang="es-MX" dirty="0"/>
              <a:t>Programar estimulación común</a:t>
            </a:r>
          </a:p>
          <a:p>
            <a:pPr marL="1714500" lvl="3" indent="-342900">
              <a:lnSpc>
                <a:spcPct val="150000"/>
              </a:lnSpc>
              <a:buFont typeface="+mj-lt"/>
              <a:buAutoNum type="arabicPeriod"/>
            </a:pPr>
            <a:r>
              <a:rPr lang="es-MX" dirty="0"/>
              <a:t>Mediar la generalización</a:t>
            </a:r>
          </a:p>
          <a:p>
            <a:pPr marL="1714500" lvl="3" indent="-342900">
              <a:lnSpc>
                <a:spcPct val="150000"/>
              </a:lnSpc>
              <a:buFont typeface="+mj-lt"/>
              <a:buAutoNum type="arabicPeriod"/>
            </a:pPr>
            <a:r>
              <a:rPr lang="es-MX" dirty="0"/>
              <a:t>Entrenar “para generalizar”			(Stokes y Baer, 1977)</a:t>
            </a:r>
          </a:p>
        </p:txBody>
      </p:sp>
    </p:spTree>
    <p:extLst>
      <p:ext uri="{BB962C8B-B14F-4D97-AF65-F5344CB8AC3E}">
        <p14:creationId xmlns:p14="http://schemas.microsoft.com/office/powerpoint/2010/main" val="1819237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02D5B26-2ADE-4949-ABDB-F8CBCFA3A7DB}"/>
              </a:ext>
            </a:extLst>
          </p:cNvPr>
          <p:cNvSpPr txBox="1"/>
          <p:nvPr/>
        </p:nvSpPr>
        <p:spPr>
          <a:xfrm>
            <a:off x="1056290" y="693683"/>
            <a:ext cx="10168758" cy="4801314"/>
          </a:xfrm>
          <a:prstGeom prst="rect">
            <a:avLst/>
          </a:prstGeom>
          <a:noFill/>
        </p:spPr>
        <p:txBody>
          <a:bodyPr wrap="square" rtlCol="0">
            <a:spAutoFit/>
          </a:bodyPr>
          <a:lstStyle/>
          <a:p>
            <a:pPr algn="just"/>
            <a:r>
              <a:rPr lang="es-MX" dirty="0"/>
              <a:t>No vamos a intentar explicar todas estas estrategias. Algunas son auto explicadoras. Sería mejor ir al artículo original para los detalles. Aunque quizá unas pocas palabras sobre diversos de sus conceptos sería suficiente.</a:t>
            </a:r>
          </a:p>
          <a:p>
            <a:pPr algn="just"/>
            <a:endParaRPr lang="es-MX" dirty="0"/>
          </a:p>
          <a:p>
            <a:pPr marL="342900" indent="-342900" algn="just">
              <a:buAutoNum type="arabicParenBoth"/>
            </a:pPr>
            <a:r>
              <a:rPr lang="es-MX" u="sng" dirty="0"/>
              <a:t>Entrenar y esperar</a:t>
            </a:r>
            <a:r>
              <a:rPr lang="es-MX" dirty="0"/>
              <a:t>. Este es el “método” más frecuentemente reportado. Luego que se efectúa un cambio conductual mediante manipulación, cualquier cambio existente entre respuestas, escenarios, etc. Puede ser documentado o notado, pero no necesariamente a propósito.</a:t>
            </a:r>
          </a:p>
          <a:p>
            <a:pPr marL="342900" indent="-342900" algn="just">
              <a:buAutoNum type="arabicParenBoth"/>
            </a:pPr>
            <a:r>
              <a:rPr lang="es-MX" u="sng" dirty="0"/>
              <a:t>Modificación secuencial</a:t>
            </a:r>
            <a:r>
              <a:rPr lang="es-MX" dirty="0"/>
              <a:t>. Si la generalización esta ausente o es deficiente, se inician procedimientos para lograr el cambio en cada condición no generalizada. Esencialmente, es una táctica de ubicar programas de cambio conductual en cada condición en donde se desee la generalización o al menos en aquellos en los que se ha medido una línea base.</a:t>
            </a:r>
          </a:p>
          <a:p>
            <a:pPr marL="342900" indent="-342900" algn="just">
              <a:buAutoNum type="arabicParenBoth"/>
            </a:pPr>
            <a:r>
              <a:rPr lang="es-MX" u="sng" dirty="0"/>
              <a:t>Introducción a contingencias de mantenimiento natural</a:t>
            </a:r>
            <a:r>
              <a:rPr lang="es-MX" dirty="0"/>
              <a:t>. Brevemente, esto es seleccionar conductas para entrenar, que pueda esperarse que caigan bajo la influencia de contingencias naturales, confiables y estables, en el ambiente del sujeto.</a:t>
            </a:r>
          </a:p>
          <a:p>
            <a:pPr marL="342900" indent="-342900" algn="just">
              <a:buAutoNum type="arabicParenBoth"/>
            </a:pPr>
            <a:r>
              <a:rPr lang="es-MX" u="sng" dirty="0"/>
              <a:t>Entrenar suficientes ejemplares</a:t>
            </a:r>
            <a:r>
              <a:rPr lang="es-MX" dirty="0"/>
              <a:t>. Esto es solo el enseñar el ejemplar con maestría y la ruta obvias de entrenar igualmente con maestría otro ejemplar, luego otro, luego otro y así, sucesivamente.</a:t>
            </a:r>
          </a:p>
          <a:p>
            <a:pPr algn="just"/>
            <a:r>
              <a:rPr lang="es-MX" dirty="0"/>
              <a:t>																	…..</a:t>
            </a:r>
          </a:p>
        </p:txBody>
      </p:sp>
    </p:spTree>
    <p:extLst>
      <p:ext uri="{BB962C8B-B14F-4D97-AF65-F5344CB8AC3E}">
        <p14:creationId xmlns:p14="http://schemas.microsoft.com/office/powerpoint/2010/main" val="331360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D4AE647-8CC5-462F-98F1-678B9132CD3C}"/>
              </a:ext>
            </a:extLst>
          </p:cNvPr>
          <p:cNvSpPr txBox="1"/>
          <p:nvPr/>
        </p:nvSpPr>
        <p:spPr>
          <a:xfrm>
            <a:off x="712076" y="299545"/>
            <a:ext cx="10767848" cy="5632311"/>
          </a:xfrm>
          <a:prstGeom prst="rect">
            <a:avLst/>
          </a:prstGeom>
          <a:noFill/>
        </p:spPr>
        <p:txBody>
          <a:bodyPr wrap="square" rtlCol="0">
            <a:spAutoFit/>
          </a:bodyPr>
          <a:lstStyle/>
          <a:p>
            <a:pPr algn="just"/>
            <a:r>
              <a:rPr lang="es-MX" dirty="0"/>
              <a:t>(5) </a:t>
            </a:r>
            <a:r>
              <a:rPr lang="es-MX" u="sng" dirty="0"/>
              <a:t>Entrenar holgadamente</a:t>
            </a:r>
            <a:r>
              <a:rPr lang="es-MX" dirty="0"/>
              <a:t>. La literatura en el campo contiene pocos ejemplos de este tipo. Los investigadores han tratado de mantener completo control del estímulo, aunque un control apretado mas bien puede restringir la generalización. Pareciera haber algo así como un movimiento para diversificar y expandir los ejemplares. </a:t>
            </a:r>
          </a:p>
          <a:p>
            <a:pPr algn="just"/>
            <a:endParaRPr lang="es-MX" dirty="0"/>
          </a:p>
          <a:p>
            <a:pPr algn="just"/>
            <a:r>
              <a:rPr lang="es-MX" dirty="0"/>
              <a:t>Para mas detalles y explicación de los otros ítems, vaya al artículo original (Stokes y Baer, 1977). El asunto aquí es que, se ha empezado a prestar atención a la emergencia de una tecnología para la generalización y necesitamos estar pendientes de ello. </a:t>
            </a:r>
          </a:p>
          <a:p>
            <a:pPr algn="just"/>
            <a:endParaRPr lang="es-MX" dirty="0"/>
          </a:p>
          <a:p>
            <a:pPr algn="just"/>
            <a:r>
              <a:rPr lang="es-MX" dirty="0"/>
              <a:t>Adicionales consejos para “saber que hacer” en las posibilidades para aumentar la generalización, que parecen ser más “clínicas” por su naturaleza, son los que se presentan en la Tabla 4.</a:t>
            </a:r>
          </a:p>
          <a:p>
            <a:endParaRPr lang="es-MX" dirty="0"/>
          </a:p>
          <a:p>
            <a:r>
              <a:rPr lang="es-MX" dirty="0"/>
              <a:t>Tabla 4.  Aumentar la generalización: posibilidades para 2saber que hacer”</a:t>
            </a:r>
          </a:p>
          <a:p>
            <a:endParaRPr lang="es-MX" dirty="0"/>
          </a:p>
          <a:p>
            <a:pPr marL="1714500" lvl="3" indent="-342900">
              <a:buFont typeface="+mj-lt"/>
              <a:buAutoNum type="arabicPeriod"/>
            </a:pPr>
            <a:r>
              <a:rPr lang="es-MX" dirty="0"/>
              <a:t>Entrene más ejemplares</a:t>
            </a:r>
          </a:p>
          <a:p>
            <a:pPr marL="1714500" lvl="3" indent="-342900">
              <a:buFont typeface="+mj-lt"/>
              <a:buAutoNum type="arabicPeriod"/>
            </a:pPr>
            <a:r>
              <a:rPr lang="es-MX" dirty="0"/>
              <a:t>Diversifique los ejemplares</a:t>
            </a:r>
          </a:p>
          <a:p>
            <a:pPr marL="1714500" lvl="3" indent="-342900">
              <a:buFont typeface="+mj-lt"/>
              <a:buAutoNum type="arabicPeriod"/>
            </a:pPr>
            <a:r>
              <a:rPr lang="es-MX" dirty="0"/>
              <a:t>Haga difusos los límites del entrenamiento en contingencias</a:t>
            </a:r>
          </a:p>
          <a:p>
            <a:pPr marL="1714500" lvl="3" indent="-342900">
              <a:buFont typeface="+mj-lt"/>
              <a:buAutoNum type="arabicPeriod"/>
            </a:pPr>
            <a:r>
              <a:rPr lang="es-MX" dirty="0"/>
              <a:t>Use estímulos que se encuentren en los escenarios generalizables</a:t>
            </a:r>
          </a:p>
          <a:p>
            <a:pPr marL="1714500" lvl="3" indent="-342900">
              <a:buFont typeface="+mj-lt"/>
              <a:buAutoNum type="arabicPeriod"/>
            </a:pPr>
            <a:r>
              <a:rPr lang="es-MX" dirty="0"/>
              <a:t>Supervise los escenarios de la generalización</a:t>
            </a:r>
          </a:p>
          <a:p>
            <a:pPr marL="1714500" lvl="3" indent="-342900">
              <a:buFont typeface="+mj-lt"/>
              <a:buAutoNum type="arabicPeriod"/>
            </a:pPr>
            <a:r>
              <a:rPr lang="es-MX" dirty="0"/>
              <a:t>Desarrolle auto registros, auto reportes</a:t>
            </a:r>
          </a:p>
          <a:p>
            <a:pPr marL="1714500" lvl="3" indent="-342900">
              <a:buFont typeface="+mj-lt"/>
              <a:buAutoNum type="arabicPeriod"/>
            </a:pPr>
            <a:r>
              <a:rPr lang="es-MX" dirty="0"/>
              <a:t>Algunas veces refuerce la generalización			(Stokes &amp; Baer, 1977)</a:t>
            </a:r>
          </a:p>
        </p:txBody>
      </p:sp>
    </p:spTree>
    <p:extLst>
      <p:ext uri="{BB962C8B-B14F-4D97-AF65-F5344CB8AC3E}">
        <p14:creationId xmlns:p14="http://schemas.microsoft.com/office/powerpoint/2010/main" val="3443222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6D48ED3-8334-4A32-9E36-F0DC095AF5E1}"/>
              </a:ext>
            </a:extLst>
          </p:cNvPr>
          <p:cNvSpPr txBox="1"/>
          <p:nvPr/>
        </p:nvSpPr>
        <p:spPr>
          <a:xfrm>
            <a:off x="3799490" y="1881803"/>
            <a:ext cx="5612524" cy="1754326"/>
          </a:xfrm>
          <a:prstGeom prst="rect">
            <a:avLst/>
          </a:prstGeom>
          <a:noFill/>
        </p:spPr>
        <p:txBody>
          <a:bodyPr wrap="square" rtlCol="0">
            <a:spAutoFit/>
          </a:bodyPr>
          <a:lstStyle/>
          <a:p>
            <a:pPr algn="ctr"/>
            <a:r>
              <a:rPr lang="es-MX" dirty="0"/>
              <a:t>Referencia</a:t>
            </a:r>
          </a:p>
          <a:p>
            <a:endParaRPr lang="es-MX" dirty="0"/>
          </a:p>
          <a:p>
            <a:r>
              <a:rPr lang="es-MX" dirty="0"/>
              <a:t>Leonard L. </a:t>
            </a:r>
            <a:r>
              <a:rPr lang="es-MX" dirty="0" err="1"/>
              <a:t>LaPointe</a:t>
            </a:r>
            <a:endParaRPr lang="es-MX" dirty="0"/>
          </a:p>
          <a:p>
            <a:r>
              <a:rPr lang="es-MX" dirty="0" err="1"/>
              <a:t>Multiple</a:t>
            </a:r>
            <a:r>
              <a:rPr lang="es-MX" dirty="0"/>
              <a:t> </a:t>
            </a:r>
            <a:r>
              <a:rPr lang="es-MX" dirty="0" err="1"/>
              <a:t>Baseline</a:t>
            </a:r>
            <a:r>
              <a:rPr lang="es-MX" dirty="0"/>
              <a:t> </a:t>
            </a:r>
            <a:r>
              <a:rPr lang="es-MX" dirty="0" err="1"/>
              <a:t>Designs</a:t>
            </a:r>
            <a:endParaRPr lang="es-MX" dirty="0"/>
          </a:p>
          <a:p>
            <a:r>
              <a:rPr lang="es-MX" dirty="0" err="1"/>
              <a:t>Veterans</a:t>
            </a:r>
            <a:r>
              <a:rPr lang="es-MX" dirty="0"/>
              <a:t> </a:t>
            </a:r>
            <a:r>
              <a:rPr lang="es-MX" dirty="0" err="1"/>
              <a:t>Administration</a:t>
            </a:r>
            <a:r>
              <a:rPr lang="es-MX" dirty="0"/>
              <a:t> Hospital</a:t>
            </a:r>
          </a:p>
          <a:p>
            <a:r>
              <a:rPr lang="es-MX" dirty="0"/>
              <a:t>Gainesville, </a:t>
            </a:r>
            <a:r>
              <a:rPr lang="es-MX" dirty="0" err="1"/>
              <a:t>Fl</a:t>
            </a:r>
            <a:endParaRPr lang="es-MX" dirty="0"/>
          </a:p>
        </p:txBody>
      </p:sp>
    </p:spTree>
    <p:extLst>
      <p:ext uri="{BB962C8B-B14F-4D97-AF65-F5344CB8AC3E}">
        <p14:creationId xmlns:p14="http://schemas.microsoft.com/office/powerpoint/2010/main" val="689349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5438C64-FEBA-4A56-8E18-BED9CAC00E0F}"/>
              </a:ext>
            </a:extLst>
          </p:cNvPr>
          <p:cNvSpPr txBox="1"/>
          <p:nvPr/>
        </p:nvSpPr>
        <p:spPr>
          <a:xfrm>
            <a:off x="788276" y="409903"/>
            <a:ext cx="10689021" cy="5355312"/>
          </a:xfrm>
          <a:prstGeom prst="rect">
            <a:avLst/>
          </a:prstGeom>
          <a:noFill/>
        </p:spPr>
        <p:txBody>
          <a:bodyPr wrap="square" rtlCol="0">
            <a:spAutoFit/>
          </a:bodyPr>
          <a:lstStyle/>
          <a:p>
            <a:pPr algn="just"/>
            <a:r>
              <a:rPr lang="es-MX" dirty="0"/>
              <a:t>El grupo experimental tradicional, el grupo control y los métodos con análisis estadístico para la investigación, tienen algunas desventajas cuando se aplican para responder preguntas relacionadas con el tratamiento de la conducta.</a:t>
            </a:r>
          </a:p>
          <a:p>
            <a:pPr algn="just"/>
            <a:endParaRPr lang="es-MX" dirty="0"/>
          </a:p>
          <a:p>
            <a:pPr algn="just"/>
            <a:r>
              <a:rPr lang="es-MX" dirty="0"/>
              <a:t>Una alternativa está en la experimentación con casos individuales, misma que debe ser vista como adicional y suplementaria a las estrategias tradicionales para responder preguntas de investigación, además de ser particularmente adecuada en el tema de las intervenciones. Los aspectos teóricos y lógicos del diseño experimental de casos individuales han sido expuestos en el libro de </a:t>
            </a:r>
            <a:r>
              <a:rPr lang="es-MX" dirty="0" err="1"/>
              <a:t>Hersen</a:t>
            </a:r>
            <a:r>
              <a:rPr lang="es-MX" dirty="0"/>
              <a:t> y Barlow (1976).</a:t>
            </a:r>
          </a:p>
          <a:p>
            <a:pPr algn="just"/>
            <a:endParaRPr lang="es-MX" dirty="0"/>
          </a:p>
          <a:p>
            <a:pPr algn="just"/>
            <a:r>
              <a:rPr lang="es-MX" dirty="0"/>
              <a:t>El propósito de este documento es el de describir los diseños de línea base múltiple, junto con algunas de sus sutilezas. La Tabla 1 está un bosquejo de algunos usos de los diseños de línea base múltiple.</a:t>
            </a:r>
          </a:p>
          <a:p>
            <a:endParaRPr lang="es-MX" dirty="0"/>
          </a:p>
          <a:p>
            <a:r>
              <a:rPr lang="es-MX" dirty="0"/>
              <a:t>Tabla 1. Usos de la línea base múltiple</a:t>
            </a:r>
          </a:p>
          <a:p>
            <a:endParaRPr lang="es-MX" dirty="0"/>
          </a:p>
          <a:p>
            <a:pPr marL="342900" indent="-342900">
              <a:buAutoNum type="arabicPeriod"/>
            </a:pPr>
            <a:r>
              <a:rPr lang="es-MX" dirty="0"/>
              <a:t>Cuando hacer una reversión del tratamiento resulta inapropiado</a:t>
            </a:r>
          </a:p>
          <a:p>
            <a:r>
              <a:rPr lang="es-MX" dirty="0"/>
              <a:t>					A. Limitaciones prácticas    (Temporales)   (Efectos de acarreo)</a:t>
            </a:r>
          </a:p>
          <a:p>
            <a:r>
              <a:rPr lang="es-MX" dirty="0"/>
              <a:t>					B. Consideraciones éticas</a:t>
            </a:r>
          </a:p>
          <a:p>
            <a:r>
              <a:rPr lang="es-MX" dirty="0"/>
              <a:t>					C. No contar con personal de apoyo</a:t>
            </a:r>
          </a:p>
          <a:p>
            <a:r>
              <a:rPr lang="es-MX" dirty="0"/>
              <a:t>2. Para estudiar la generalización</a:t>
            </a:r>
          </a:p>
        </p:txBody>
      </p:sp>
    </p:spTree>
    <p:extLst>
      <p:ext uri="{BB962C8B-B14F-4D97-AF65-F5344CB8AC3E}">
        <p14:creationId xmlns:p14="http://schemas.microsoft.com/office/powerpoint/2010/main" val="1472562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3F307-9B02-4384-9768-6879126F73F3}"/>
              </a:ext>
            </a:extLst>
          </p:cNvPr>
          <p:cNvSpPr>
            <a:spLocks noGrp="1"/>
          </p:cNvSpPr>
          <p:nvPr>
            <p:ph type="title"/>
          </p:nvPr>
        </p:nvSpPr>
        <p:spPr/>
        <p:txBody>
          <a:bodyPr/>
          <a:lstStyle/>
          <a:p>
            <a:r>
              <a:rPr lang="es-MX" dirty="0"/>
              <a:t>Diseños de Línea Base Múltiple: </a:t>
            </a:r>
            <a:br>
              <a:rPr lang="es-MX" dirty="0"/>
            </a:br>
            <a:r>
              <a:rPr lang="es-MX" sz="3200" dirty="0"/>
              <a:t>Variaciones sobre un tema</a:t>
            </a:r>
          </a:p>
        </p:txBody>
      </p:sp>
      <p:sp>
        <p:nvSpPr>
          <p:cNvPr id="3" name="CuadroTexto 2">
            <a:extLst>
              <a:ext uri="{FF2B5EF4-FFF2-40B4-BE49-F238E27FC236}">
                <a16:creationId xmlns:a16="http://schemas.microsoft.com/office/drawing/2014/main" id="{07F1C4B8-401B-4CBD-9101-9BE8DEE5B45C}"/>
              </a:ext>
            </a:extLst>
          </p:cNvPr>
          <p:cNvSpPr txBox="1"/>
          <p:nvPr/>
        </p:nvSpPr>
        <p:spPr>
          <a:xfrm>
            <a:off x="662152" y="2081048"/>
            <a:ext cx="10815145" cy="3970318"/>
          </a:xfrm>
          <a:prstGeom prst="rect">
            <a:avLst/>
          </a:prstGeom>
          <a:noFill/>
        </p:spPr>
        <p:txBody>
          <a:bodyPr wrap="square" rtlCol="0">
            <a:spAutoFit/>
          </a:bodyPr>
          <a:lstStyle/>
          <a:p>
            <a:pPr algn="just"/>
            <a:r>
              <a:rPr lang="es-MX" dirty="0"/>
              <a:t>Los investigadores aplicados han usado 3 tipos de estrategias experimentales, cuando las reversiones no resultan indicadas y estos incluyen diseños de </a:t>
            </a:r>
            <a:r>
              <a:rPr lang="es-MX" u="sng" dirty="0"/>
              <a:t>línea base múltiple</a:t>
            </a:r>
            <a:r>
              <a:rPr lang="es-MX" dirty="0"/>
              <a:t>, </a:t>
            </a:r>
            <a:r>
              <a:rPr lang="es-MX" u="sng" dirty="0"/>
              <a:t>programa múltiple </a:t>
            </a:r>
            <a:r>
              <a:rPr lang="es-MX" dirty="0"/>
              <a:t>y </a:t>
            </a:r>
            <a:r>
              <a:rPr lang="es-MX" u="sng" dirty="0"/>
              <a:t>programa concurrente. </a:t>
            </a:r>
          </a:p>
          <a:p>
            <a:pPr algn="just"/>
            <a:endParaRPr lang="es-MX" dirty="0"/>
          </a:p>
          <a:p>
            <a:pPr algn="just"/>
            <a:r>
              <a:rPr lang="es-MX" dirty="0"/>
              <a:t>La literatura operante revela la creciente popularidad de esta estrategia. Solo una hojeada a la reciente publicación del Índice Acumulativo del JABA (el </a:t>
            </a:r>
            <a:r>
              <a:rPr lang="es-MX" dirty="0" err="1"/>
              <a:t>Journal</a:t>
            </a:r>
            <a:r>
              <a:rPr lang="es-MX" dirty="0"/>
              <a:t> </a:t>
            </a:r>
            <a:r>
              <a:rPr lang="es-MX" dirty="0" err="1"/>
              <a:t>of</a:t>
            </a:r>
            <a:r>
              <a:rPr lang="es-MX" dirty="0"/>
              <a:t> </a:t>
            </a:r>
            <a:r>
              <a:rPr lang="es-MX" dirty="0" err="1"/>
              <a:t>Applied</a:t>
            </a:r>
            <a:r>
              <a:rPr lang="es-MX" dirty="0"/>
              <a:t> </a:t>
            </a:r>
            <a:r>
              <a:rPr lang="es-MX" dirty="0" err="1"/>
              <a:t>Behavioral</a:t>
            </a:r>
            <a:r>
              <a:rPr lang="es-MX" dirty="0"/>
              <a:t> </a:t>
            </a:r>
            <a:r>
              <a:rPr lang="es-MX" dirty="0" err="1"/>
              <a:t>Analysis</a:t>
            </a:r>
            <a:r>
              <a:rPr lang="es-MX" dirty="0"/>
              <a:t>) revela una gran cantidad de diseños de línea base múltiple empleados en estudios de salones de clases, , en un estudio sobre imitación, en lenguaje </a:t>
            </a:r>
            <a:r>
              <a:rPr lang="es-MX" dirty="0" err="1"/>
              <a:t>desilusivo</a:t>
            </a:r>
            <a:r>
              <a:rPr lang="es-MX" dirty="0"/>
              <a:t>, en el seguimiento de instrucciones, en el entrenamiento en lenguaje, en condicionamiento verbal de grupos, en el entrenamiento en solución de problemas, en el entrenamiento del uso de adjetivos descriptivos, en el entrenamiento en habilidades sociales, en la modificación de la atención y en la enseñanza del valor de fichas.</a:t>
            </a:r>
          </a:p>
          <a:p>
            <a:pPr algn="just"/>
            <a:endParaRPr lang="es-MX" dirty="0"/>
          </a:p>
          <a:p>
            <a:pPr algn="just"/>
            <a:r>
              <a:rPr lang="es-MX" dirty="0"/>
              <a:t>El razonamiento detrás de los estudios con línea base múltiple se presentó primero en la literatura en 1968 con el artículo de Baer, Wolf y </a:t>
            </a:r>
            <a:r>
              <a:rPr lang="es-MX" dirty="0" err="1"/>
              <a:t>Risley</a:t>
            </a:r>
            <a:r>
              <a:rPr lang="es-MX" dirty="0"/>
              <a:t> (1968), tres investigadores que hicieron importantes contribuciones a la metodología de series temporales. </a:t>
            </a:r>
          </a:p>
        </p:txBody>
      </p:sp>
    </p:spTree>
    <p:extLst>
      <p:ext uri="{BB962C8B-B14F-4D97-AF65-F5344CB8AC3E}">
        <p14:creationId xmlns:p14="http://schemas.microsoft.com/office/powerpoint/2010/main" val="133889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365D913-20C4-4060-959A-31939E05AFBC}"/>
              </a:ext>
            </a:extLst>
          </p:cNvPr>
          <p:cNvSpPr txBox="1"/>
          <p:nvPr/>
        </p:nvSpPr>
        <p:spPr>
          <a:xfrm>
            <a:off x="646386" y="283779"/>
            <a:ext cx="10689021" cy="5909310"/>
          </a:xfrm>
          <a:prstGeom prst="rect">
            <a:avLst/>
          </a:prstGeom>
          <a:noFill/>
        </p:spPr>
        <p:txBody>
          <a:bodyPr wrap="square" rtlCol="0">
            <a:spAutoFit/>
          </a:bodyPr>
          <a:lstStyle/>
          <a:p>
            <a:r>
              <a:rPr lang="es-MX" u="sng" dirty="0"/>
              <a:t>Conductas</a:t>
            </a:r>
          </a:p>
          <a:p>
            <a:endParaRPr lang="es-MX" dirty="0"/>
          </a:p>
          <a:p>
            <a:pPr algn="just"/>
            <a:r>
              <a:rPr lang="es-MX" dirty="0"/>
              <a:t>Estos autores apuntan que en la técnica de línea base múltiple, varias respuestas son identificadas y medidas a lo largo del tiempo para proporcionar líneas base contra las que puedan ser evaluados los cambios. Con estas líneas bases establecidas, los investigadores que aplican una variable terapéutica o experimental para una de las conductas, produciendo cambios en ella y quizá, notando pequeños cambios o ningún cambio en las otras líneas base. Entonces, el investigador aplica la misma variable experimental o terapéutica para la segunda conducta y nota cambios en la tasa de esa conducta.</a:t>
            </a:r>
          </a:p>
          <a:p>
            <a:pPr algn="just"/>
            <a:endParaRPr lang="es-MX" dirty="0"/>
          </a:p>
          <a:p>
            <a:pPr algn="just"/>
            <a:r>
              <a:rPr lang="es-MX" dirty="0"/>
              <a:t>Esta secuencia puede visualizarse en la Figura 1. Note que dos conductas fueron seleccionadas; se miden sus líneas base; el tratamiento se inicia con la Conducta 1 (la fase B1) con un incremento en su ejecución. Durante el mismo marco temporal, se sigue midiendo la línea base de la Conducta 2 (la fase A2). Durante el tercer marco temporal el tratamiento se inicia sobre la Conducta 2 (la fase B2) con un subsecuente aumento en su ejecución.</a:t>
            </a:r>
          </a:p>
          <a:p>
            <a:pPr algn="just"/>
            <a:endParaRPr lang="es-MX" dirty="0"/>
          </a:p>
          <a:p>
            <a:pPr algn="just"/>
            <a:r>
              <a:rPr lang="es-MX" dirty="0"/>
              <a:t>La línea base y las subsecuentes intervenciones con el tratamiento para cada conducta objetivo, pueden ser vistos como diseños A- B separados, donde cada fase A se extiende más allá para cada una de las subsecuentes conductas, hasta que las variables del tratamiento son finalmente aplicadas.</a:t>
            </a:r>
          </a:p>
          <a:p>
            <a:pPr algn="just"/>
            <a:endParaRPr lang="es-MX" dirty="0"/>
          </a:p>
          <a:p>
            <a:pPr algn="just"/>
            <a:r>
              <a:rPr lang="es-MX" dirty="0"/>
              <a:t>Los investigadores se aseguran que sus variables del tratamiento son efectivas, cuando aparece un cambio en la tasa luego de su aplicación, mientras que la tasa de las conductas no tratadas se mantiene relativamente constante.</a:t>
            </a:r>
          </a:p>
        </p:txBody>
      </p:sp>
    </p:spTree>
    <p:extLst>
      <p:ext uri="{BB962C8B-B14F-4D97-AF65-F5344CB8AC3E}">
        <p14:creationId xmlns:p14="http://schemas.microsoft.com/office/powerpoint/2010/main" val="19102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82041A7-C8EC-4995-B0FA-6A9D4C305A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524" y="257620"/>
            <a:ext cx="9979573" cy="5875166"/>
          </a:xfrm>
          <a:prstGeom prst="rect">
            <a:avLst/>
          </a:prstGeom>
        </p:spPr>
      </p:pic>
    </p:spTree>
    <p:extLst>
      <p:ext uri="{BB962C8B-B14F-4D97-AF65-F5344CB8AC3E}">
        <p14:creationId xmlns:p14="http://schemas.microsoft.com/office/powerpoint/2010/main" val="345556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5E938D2-289F-46B1-86E9-8448C0A0205F}"/>
              </a:ext>
            </a:extLst>
          </p:cNvPr>
          <p:cNvSpPr txBox="1"/>
          <p:nvPr/>
        </p:nvSpPr>
        <p:spPr>
          <a:xfrm>
            <a:off x="719958" y="851337"/>
            <a:ext cx="10752083" cy="4524315"/>
          </a:xfrm>
          <a:prstGeom prst="rect">
            <a:avLst/>
          </a:prstGeom>
          <a:noFill/>
        </p:spPr>
        <p:txBody>
          <a:bodyPr wrap="square" rtlCol="0">
            <a:spAutoFit/>
          </a:bodyPr>
          <a:lstStyle/>
          <a:p>
            <a:pPr algn="just"/>
            <a:r>
              <a:rPr lang="es-MX" u="sng" dirty="0"/>
              <a:t>Sujetos</a:t>
            </a:r>
          </a:p>
          <a:p>
            <a:pPr algn="just"/>
            <a:endParaRPr lang="es-MX" dirty="0"/>
          </a:p>
          <a:p>
            <a:pPr algn="just"/>
            <a:r>
              <a:rPr lang="es-MX" dirty="0"/>
              <a:t>En un diseño de línea base múltiple entre sujetos, se aplica un tratamiento seleccionado en secuencia a mas de un sujeto igualados (presumiblemente expuestos a condiciones ambientales semejantes). Esta estrategia (entre sujetos) puede encontrarse en alguna de la literatura sobre estudios efectuados dentro de salones de clases y </a:t>
            </a:r>
            <a:r>
              <a:rPr lang="es-MX" dirty="0" err="1"/>
              <a:t>Hersen</a:t>
            </a:r>
            <a:r>
              <a:rPr lang="es-MX" dirty="0"/>
              <a:t> &amp; Barlow (1976) citan el ejemplo de los efectos secuenciales de un estilo particular de tutorías al salir de la escuela en tres estudiantes que obtenían calificaciones bajas en su clase de francés.</a:t>
            </a:r>
          </a:p>
          <a:p>
            <a:pPr algn="just"/>
            <a:endParaRPr lang="es-MX" dirty="0"/>
          </a:p>
          <a:p>
            <a:pPr algn="just"/>
            <a:r>
              <a:rPr lang="es-MX" u="sng" dirty="0"/>
              <a:t>Escenarios</a:t>
            </a:r>
          </a:p>
          <a:p>
            <a:pPr algn="just"/>
            <a:endParaRPr lang="es-MX" dirty="0"/>
          </a:p>
          <a:p>
            <a:pPr algn="just"/>
            <a:r>
              <a:rPr lang="es-MX" dirty="0"/>
              <a:t>Finalmente, en el diseño de línea base múltiple entre escenarios, una variable de tratamiento es aplicada secuencialmente a la misma conducta del mismo sujeto entre escenarios diferentes e independientes. </a:t>
            </a:r>
            <a:r>
              <a:rPr lang="es-MX" dirty="0" err="1"/>
              <a:t>Hersen</a:t>
            </a:r>
            <a:r>
              <a:rPr lang="es-MX" dirty="0"/>
              <a:t> &amp; Barlow (1976) citan un ejemplo interesante conducido en un campamento de verano con el que nos ilustran como tanto el tratamiento como las consideraciones de investigación pueden combinarse bajo condiciones naturales (Allen, 1973).</a:t>
            </a:r>
          </a:p>
          <a:p>
            <a:pPr algn="just"/>
            <a:r>
              <a:rPr lang="es-MX" dirty="0"/>
              <a:t>																				…..</a:t>
            </a:r>
          </a:p>
        </p:txBody>
      </p:sp>
    </p:spTree>
    <p:extLst>
      <p:ext uri="{BB962C8B-B14F-4D97-AF65-F5344CB8AC3E}">
        <p14:creationId xmlns:p14="http://schemas.microsoft.com/office/powerpoint/2010/main" val="1281630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93576DB-8782-4099-A258-D04D8BA7EE9C}"/>
              </a:ext>
            </a:extLst>
          </p:cNvPr>
          <p:cNvSpPr txBox="1"/>
          <p:nvPr/>
        </p:nvSpPr>
        <p:spPr>
          <a:xfrm>
            <a:off x="693682" y="297967"/>
            <a:ext cx="10673255" cy="5866350"/>
          </a:xfrm>
          <a:prstGeom prst="rect">
            <a:avLst/>
          </a:prstGeom>
          <a:noFill/>
        </p:spPr>
        <p:txBody>
          <a:bodyPr wrap="square" rtlCol="0">
            <a:spAutoFit/>
          </a:bodyPr>
          <a:lstStyle/>
          <a:p>
            <a:pPr algn="just">
              <a:lnSpc>
                <a:spcPct val="150000"/>
              </a:lnSpc>
            </a:pPr>
            <a:r>
              <a:rPr lang="es-MX" dirty="0"/>
              <a:t>El sujeto en el ejemplo particular era un muchacho que presentaba una alta frecuencia de verbalizaciones bizarras, principalmente referentes a “pingüinos”. Durante las actividades del campamento, la alta tasa de verbalizaciones bizarras del niño interferían con que el desarrollara buenas relaciones interpersonales tanto con sus compañeros como con los adultos. Se hizo un intento para reducir sistemáticamente la alta frecuencia de verbalizaciones bizarras en 4 actividades separadas del campamento (durante una caminata vespertina, en el comedor, en un cubículo y durante las clases).</a:t>
            </a:r>
          </a:p>
          <a:p>
            <a:pPr algn="just">
              <a:lnSpc>
                <a:spcPct val="150000"/>
              </a:lnSpc>
            </a:pPr>
            <a:endParaRPr lang="es-MX" dirty="0"/>
          </a:p>
          <a:p>
            <a:pPr algn="just">
              <a:lnSpc>
                <a:spcPct val="150000"/>
              </a:lnSpc>
            </a:pPr>
            <a:r>
              <a:rPr lang="es-MX" dirty="0"/>
              <a:t>Durante los primeros 6 días de supervisión de línea base, en cada escenario no se hicieron intentos para reducir la tasa de verbalizaciones bizarras. Empezando con el día 7, para uno de los escenarios se implementó un procedimiento de tratamiento consistente en ignorar las respuestas bizarras y prestar atención a las verbalizaciones positivas, no bizarras y que no se refirieran a los pingüinos. El tratamiento luego fue aplicado en secuencia bajo condiciones de “intervalos de tiempo” para los restantes tres escenarios, lo que resultó en una tasa de respuestas bizarras cercana al cero en los 4 escenarios. Este es un ejemplo excelente, aunque un tanto inusual, de un diseño de línea base múltiple entre escenarios.</a:t>
            </a:r>
          </a:p>
        </p:txBody>
      </p:sp>
    </p:spTree>
    <p:extLst>
      <p:ext uri="{BB962C8B-B14F-4D97-AF65-F5344CB8AC3E}">
        <p14:creationId xmlns:p14="http://schemas.microsoft.com/office/powerpoint/2010/main" val="94860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C20D7-6B58-4961-A2A0-41FF4032C809}"/>
              </a:ext>
            </a:extLst>
          </p:cNvPr>
          <p:cNvSpPr>
            <a:spLocks noGrp="1"/>
          </p:cNvSpPr>
          <p:nvPr>
            <p:ph type="title"/>
          </p:nvPr>
        </p:nvSpPr>
        <p:spPr>
          <a:xfrm>
            <a:off x="1192924" y="822632"/>
            <a:ext cx="10058400" cy="848514"/>
          </a:xfrm>
        </p:spPr>
        <p:txBody>
          <a:bodyPr/>
          <a:lstStyle/>
          <a:p>
            <a:r>
              <a:rPr lang="es-MX" dirty="0"/>
              <a:t>Diseño de Programa Múltiple</a:t>
            </a:r>
          </a:p>
        </p:txBody>
      </p:sp>
      <p:sp>
        <p:nvSpPr>
          <p:cNvPr id="3" name="CuadroTexto 2">
            <a:extLst>
              <a:ext uri="{FF2B5EF4-FFF2-40B4-BE49-F238E27FC236}">
                <a16:creationId xmlns:a16="http://schemas.microsoft.com/office/drawing/2014/main" id="{E377B806-7AF9-44AD-9227-D62E59760FCD}"/>
              </a:ext>
            </a:extLst>
          </p:cNvPr>
          <p:cNvSpPr txBox="1"/>
          <p:nvPr/>
        </p:nvSpPr>
        <p:spPr>
          <a:xfrm>
            <a:off x="583324" y="1671146"/>
            <a:ext cx="10941269" cy="4619854"/>
          </a:xfrm>
          <a:prstGeom prst="rect">
            <a:avLst/>
          </a:prstGeom>
          <a:noFill/>
        </p:spPr>
        <p:txBody>
          <a:bodyPr wrap="square" rtlCol="0">
            <a:spAutoFit/>
          </a:bodyPr>
          <a:lstStyle/>
          <a:p>
            <a:pPr algn="just">
              <a:lnSpc>
                <a:spcPct val="150000"/>
              </a:lnSpc>
            </a:pPr>
            <a:r>
              <a:rPr lang="es-MX" dirty="0"/>
              <a:t>En el diseño de línea base múltiple entre conductas, conductas objetivo separadas e independientes son tratadas individualmente en secuencia. A diferencia, en el </a:t>
            </a:r>
            <a:r>
              <a:rPr lang="es-MX" u="sng" dirty="0"/>
              <a:t>diseño de programa múltiple</a:t>
            </a:r>
            <a:r>
              <a:rPr lang="es-MX" dirty="0"/>
              <a:t>, la misma conducta es tratada diferencialmente bajo diversas condiciones de estímulo. </a:t>
            </a:r>
          </a:p>
          <a:p>
            <a:pPr algn="just">
              <a:lnSpc>
                <a:spcPct val="150000"/>
              </a:lnSpc>
            </a:pPr>
            <a:endParaRPr lang="es-MX" dirty="0"/>
          </a:p>
          <a:p>
            <a:pPr algn="just">
              <a:lnSpc>
                <a:spcPct val="150000"/>
              </a:lnSpc>
            </a:pPr>
            <a:r>
              <a:rPr lang="es-MX" dirty="0"/>
              <a:t>Por ejemplo, en un contexto terapéutico, las diferentes condiciones de estímulo para la misma conducta podría involucrar diferencias en tiempo, localizaciones físicas separadas (lo que es muy parecido a “entre escenarios”), diferentes miembros de la familia o diferentes terapeutas. </a:t>
            </a:r>
          </a:p>
          <a:p>
            <a:pPr algn="just">
              <a:lnSpc>
                <a:spcPct val="150000"/>
              </a:lnSpc>
            </a:pPr>
            <a:endParaRPr lang="es-MX" dirty="0"/>
          </a:p>
          <a:p>
            <a:pPr algn="just">
              <a:lnSpc>
                <a:spcPct val="150000"/>
              </a:lnSpc>
            </a:pPr>
            <a:r>
              <a:rPr lang="es-MX" dirty="0"/>
              <a:t>Un ejemplo cercano a nuestra propia experiencia podría ser el intento de dos terapeutas clínicos por disminuir respuestas perseverantes de su paciente, cada uno de ellos empleando una técnica de  tratamiento diferente, con los tratamientos instituidos en secuencia.</a:t>
            </a:r>
          </a:p>
        </p:txBody>
      </p:sp>
    </p:spTree>
    <p:extLst>
      <p:ext uri="{BB962C8B-B14F-4D97-AF65-F5344CB8AC3E}">
        <p14:creationId xmlns:p14="http://schemas.microsoft.com/office/powerpoint/2010/main" val="1035571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011BC7-AE67-45E4-A6D5-4D84E2D3CF52}"/>
              </a:ext>
            </a:extLst>
          </p:cNvPr>
          <p:cNvSpPr>
            <a:spLocks noGrp="1"/>
          </p:cNvSpPr>
          <p:nvPr>
            <p:ph type="title"/>
          </p:nvPr>
        </p:nvSpPr>
        <p:spPr>
          <a:xfrm>
            <a:off x="1066800" y="520262"/>
            <a:ext cx="10058400" cy="964850"/>
          </a:xfrm>
        </p:spPr>
        <p:txBody>
          <a:bodyPr/>
          <a:lstStyle/>
          <a:p>
            <a:r>
              <a:rPr lang="es-MX" dirty="0"/>
              <a:t>Diseño de Programa Concurrente</a:t>
            </a:r>
          </a:p>
        </p:txBody>
      </p:sp>
      <p:sp>
        <p:nvSpPr>
          <p:cNvPr id="3" name="CuadroTexto 2">
            <a:extLst>
              <a:ext uri="{FF2B5EF4-FFF2-40B4-BE49-F238E27FC236}">
                <a16:creationId xmlns:a16="http://schemas.microsoft.com/office/drawing/2014/main" id="{C6EE3679-C326-4332-B564-FE561293197F}"/>
              </a:ext>
            </a:extLst>
          </p:cNvPr>
          <p:cNvSpPr txBox="1"/>
          <p:nvPr/>
        </p:nvSpPr>
        <p:spPr>
          <a:xfrm>
            <a:off x="583324" y="2049517"/>
            <a:ext cx="10862442" cy="3788858"/>
          </a:xfrm>
          <a:prstGeom prst="rect">
            <a:avLst/>
          </a:prstGeom>
          <a:noFill/>
        </p:spPr>
        <p:txBody>
          <a:bodyPr wrap="square" rtlCol="0">
            <a:spAutoFit/>
          </a:bodyPr>
          <a:lstStyle/>
          <a:p>
            <a:pPr algn="just">
              <a:lnSpc>
                <a:spcPct val="150000"/>
              </a:lnSpc>
            </a:pPr>
            <a:r>
              <a:rPr lang="es-MX" dirty="0"/>
              <a:t>La variante final de la que vamos a hablar es el </a:t>
            </a:r>
            <a:r>
              <a:rPr lang="es-MX" u="sng" dirty="0"/>
              <a:t>diseño de programa concurrente </a:t>
            </a:r>
            <a:r>
              <a:rPr lang="es-MX" dirty="0"/>
              <a:t>y posiblemente la Tabla 2 nos pueda ayudar para aclarar las diferencias. Con esta estrategia, el sujeto es expuesto </a:t>
            </a:r>
            <a:r>
              <a:rPr lang="es-MX" u="sng" dirty="0"/>
              <a:t>simultáneamente</a:t>
            </a:r>
            <a:r>
              <a:rPr lang="es-MX" dirty="0"/>
              <a:t> a diferentes condiciones de estímulo, usualmente en un orden contrabalanceado. Por ejemplo, un tipo de diseño de programa concurrente podría incluir intentos por disminuir respuestas perseverantes en casa con la participación de la familia e intentos por reducir estas conductas durante el tratamiento otorgado por un clínico externo.</a:t>
            </a:r>
          </a:p>
          <a:p>
            <a:pPr algn="just">
              <a:lnSpc>
                <a:spcPct val="150000"/>
              </a:lnSpc>
            </a:pPr>
            <a:endParaRPr lang="es-MX" dirty="0"/>
          </a:p>
          <a:p>
            <a:pPr algn="just">
              <a:lnSpc>
                <a:spcPct val="150000"/>
              </a:lnSpc>
            </a:pPr>
            <a:r>
              <a:rPr lang="es-MX" dirty="0"/>
              <a:t>Una ventaja de este método es que permite determinar la eficacia proporcional de diversos programas. Adicionalmente, este diseño requiere de menos tiempo que el que se necesita para hacer reversiones u otros diseños en los que se emplee tratamientos secuenciales.								…..</a:t>
            </a:r>
          </a:p>
        </p:txBody>
      </p:sp>
    </p:spTree>
    <p:extLst>
      <p:ext uri="{BB962C8B-B14F-4D97-AF65-F5344CB8AC3E}">
        <p14:creationId xmlns:p14="http://schemas.microsoft.com/office/powerpoint/2010/main" val="3136630969"/>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4237</TotalTime>
  <Words>2325</Words>
  <Application>Microsoft Office PowerPoint</Application>
  <PresentationFormat>Panorámica</PresentationFormat>
  <Paragraphs>117</Paragraphs>
  <Slides>16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Calibri</vt:lpstr>
      <vt:lpstr>Calibri Light</vt:lpstr>
      <vt:lpstr>Retrospección</vt:lpstr>
      <vt:lpstr>Diseños de Línea Base Múltiple Leonard L. LaPointe</vt:lpstr>
      <vt:lpstr>Presentación de PowerPoint</vt:lpstr>
      <vt:lpstr>Diseños de Línea Base Múltiple:  Variaciones sobre un tema</vt:lpstr>
      <vt:lpstr>Presentación de PowerPoint</vt:lpstr>
      <vt:lpstr>Presentación de PowerPoint</vt:lpstr>
      <vt:lpstr>Presentación de PowerPoint</vt:lpstr>
      <vt:lpstr>Presentación de PowerPoint</vt:lpstr>
      <vt:lpstr>Diseño de Programa Múltiple</vt:lpstr>
      <vt:lpstr>Diseño de Programa Concurrente</vt:lpstr>
      <vt:lpstr>Presentación de PowerPoint</vt:lpstr>
      <vt:lpstr>Presentación de PowerPoint</vt:lpstr>
      <vt:lpstr>Generalización</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Diseños de Línea Base Múltiple Leonard L. LaPointe</dc:title>
  <dc:creator>DR JAIME</dc:creator>
  <cp:lastModifiedBy>DR JAIME</cp:lastModifiedBy>
  <cp:revision>29</cp:revision>
  <dcterms:created xsi:type="dcterms:W3CDTF">2023-10-17T17:42:21Z</dcterms:created>
  <dcterms:modified xsi:type="dcterms:W3CDTF">2023-10-22T22:19:45Z</dcterms:modified>
</cp:coreProperties>
</file>