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69"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1" d="100"/>
          <a:sy n="61"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631515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4277161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588621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081680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517682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7/8/2024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414407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7/8/2024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138827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7/8/2024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098319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7/8/2024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953891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7/8/2024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284651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7/8/2024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091191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7/8/2024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2938957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F37299-965F-4F24-A24B-E0F6DE15912C}"/>
              </a:ext>
            </a:extLst>
          </p:cNvPr>
          <p:cNvSpPr>
            <a:spLocks noGrp="1"/>
          </p:cNvSpPr>
          <p:nvPr>
            <p:ph type="ctrTitle"/>
          </p:nvPr>
        </p:nvSpPr>
        <p:spPr>
          <a:xfrm>
            <a:off x="1759236" y="2075504"/>
            <a:ext cx="8679915" cy="1235255"/>
          </a:xfrm>
        </p:spPr>
        <p:txBody>
          <a:bodyPr>
            <a:normAutofit/>
          </a:bodyPr>
          <a:lstStyle/>
          <a:p>
            <a:r>
              <a:rPr lang="es-MX" sz="6600" dirty="0">
                <a:latin typeface="Arial Black" panose="020B0A04020102020204" pitchFamily="34" charset="0"/>
              </a:rPr>
              <a:t>Generalización</a:t>
            </a:r>
          </a:p>
        </p:txBody>
      </p:sp>
      <p:sp>
        <p:nvSpPr>
          <p:cNvPr id="3" name="Subtítulo 2">
            <a:extLst>
              <a:ext uri="{FF2B5EF4-FFF2-40B4-BE49-F238E27FC236}">
                <a16:creationId xmlns:a16="http://schemas.microsoft.com/office/drawing/2014/main" id="{D1675A4E-B305-4979-8372-014BF1FE49C4}"/>
              </a:ext>
            </a:extLst>
          </p:cNvPr>
          <p:cNvSpPr>
            <a:spLocks noGrp="1"/>
          </p:cNvSpPr>
          <p:nvPr>
            <p:ph type="subTitle" idx="1"/>
          </p:nvPr>
        </p:nvSpPr>
        <p:spPr/>
        <p:txBody>
          <a:bodyPr>
            <a:normAutofit/>
          </a:bodyPr>
          <a:lstStyle/>
          <a:p>
            <a:r>
              <a:rPr lang="es-MX" sz="3200" dirty="0">
                <a:latin typeface="Arial" panose="020B0604020202020204" pitchFamily="34" charset="0"/>
                <a:cs typeface="Arial" panose="020B0604020202020204" pitchFamily="34" charset="0"/>
              </a:rPr>
              <a:t>Patricio Erhard  y  Terry S. </a:t>
            </a:r>
            <a:r>
              <a:rPr lang="es-MX" sz="3200" dirty="0" err="1">
                <a:latin typeface="Arial" panose="020B0604020202020204" pitchFamily="34" charset="0"/>
                <a:cs typeface="Arial" panose="020B0604020202020204" pitchFamily="34" charset="0"/>
              </a:rPr>
              <a:t>Falcomata</a:t>
            </a:r>
            <a:endParaRPr lang="es-MX" sz="3200" dirty="0">
              <a:latin typeface="Arial" panose="020B0604020202020204" pitchFamily="34" charset="0"/>
              <a:cs typeface="Arial" panose="020B0604020202020204" pitchFamily="34" charset="0"/>
            </a:endParaRPr>
          </a:p>
        </p:txBody>
      </p:sp>
      <p:sp>
        <p:nvSpPr>
          <p:cNvPr id="4" name="CuadroTexto 3">
            <a:extLst>
              <a:ext uri="{FF2B5EF4-FFF2-40B4-BE49-F238E27FC236}">
                <a16:creationId xmlns:a16="http://schemas.microsoft.com/office/drawing/2014/main" id="{7D2B4A8F-37EA-453B-9E99-51464ACD5545}"/>
              </a:ext>
            </a:extLst>
          </p:cNvPr>
          <p:cNvSpPr txBox="1"/>
          <p:nvPr/>
        </p:nvSpPr>
        <p:spPr>
          <a:xfrm>
            <a:off x="4981904" y="5817476"/>
            <a:ext cx="2506717" cy="923330"/>
          </a:xfrm>
          <a:prstGeom prst="rect">
            <a:avLst/>
          </a:prstGeom>
          <a:noFill/>
        </p:spPr>
        <p:txBody>
          <a:bodyPr wrap="square" rtlCol="0">
            <a:spAutoFit/>
          </a:bodyPr>
          <a:lstStyle/>
          <a:p>
            <a:r>
              <a:rPr lang="es-MX" dirty="0" err="1">
                <a:latin typeface="Arial" panose="020B0604020202020204" pitchFamily="34" charset="0"/>
                <a:cs typeface="Arial" panose="020B0604020202020204" pitchFamily="34" charset="0"/>
              </a:rPr>
              <a:t>Ps</a:t>
            </a:r>
            <a:r>
              <a:rPr lang="es-MX" dirty="0">
                <a:latin typeface="Arial" panose="020B0604020202020204" pitchFamily="34" charset="0"/>
                <a:cs typeface="Arial" panose="020B0604020202020204" pitchFamily="34" charset="0"/>
              </a:rPr>
              <a:t> Jaime E Vargas M</a:t>
            </a:r>
          </a:p>
          <a:p>
            <a:endParaRPr lang="es-MX" dirty="0">
              <a:latin typeface="Arial" panose="020B0604020202020204" pitchFamily="34" charset="0"/>
              <a:cs typeface="Arial" panose="020B0604020202020204" pitchFamily="34" charset="0"/>
            </a:endParaRPr>
          </a:p>
          <a:p>
            <a:r>
              <a:rPr lang="es-MX" b="1" dirty="0">
                <a:latin typeface="Arial" panose="020B0604020202020204" pitchFamily="34" charset="0"/>
                <a:cs typeface="Arial" panose="020B0604020202020204" pitchFamily="34" charset="0"/>
              </a:rPr>
              <a:t>           A515TE</a:t>
            </a:r>
          </a:p>
        </p:txBody>
      </p:sp>
      <p:cxnSp>
        <p:nvCxnSpPr>
          <p:cNvPr id="6" name="Conector recto 5">
            <a:extLst>
              <a:ext uri="{FF2B5EF4-FFF2-40B4-BE49-F238E27FC236}">
                <a16:creationId xmlns:a16="http://schemas.microsoft.com/office/drawing/2014/main" id="{C9672665-57FC-4CF7-9CC4-64F6431F5FF8}"/>
              </a:ext>
            </a:extLst>
          </p:cNvPr>
          <p:cNvCxnSpPr/>
          <p:nvPr/>
        </p:nvCxnSpPr>
        <p:spPr>
          <a:xfrm>
            <a:off x="457200" y="362607"/>
            <a:ext cx="0" cy="6085490"/>
          </a:xfrm>
          <a:prstGeom prst="line">
            <a:avLst/>
          </a:prstGeom>
          <a:ln w="76200"/>
        </p:spPr>
        <p:style>
          <a:lnRef idx="1">
            <a:schemeClr val="dk1"/>
          </a:lnRef>
          <a:fillRef idx="0">
            <a:schemeClr val="dk1"/>
          </a:fillRef>
          <a:effectRef idx="0">
            <a:schemeClr val="dk1"/>
          </a:effectRef>
          <a:fontRef idx="minor">
            <a:schemeClr val="tx1"/>
          </a:fontRef>
        </p:style>
      </p:cxnSp>
      <p:cxnSp>
        <p:nvCxnSpPr>
          <p:cNvPr id="8" name="Conector recto 7">
            <a:extLst>
              <a:ext uri="{FF2B5EF4-FFF2-40B4-BE49-F238E27FC236}">
                <a16:creationId xmlns:a16="http://schemas.microsoft.com/office/drawing/2014/main" id="{664CC26B-1EEE-4A1D-83B3-E78404513B28}"/>
              </a:ext>
            </a:extLst>
          </p:cNvPr>
          <p:cNvCxnSpPr/>
          <p:nvPr/>
        </p:nvCxnSpPr>
        <p:spPr>
          <a:xfrm>
            <a:off x="630621" y="394138"/>
            <a:ext cx="0" cy="6022428"/>
          </a:xfrm>
          <a:prstGeom prst="line">
            <a:avLst/>
          </a:prstGeom>
          <a:ln w="76200"/>
        </p:spPr>
        <p:style>
          <a:lnRef idx="1">
            <a:schemeClr val="dk1"/>
          </a:lnRef>
          <a:fillRef idx="0">
            <a:schemeClr val="dk1"/>
          </a:fillRef>
          <a:effectRef idx="0">
            <a:schemeClr val="dk1"/>
          </a:effectRef>
          <a:fontRef idx="minor">
            <a:schemeClr val="tx1"/>
          </a:fontRef>
        </p:style>
      </p:cxnSp>
      <p:cxnSp>
        <p:nvCxnSpPr>
          <p:cNvPr id="10" name="Conector recto 9">
            <a:extLst>
              <a:ext uri="{FF2B5EF4-FFF2-40B4-BE49-F238E27FC236}">
                <a16:creationId xmlns:a16="http://schemas.microsoft.com/office/drawing/2014/main" id="{343D3558-862B-4692-85BA-7BCC3BD27BDF}"/>
              </a:ext>
            </a:extLst>
          </p:cNvPr>
          <p:cNvCxnSpPr/>
          <p:nvPr/>
        </p:nvCxnSpPr>
        <p:spPr>
          <a:xfrm>
            <a:off x="11366938" y="378372"/>
            <a:ext cx="141890" cy="6069725"/>
          </a:xfrm>
          <a:prstGeom prst="line">
            <a:avLst/>
          </a:prstGeom>
          <a:ln w="76200"/>
        </p:spPr>
        <p:style>
          <a:lnRef idx="1">
            <a:schemeClr val="dk1"/>
          </a:lnRef>
          <a:fillRef idx="0">
            <a:schemeClr val="dk1"/>
          </a:fillRef>
          <a:effectRef idx="0">
            <a:schemeClr val="dk1"/>
          </a:effectRef>
          <a:fontRef idx="minor">
            <a:schemeClr val="tx1"/>
          </a:fontRef>
        </p:style>
      </p:cxnSp>
      <p:cxnSp>
        <p:nvCxnSpPr>
          <p:cNvPr id="12" name="Conector recto 11">
            <a:extLst>
              <a:ext uri="{FF2B5EF4-FFF2-40B4-BE49-F238E27FC236}">
                <a16:creationId xmlns:a16="http://schemas.microsoft.com/office/drawing/2014/main" id="{CF358665-B84F-4FF2-9BB8-4AF5E8F041BB}"/>
              </a:ext>
            </a:extLst>
          </p:cNvPr>
          <p:cNvCxnSpPr/>
          <p:nvPr/>
        </p:nvCxnSpPr>
        <p:spPr>
          <a:xfrm>
            <a:off x="11524593" y="378372"/>
            <a:ext cx="157655" cy="6038194"/>
          </a:xfrm>
          <a:prstGeom prst="line">
            <a:avLst/>
          </a:prstGeom>
          <a:ln w="762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502458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79EA5FA-1090-4FDE-AB45-D0F0307701DE}"/>
              </a:ext>
            </a:extLst>
          </p:cNvPr>
          <p:cNvSpPr txBox="1"/>
          <p:nvPr/>
        </p:nvSpPr>
        <p:spPr>
          <a:xfrm>
            <a:off x="693683" y="961697"/>
            <a:ext cx="10799380" cy="5027017"/>
          </a:xfrm>
          <a:prstGeom prst="rect">
            <a:avLst/>
          </a:prstGeom>
          <a:noFill/>
        </p:spPr>
        <p:txBody>
          <a:bodyPr wrap="square" rtlCol="0">
            <a:spAutoFit/>
          </a:bodyPr>
          <a:lstStyle/>
          <a:p>
            <a:pPr algn="just">
              <a:lnSpc>
                <a:spcPct val="150000"/>
              </a:lnSpc>
            </a:pPr>
            <a:r>
              <a:rPr lang="es-MX" b="1" dirty="0">
                <a:latin typeface="Arial" panose="020B0604020202020204" pitchFamily="34" charset="0"/>
                <a:cs typeface="Arial" panose="020B0604020202020204" pitchFamily="34" charset="0"/>
              </a:rPr>
              <a:t>Variabilidad de Respuesta</a:t>
            </a:r>
            <a:r>
              <a:rPr lang="es-MX" dirty="0">
                <a:latin typeface="Arial" panose="020B0604020202020204" pitchFamily="34" charset="0"/>
                <a:cs typeface="Arial" panose="020B0604020202020204" pitchFamily="34" charset="0"/>
              </a:rPr>
              <a:t>  Algunas veces referido como </a:t>
            </a:r>
            <a:r>
              <a:rPr lang="es-MX" i="1" dirty="0">
                <a:latin typeface="Arial" panose="020B0604020202020204" pitchFamily="34" charset="0"/>
                <a:cs typeface="Arial" panose="020B0604020202020204" pitchFamily="34" charset="0"/>
              </a:rPr>
              <a:t>variabilidad conductual o</a:t>
            </a:r>
            <a:r>
              <a:rPr lang="es-MX" dirty="0">
                <a:latin typeface="Arial" panose="020B0604020202020204" pitchFamily="34" charset="0"/>
                <a:cs typeface="Arial" panose="020B0604020202020204" pitchFamily="34" charset="0"/>
              </a:rPr>
              <a:t> </a:t>
            </a:r>
            <a:r>
              <a:rPr lang="es-MX" i="1" dirty="0">
                <a:latin typeface="Arial" panose="020B0604020202020204" pitchFamily="34" charset="0"/>
                <a:cs typeface="Arial" panose="020B0604020202020204" pitchFamily="34" charset="0"/>
              </a:rPr>
              <a:t>variabilidad operante</a:t>
            </a:r>
            <a:r>
              <a:rPr lang="es-MX" dirty="0">
                <a:latin typeface="Arial" panose="020B0604020202020204" pitchFamily="34" charset="0"/>
                <a:cs typeface="Arial" panose="020B0604020202020204" pitchFamily="34" charset="0"/>
              </a:rPr>
              <a:t>, la variabilidad de respuesta describe la extensión en que las respuestas varían secuencialmente de una a otra dentro de una clase de respuesta (</a:t>
            </a:r>
            <a:r>
              <a:rPr lang="es-MX" dirty="0" err="1">
                <a:latin typeface="Arial" panose="020B0604020202020204" pitchFamily="34" charset="0"/>
                <a:cs typeface="Arial" panose="020B0604020202020204" pitchFamily="34" charset="0"/>
              </a:rPr>
              <a:t>Neuringer</a:t>
            </a:r>
            <a:r>
              <a:rPr lang="es-MX" dirty="0">
                <a:latin typeface="Arial" panose="020B0604020202020204" pitchFamily="34" charset="0"/>
                <a:cs typeface="Arial" panose="020B0604020202020204" pitchFamily="34" charset="0"/>
              </a:rPr>
              <a:t>, 2002). Esta habilidad es valiosa debido a que puede ayudar al individuo a ponerse en contacto con el reforzamiento mas efectivamente, cuando alguna topografía dentro de la misma clase de respuesta contacta con la extinción (</a:t>
            </a:r>
            <a:r>
              <a:rPr lang="es-MX" dirty="0" err="1">
                <a:latin typeface="Arial" panose="020B0604020202020204" pitchFamily="34" charset="0"/>
                <a:cs typeface="Arial" panose="020B0604020202020204" pitchFamily="34" charset="0"/>
              </a:rPr>
              <a:t>Adami</a:t>
            </a:r>
            <a:r>
              <a:rPr lang="es-MX" dirty="0">
                <a:latin typeface="Arial" panose="020B0604020202020204" pitchFamily="34" charset="0"/>
                <a:cs typeface="Arial" panose="020B0604020202020204" pitchFamily="34" charset="0"/>
              </a:rPr>
              <a:t> et al, 2017). Por ejemplo, una persona que viaja en un país donde no se habla su idioma podría exhibir respuestas variable prácticas. Luego de un largo día de paseo, el individuo entra en una tienda, se acerca al empleado y solicita agua  diciendo “¿agua?”. El empleado lo mira y encoje los hombros. Entonces el individuo camina al refrigerador y señala el agua. El empleado dice “oh” y procede a venderle una botella de agua. En este escenario, es claro que la variabilidad de respuesta (de decir “agua” a señalarla) resultó benéfico al aumentar la probabilidad de producir el reforzamiento cuando una respuesta, de la  misma clase, no fue reforzada. </a:t>
            </a:r>
            <a:endParaRPr lang="es-MX"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1077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1E12D57-525A-4DF6-8D5C-972C1E43CFAB}"/>
              </a:ext>
            </a:extLst>
          </p:cNvPr>
          <p:cNvSpPr txBox="1"/>
          <p:nvPr/>
        </p:nvSpPr>
        <p:spPr>
          <a:xfrm>
            <a:off x="819806" y="1671145"/>
            <a:ext cx="10799380" cy="3365024"/>
          </a:xfrm>
          <a:prstGeom prst="rect">
            <a:avLst/>
          </a:prstGeom>
          <a:noFill/>
        </p:spPr>
        <p:txBody>
          <a:bodyPr wrap="square" rtlCol="0">
            <a:spAutoFit/>
          </a:bodyPr>
          <a:lstStyle/>
          <a:p>
            <a:pPr algn="just">
              <a:lnSpc>
                <a:spcPct val="150000"/>
              </a:lnSpc>
            </a:pPr>
            <a:r>
              <a:rPr lang="es-MX" b="1" dirty="0">
                <a:latin typeface="Arial" panose="020B0604020202020204" pitchFamily="34" charset="0"/>
                <a:cs typeface="Arial" panose="020B0604020202020204" pitchFamily="34" charset="0"/>
              </a:rPr>
              <a:t>Relaciones Emergentes</a:t>
            </a:r>
            <a:r>
              <a:rPr lang="es-MX" dirty="0">
                <a:latin typeface="Arial" panose="020B0604020202020204" pitchFamily="34" charset="0"/>
                <a:cs typeface="Arial" panose="020B0604020202020204" pitchFamily="34" charset="0"/>
              </a:rPr>
              <a:t>  Las relaciones emergentes, algunas veces llamadas </a:t>
            </a:r>
            <a:r>
              <a:rPr lang="es-MX" i="1" dirty="0">
                <a:latin typeface="Arial" panose="020B0604020202020204" pitchFamily="34" charset="0"/>
                <a:cs typeface="Arial" panose="020B0604020202020204" pitchFamily="34" charset="0"/>
              </a:rPr>
              <a:t>relaciones derivadas </a:t>
            </a:r>
            <a:r>
              <a:rPr lang="es-MX" dirty="0">
                <a:latin typeface="Arial" panose="020B0604020202020204" pitchFamily="34" charset="0"/>
                <a:cs typeface="Arial" panose="020B0604020202020204" pitchFamily="34" charset="0"/>
              </a:rPr>
              <a:t>o </a:t>
            </a:r>
            <a:r>
              <a:rPr lang="es-MX" i="1" dirty="0">
                <a:latin typeface="Arial" panose="020B0604020202020204" pitchFamily="34" charset="0"/>
                <a:cs typeface="Arial" panose="020B0604020202020204" pitchFamily="34" charset="0"/>
              </a:rPr>
              <a:t>emergencia de relaciones de estímulo</a:t>
            </a:r>
            <a:r>
              <a:rPr lang="es-MX" dirty="0">
                <a:latin typeface="Arial" panose="020B0604020202020204" pitchFamily="34" charset="0"/>
                <a:cs typeface="Arial" panose="020B0604020202020204" pitchFamily="34" charset="0"/>
              </a:rPr>
              <a:t>, se originan en la instrucción basada en equivalencias (EBI) y se emplean para describir la emergencia de relaciones entre estímulos no entrenadas (</a:t>
            </a:r>
            <a:r>
              <a:rPr lang="es-MX" dirty="0" err="1">
                <a:latin typeface="Arial" panose="020B0604020202020204" pitchFamily="34" charset="0"/>
                <a:cs typeface="Arial" panose="020B0604020202020204" pitchFamily="34" charset="0"/>
              </a:rPr>
              <a:t>Sidman</a:t>
            </a:r>
            <a:r>
              <a:rPr lang="es-MX" dirty="0">
                <a:latin typeface="Arial" panose="020B0604020202020204" pitchFamily="34" charset="0"/>
                <a:cs typeface="Arial" panose="020B0604020202020204" pitchFamily="34" charset="0"/>
              </a:rPr>
              <a:t>, 1971). Esencialmente, una relación derivada ocurre cuando una persona muestra que una clase de estímulo (por ejemplo, la forma escrita de la palabra AUTO) es igual a otra clase de estímulo, temáticamente semejante, (por ejemplo, la imagen de un auto) sin entrenamiento directo. Si un individuo es capaz de ir más allá y mostrar asociaciones con tres o más estímulos temáticamente semejantes (por ejemplo incluyendo la forma vocalizada de “auto”), entonces esto se consideraría </a:t>
            </a:r>
            <a:r>
              <a:rPr lang="es-MX" i="1" dirty="0">
                <a:latin typeface="Arial" panose="020B0604020202020204" pitchFamily="34" charset="0"/>
                <a:cs typeface="Arial" panose="020B0604020202020204" pitchFamily="34" charset="0"/>
              </a:rPr>
              <a:t>equivalencia de estímulos</a:t>
            </a:r>
            <a:r>
              <a:rPr lang="es-MX" dirty="0">
                <a:latin typeface="Arial" panose="020B0604020202020204" pitchFamily="34" charset="0"/>
                <a:cs typeface="Arial" panose="020B0604020202020204" pitchFamily="34" charset="0"/>
              </a:rPr>
              <a:t>.</a:t>
            </a:r>
            <a:endParaRPr lang="es-MX"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3099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62D5E4-70F7-40F0-9F5F-4BDFD55A7867}"/>
              </a:ext>
            </a:extLst>
          </p:cNvPr>
          <p:cNvSpPr>
            <a:spLocks noGrp="1"/>
          </p:cNvSpPr>
          <p:nvPr>
            <p:ph type="title"/>
          </p:nvPr>
        </p:nvSpPr>
        <p:spPr>
          <a:xfrm>
            <a:off x="790903" y="144408"/>
            <a:ext cx="10515600" cy="1325563"/>
          </a:xfrm>
        </p:spPr>
        <p:txBody>
          <a:bodyPr>
            <a:normAutofit/>
          </a:bodyPr>
          <a:lstStyle/>
          <a:p>
            <a:r>
              <a:rPr lang="es-MX" sz="4000" dirty="0">
                <a:latin typeface="Arial" panose="020B0604020202020204" pitchFamily="34" charset="0"/>
                <a:cs typeface="Arial" panose="020B0604020202020204" pitchFamily="34" charset="0"/>
              </a:rPr>
              <a:t>Tácticas de Programación para un Cambio Conductual Generalizable</a:t>
            </a:r>
          </a:p>
        </p:txBody>
      </p:sp>
      <p:sp>
        <p:nvSpPr>
          <p:cNvPr id="3" name="CuadroTexto 2">
            <a:extLst>
              <a:ext uri="{FF2B5EF4-FFF2-40B4-BE49-F238E27FC236}">
                <a16:creationId xmlns:a16="http://schemas.microsoft.com/office/drawing/2014/main" id="{90F768EF-CE46-4898-A9DF-06C9E70F1722}"/>
              </a:ext>
            </a:extLst>
          </p:cNvPr>
          <p:cNvSpPr txBox="1"/>
          <p:nvPr/>
        </p:nvSpPr>
        <p:spPr>
          <a:xfrm>
            <a:off x="536028" y="1529255"/>
            <a:ext cx="11114690" cy="5027017"/>
          </a:xfrm>
          <a:prstGeom prst="rect">
            <a:avLst/>
          </a:prstGeom>
          <a:noFill/>
        </p:spPr>
        <p:txBody>
          <a:bodyPr wrap="square" rtlCol="0">
            <a:spAutoFit/>
          </a:bodyPr>
          <a:lstStyle/>
          <a:p>
            <a:pPr algn="just">
              <a:lnSpc>
                <a:spcPct val="150000"/>
              </a:lnSpc>
            </a:pPr>
            <a:r>
              <a:rPr lang="es-MX" b="1" dirty="0">
                <a:latin typeface="Arial" panose="020B0604020202020204" pitchFamily="34" charset="0"/>
                <a:cs typeface="Arial" panose="020B0604020202020204" pitchFamily="34" charset="0"/>
              </a:rPr>
              <a:t>Explotación de Contingencias Funcionales Concurrentes</a:t>
            </a:r>
            <a:r>
              <a:rPr lang="es-MX" dirty="0">
                <a:latin typeface="Arial" panose="020B0604020202020204" pitchFamily="34" charset="0"/>
                <a:cs typeface="Arial" panose="020B0604020202020204" pitchFamily="34" charset="0"/>
              </a:rPr>
              <a:t>  El término “comunidades naturales de reforzamiento” se ha empleado para referirse a las contingencias naturales que existen en los ambientes de los individuos (Stokes &amp; Baer, 1977). Stokes y Baer (1977) afirmaron que el aumentar las oportunidades de que las comunidades de reforzamiento de  un individuo vengan a controlar la respuesta objetivo (adaptativa o mal adaptativa), promueve la generalización. Subsecuentemente, Stokes y </a:t>
            </a:r>
            <a:r>
              <a:rPr lang="es-MX" dirty="0" err="1">
                <a:latin typeface="Arial" panose="020B0604020202020204" pitchFamily="34" charset="0"/>
                <a:cs typeface="Arial" panose="020B0604020202020204" pitchFamily="34" charset="0"/>
              </a:rPr>
              <a:t>Osnes</a:t>
            </a:r>
            <a:r>
              <a:rPr lang="es-MX" dirty="0">
                <a:latin typeface="Arial" panose="020B0604020202020204" pitchFamily="34" charset="0"/>
                <a:cs typeface="Arial" panose="020B0604020202020204" pitchFamily="34" charset="0"/>
              </a:rPr>
              <a:t> (1989) discutieron la estrategia de </a:t>
            </a:r>
            <a:r>
              <a:rPr lang="es-MX" i="1" dirty="0">
                <a:latin typeface="Arial" panose="020B0604020202020204" pitchFamily="34" charset="0"/>
                <a:cs typeface="Arial" panose="020B0604020202020204" pitchFamily="34" charset="0"/>
              </a:rPr>
              <a:t>Explotación de Contingencias Funcionales Concurrentes </a:t>
            </a:r>
            <a:r>
              <a:rPr lang="es-MX" dirty="0">
                <a:latin typeface="Arial" panose="020B0604020202020204" pitchFamily="34" charset="0"/>
                <a:cs typeface="Arial" panose="020B0604020202020204" pitchFamily="34" charset="0"/>
              </a:rPr>
              <a:t>como una estrategia para programar la generalización. Específicamente, Stokes y </a:t>
            </a:r>
            <a:r>
              <a:rPr lang="es-MX" dirty="0" err="1">
                <a:latin typeface="Arial" panose="020B0604020202020204" pitchFamily="34" charset="0"/>
                <a:cs typeface="Arial" panose="020B0604020202020204" pitchFamily="34" charset="0"/>
              </a:rPr>
              <a:t>Osnes</a:t>
            </a:r>
            <a:r>
              <a:rPr lang="es-MX" dirty="0">
                <a:latin typeface="Arial" panose="020B0604020202020204" pitchFamily="34" charset="0"/>
                <a:cs typeface="Arial" panose="020B0604020202020204" pitchFamily="34" charset="0"/>
              </a:rPr>
              <a:t> describieron diversas tácticas que surgen de la explotación de contingencias funcionales basadas en el ambiente, incluyendo</a:t>
            </a:r>
          </a:p>
          <a:p>
            <a:pPr marL="342900" indent="-342900" algn="just">
              <a:lnSpc>
                <a:spcPct val="150000"/>
              </a:lnSpc>
              <a:buAutoNum type="alphaLcParenBoth"/>
            </a:pPr>
            <a:r>
              <a:rPr lang="es-MX" dirty="0">
                <a:latin typeface="Arial" panose="020B0604020202020204" pitchFamily="34" charset="0"/>
                <a:cs typeface="Arial" panose="020B0604020202020204" pitchFamily="34" charset="0"/>
              </a:rPr>
              <a:t>El reclutamiento de contingencias naturales</a:t>
            </a:r>
          </a:p>
          <a:p>
            <a:pPr marL="342900" indent="-342900" algn="just">
              <a:lnSpc>
                <a:spcPct val="150000"/>
              </a:lnSpc>
              <a:buAutoNum type="alphaLcParenBoth"/>
            </a:pPr>
            <a:r>
              <a:rPr lang="es-MX" dirty="0">
                <a:latin typeface="Arial" panose="020B0604020202020204" pitchFamily="34" charset="0"/>
                <a:cs typeface="Arial" panose="020B0604020202020204" pitchFamily="34" charset="0"/>
              </a:rPr>
              <a:t>El contactar con consecuencias naturales</a:t>
            </a:r>
          </a:p>
          <a:p>
            <a:pPr marL="342900" indent="-342900" algn="just">
              <a:lnSpc>
                <a:spcPct val="150000"/>
              </a:lnSpc>
              <a:buAutoNum type="alphaLcParenBoth"/>
            </a:pPr>
            <a:r>
              <a:rPr lang="es-MX" dirty="0">
                <a:latin typeface="Arial" panose="020B0604020202020204" pitchFamily="34" charset="0"/>
                <a:cs typeface="Arial" panose="020B0604020202020204" pitchFamily="34" charset="0"/>
              </a:rPr>
              <a:t>La modificación de contingencias mal adaptativas, y</a:t>
            </a:r>
          </a:p>
          <a:p>
            <a:pPr marL="342900" indent="-342900" algn="just">
              <a:lnSpc>
                <a:spcPct val="150000"/>
              </a:lnSpc>
              <a:buAutoNum type="alphaLcParenBoth"/>
            </a:pPr>
            <a:r>
              <a:rPr lang="es-MX" dirty="0">
                <a:latin typeface="Arial" panose="020B0604020202020204" pitchFamily="34" charset="0"/>
                <a:cs typeface="Arial" panose="020B0604020202020204" pitchFamily="34" charset="0"/>
              </a:rPr>
              <a:t>El reforzamiento de ocurrencias de generalización</a:t>
            </a:r>
          </a:p>
        </p:txBody>
      </p:sp>
    </p:spTree>
    <p:extLst>
      <p:ext uri="{BB962C8B-B14F-4D97-AF65-F5344CB8AC3E}">
        <p14:creationId xmlns:p14="http://schemas.microsoft.com/office/powerpoint/2010/main" val="358822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92F06E4B-5A8A-443D-B512-9ED7DF2B7BD1}"/>
              </a:ext>
            </a:extLst>
          </p:cNvPr>
          <p:cNvSpPr txBox="1"/>
          <p:nvPr/>
        </p:nvSpPr>
        <p:spPr>
          <a:xfrm>
            <a:off x="772510" y="630621"/>
            <a:ext cx="10641724" cy="5442516"/>
          </a:xfrm>
          <a:prstGeom prst="rect">
            <a:avLst/>
          </a:prstGeom>
          <a:noFill/>
        </p:spPr>
        <p:txBody>
          <a:bodyPr wrap="square" rtlCol="0">
            <a:spAutoFit/>
          </a:bodyPr>
          <a:lstStyle/>
          <a:p>
            <a:pPr algn="just">
              <a:lnSpc>
                <a:spcPct val="150000"/>
              </a:lnSpc>
            </a:pPr>
            <a:r>
              <a:rPr lang="es-MX" b="1" dirty="0">
                <a:latin typeface="Arial" panose="020B0604020202020204" pitchFamily="34" charset="0"/>
                <a:cs typeface="Arial" panose="020B0604020202020204" pitchFamily="34" charset="0"/>
              </a:rPr>
              <a:t>Reclutamiento de Consecuencias Naturales  </a:t>
            </a:r>
            <a:r>
              <a:rPr lang="es-MX" dirty="0">
                <a:latin typeface="Arial" panose="020B0604020202020204" pitchFamily="34" charset="0"/>
                <a:cs typeface="Arial" panose="020B0604020202020204" pitchFamily="34" charset="0"/>
              </a:rPr>
              <a:t>Stokes y </a:t>
            </a:r>
            <a:r>
              <a:rPr lang="es-MX" dirty="0" err="1">
                <a:latin typeface="Arial" panose="020B0604020202020204" pitchFamily="34" charset="0"/>
                <a:cs typeface="Arial" panose="020B0604020202020204" pitchFamily="34" charset="0"/>
              </a:rPr>
              <a:t>Osnes</a:t>
            </a:r>
            <a:r>
              <a:rPr lang="es-MX" dirty="0">
                <a:latin typeface="Arial" panose="020B0604020202020204" pitchFamily="34" charset="0"/>
                <a:cs typeface="Arial" panose="020B0604020202020204" pitchFamily="34" charset="0"/>
              </a:rPr>
              <a:t> (1989) describieron situaciones en las que las conductas objetivo pudieron no estar ocurriendo de tal manera que posibilitaran la ocurrencia de contingencias naturales para desarrollar control y producir la generalización. Posiblemente la conducta ocurría con tasas por debajo de lo necesario, para la ocurrencia de contingencias naturales existentes, las que no tendrían la oportunidad de mantenerlas efectivamente. O, en algunas ocasiones, la forma misma de la conducta objetivo pudo ser un obstáculo para los efectos de las contingencias naturales. En tales casos, la selección y el entrenamiento de conductas que hagan que se activen las contingencias naturales, puede ser necesario para promover la generalización. Esta táctica, conocida como </a:t>
            </a:r>
            <a:r>
              <a:rPr lang="es-MX" i="1" dirty="0">
                <a:latin typeface="Arial" panose="020B0604020202020204" pitchFamily="34" charset="0"/>
                <a:cs typeface="Arial" panose="020B0604020202020204" pitchFamily="34" charset="0"/>
              </a:rPr>
              <a:t>reclutamiento de contingencias naturales</a:t>
            </a:r>
            <a:r>
              <a:rPr lang="es-MX" dirty="0">
                <a:latin typeface="Arial" panose="020B0604020202020204" pitchFamily="34" charset="0"/>
                <a:cs typeface="Arial" panose="020B0604020202020204" pitchFamily="34" charset="0"/>
              </a:rPr>
              <a:t>, intentaría facilitar el contacto de la conducta con las contingencias ambientales que existan en el ambiente natural de la persona. Dicho de otra manera, la táctica utiliza un enfoque en el que el individuo es provisto de con los recursos para solicitar activamente el reforzamiento en el ambiente natural, mediante el entrenamiento y la enseñanza sistemática para facilitar la generalización.</a:t>
            </a:r>
          </a:p>
        </p:txBody>
      </p:sp>
    </p:spTree>
    <p:extLst>
      <p:ext uri="{BB962C8B-B14F-4D97-AF65-F5344CB8AC3E}">
        <p14:creationId xmlns:p14="http://schemas.microsoft.com/office/powerpoint/2010/main" val="24614864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0324BD0-B579-439C-902A-0D45AC3A442C}"/>
              </a:ext>
            </a:extLst>
          </p:cNvPr>
          <p:cNvSpPr txBox="1"/>
          <p:nvPr/>
        </p:nvSpPr>
        <p:spPr>
          <a:xfrm>
            <a:off x="536027" y="930166"/>
            <a:ext cx="11083159" cy="5027017"/>
          </a:xfrm>
          <a:prstGeom prst="rect">
            <a:avLst/>
          </a:prstGeom>
          <a:noFill/>
        </p:spPr>
        <p:txBody>
          <a:bodyPr wrap="square" rtlCol="0">
            <a:spAutoFit/>
          </a:bodyPr>
          <a:lstStyle/>
          <a:p>
            <a:pPr algn="just">
              <a:lnSpc>
                <a:spcPct val="150000"/>
              </a:lnSpc>
            </a:pPr>
            <a:r>
              <a:rPr lang="es-MX" b="1" dirty="0">
                <a:latin typeface="Arial" panose="020B0604020202020204" pitchFamily="34" charset="0"/>
                <a:cs typeface="Arial" panose="020B0604020202020204" pitchFamily="34" charset="0"/>
              </a:rPr>
              <a:t>Contacto con Consecuencias Naturales</a:t>
            </a:r>
            <a:r>
              <a:rPr lang="es-MX" dirty="0">
                <a:latin typeface="Arial" panose="020B0604020202020204" pitchFamily="34" charset="0"/>
                <a:cs typeface="Arial" panose="020B0604020202020204" pitchFamily="34" charset="0"/>
              </a:rPr>
              <a:t>  Las consecuencias naturales son aquellas que existen en el ambiente, que no han sido programadas específicamente de una manera artificial (profiláctica) (Stokes &amp; </a:t>
            </a:r>
            <a:r>
              <a:rPr lang="es-MX" dirty="0" err="1">
                <a:latin typeface="Arial" panose="020B0604020202020204" pitchFamily="34" charset="0"/>
                <a:cs typeface="Arial" panose="020B0604020202020204" pitchFamily="34" charset="0"/>
              </a:rPr>
              <a:t>Osnes</a:t>
            </a:r>
            <a:r>
              <a:rPr lang="es-MX" dirty="0">
                <a:latin typeface="Arial" panose="020B0604020202020204" pitchFamily="34" charset="0"/>
                <a:cs typeface="Arial" panose="020B0604020202020204" pitchFamily="34" charset="0"/>
              </a:rPr>
              <a:t>, 1989). Cuando se enseñan habilidades que subsecuentemente hacen contacto con reforzadores que ocurren naturalmente y existen en el ambiente del individuo, es mas probable que ocurra su mantenimiento con una generalización duradera. Stokes y </a:t>
            </a:r>
            <a:r>
              <a:rPr lang="es-MX" dirty="0" err="1">
                <a:latin typeface="Arial" panose="020B0604020202020204" pitchFamily="34" charset="0"/>
                <a:cs typeface="Arial" panose="020B0604020202020204" pitchFamily="34" charset="0"/>
              </a:rPr>
              <a:t>Osnes</a:t>
            </a:r>
            <a:r>
              <a:rPr lang="es-MX" dirty="0">
                <a:latin typeface="Arial" panose="020B0604020202020204" pitchFamily="34" charset="0"/>
                <a:cs typeface="Arial" panose="020B0604020202020204" pitchFamily="34" charset="0"/>
              </a:rPr>
              <a:t> (1989) describen esta táctica de “hacer contacto con consecuencias naturales” como “la ruta fundamental para programar la conducta, así como para la programación de la generalidad” (p. 341). Lo poderoso de esta táctica radica en sus características de economía y eficiencia (los agentes del cambio conductual y/o terapeutas no necesitan identificar explícitamente, programar o hacer uso de reforzadores artificiales en el ambiente natural, para que la conducta deseable se fortalezca y mantenga en el ambiente natural. Las instancias de comportamientos generalizados pueden ser mas probables de ser reforzadas consistentemente cuando el reforzamiento existe naturalmente en el ambiente del participante).</a:t>
            </a:r>
            <a:endParaRPr lang="es-MX"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5417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FAAA765-50C4-4BB3-9D55-72D249BE3F63}"/>
              </a:ext>
            </a:extLst>
          </p:cNvPr>
          <p:cNvSpPr txBox="1"/>
          <p:nvPr/>
        </p:nvSpPr>
        <p:spPr>
          <a:xfrm>
            <a:off x="472966" y="788276"/>
            <a:ext cx="10941269" cy="5355312"/>
          </a:xfrm>
          <a:prstGeom prst="rect">
            <a:avLst/>
          </a:prstGeom>
          <a:noFill/>
        </p:spPr>
        <p:txBody>
          <a:bodyPr wrap="square" rtlCol="0">
            <a:spAutoFit/>
          </a:bodyPr>
          <a:lstStyle/>
          <a:p>
            <a:pPr algn="just"/>
            <a:r>
              <a:rPr lang="es-MX" b="1" dirty="0">
                <a:latin typeface="Arial" panose="020B0604020202020204" pitchFamily="34" charset="0"/>
                <a:cs typeface="Arial" panose="020B0604020202020204" pitchFamily="34" charset="0"/>
              </a:rPr>
              <a:t>Modificación de Consecuencias </a:t>
            </a:r>
            <a:r>
              <a:rPr lang="es-MX" b="1" dirty="0" err="1">
                <a:latin typeface="Arial" panose="020B0604020202020204" pitchFamily="34" charset="0"/>
                <a:cs typeface="Arial" panose="020B0604020202020204" pitchFamily="34" charset="0"/>
              </a:rPr>
              <a:t>Maladaptativas</a:t>
            </a:r>
            <a:r>
              <a:rPr lang="es-MX" dirty="0">
                <a:latin typeface="Arial" panose="020B0604020202020204" pitchFamily="34" charset="0"/>
                <a:cs typeface="Arial" panose="020B0604020202020204" pitchFamily="34" charset="0"/>
              </a:rPr>
              <a:t>  Stokes y </a:t>
            </a:r>
            <a:r>
              <a:rPr lang="es-MX" dirty="0" err="1">
                <a:latin typeface="Arial" panose="020B0604020202020204" pitchFamily="34" charset="0"/>
                <a:cs typeface="Arial" panose="020B0604020202020204" pitchFamily="34" charset="0"/>
              </a:rPr>
              <a:t>Osnes</a:t>
            </a:r>
            <a:r>
              <a:rPr lang="es-MX" dirty="0">
                <a:latin typeface="Arial" panose="020B0604020202020204" pitchFamily="34" charset="0"/>
                <a:cs typeface="Arial" panose="020B0604020202020204" pitchFamily="34" charset="0"/>
              </a:rPr>
              <a:t> (1989) discutieron situaciones en las que comportamientos problemáticos estaban bajo el control de consecuencias poderosas. En seguida, conceptualizaron y caracterizaron esas consecuencias que mantienen conductas inapropiadas como ‘</a:t>
            </a:r>
            <a:r>
              <a:rPr lang="es-MX" dirty="0" err="1">
                <a:latin typeface="Arial" panose="020B0604020202020204" pitchFamily="34" charset="0"/>
                <a:cs typeface="Arial" panose="020B0604020202020204" pitchFamily="34" charset="0"/>
              </a:rPr>
              <a:t>maladaptativas</a:t>
            </a:r>
            <a:r>
              <a:rPr lang="es-MX" dirty="0">
                <a:latin typeface="Arial" panose="020B0604020202020204" pitchFamily="34" charset="0"/>
                <a:cs typeface="Arial" panose="020B0604020202020204" pitchFamily="34" charset="0"/>
              </a:rPr>
              <a:t>’. Luego de ello, afirmaron que la modificación de tales consecuencias </a:t>
            </a:r>
            <a:r>
              <a:rPr lang="es-MX" dirty="0" err="1">
                <a:latin typeface="Arial" panose="020B0604020202020204" pitchFamily="34" charset="0"/>
                <a:cs typeface="Arial" panose="020B0604020202020204" pitchFamily="34" charset="0"/>
              </a:rPr>
              <a:t>maladaptativas</a:t>
            </a:r>
            <a:r>
              <a:rPr lang="es-MX" dirty="0">
                <a:latin typeface="Arial" panose="020B0604020202020204" pitchFamily="34" charset="0"/>
                <a:cs typeface="Arial" panose="020B0604020202020204" pitchFamily="34" charset="0"/>
              </a:rPr>
              <a:t> puede ser una táctica necesaria en algunas situaciones, para promover la generalización. Específicamente, sugirieron ‘la terminación de la liberación del reforzamiento’ para la conducta </a:t>
            </a:r>
            <a:r>
              <a:rPr lang="es-MX" dirty="0" err="1">
                <a:latin typeface="Arial" panose="020B0604020202020204" pitchFamily="34" charset="0"/>
                <a:cs typeface="Arial" panose="020B0604020202020204" pitchFamily="34" charset="0"/>
              </a:rPr>
              <a:t>maladaptativa</a:t>
            </a:r>
            <a:r>
              <a:rPr lang="es-MX" dirty="0">
                <a:latin typeface="Arial" panose="020B0604020202020204" pitchFamily="34" charset="0"/>
                <a:cs typeface="Arial" panose="020B0604020202020204" pitchFamily="34" charset="0"/>
              </a:rPr>
              <a:t>, de manera que, ‘conductas mas apropiadas pudieran desarrollarse y mantenerse mediante consecuencias naturales o temporalmente artificiales’ (p. 343). Esta táctica, referida como </a:t>
            </a:r>
            <a:r>
              <a:rPr lang="es-MX" i="1" dirty="0">
                <a:latin typeface="Arial" panose="020B0604020202020204" pitchFamily="34" charset="0"/>
                <a:cs typeface="Arial" panose="020B0604020202020204" pitchFamily="34" charset="0"/>
              </a:rPr>
              <a:t>modificación de consecuencias </a:t>
            </a:r>
            <a:r>
              <a:rPr lang="es-MX" i="1" dirty="0" err="1">
                <a:latin typeface="Arial" panose="020B0604020202020204" pitchFamily="34" charset="0"/>
                <a:cs typeface="Arial" panose="020B0604020202020204" pitchFamily="34" charset="0"/>
              </a:rPr>
              <a:t>maladaptativas</a:t>
            </a:r>
            <a:r>
              <a:rPr lang="es-MX" dirty="0">
                <a:latin typeface="Arial" panose="020B0604020202020204" pitchFamily="34" charset="0"/>
                <a:cs typeface="Arial" panose="020B0604020202020204" pitchFamily="34" charset="0"/>
              </a:rPr>
              <a:t>, intenta facilitar el contacto de conductas apropiadas/adaptativas con contingencias ambientales de ocurrencia natural, al reducir comportamientos </a:t>
            </a:r>
            <a:r>
              <a:rPr lang="es-MX" dirty="0" err="1">
                <a:latin typeface="Arial" panose="020B0604020202020204" pitchFamily="34" charset="0"/>
                <a:cs typeface="Arial" panose="020B0604020202020204" pitchFamily="34" charset="0"/>
              </a:rPr>
              <a:t>maladaptados</a:t>
            </a:r>
            <a:r>
              <a:rPr lang="es-MX" dirty="0">
                <a:latin typeface="Arial" panose="020B0604020202020204" pitchFamily="34" charset="0"/>
                <a:cs typeface="Arial" panose="020B0604020202020204" pitchFamily="34" charset="0"/>
              </a:rPr>
              <a:t> que previamente han sido funcionales para producir aquellas mismas contingencias ambientales.</a:t>
            </a:r>
          </a:p>
          <a:p>
            <a:pPr algn="just"/>
            <a:r>
              <a:rPr lang="es-MX" dirty="0">
                <a:latin typeface="Arial" panose="020B0604020202020204" pitchFamily="34" charset="0"/>
                <a:cs typeface="Arial" panose="020B0604020202020204" pitchFamily="34" charset="0"/>
              </a:rPr>
              <a:t>Así como en la táctica del reclutamiento de consecuencias naturales, la táctica de modificación de consecuencias </a:t>
            </a:r>
            <a:r>
              <a:rPr lang="es-MX" dirty="0" err="1">
                <a:latin typeface="Arial" panose="020B0604020202020204" pitchFamily="34" charset="0"/>
                <a:cs typeface="Arial" panose="020B0604020202020204" pitchFamily="34" charset="0"/>
              </a:rPr>
              <a:t>maladaptativas</a:t>
            </a:r>
            <a:r>
              <a:rPr lang="es-MX" dirty="0">
                <a:latin typeface="Arial" panose="020B0604020202020204" pitchFamily="34" charset="0"/>
                <a:cs typeface="Arial" panose="020B0604020202020204" pitchFamily="34" charset="0"/>
              </a:rPr>
              <a:t> está frecuentemente implícita en el Entrenamiento Funcional Comunicacional (FCT, por sus siglas en ingles; </a:t>
            </a:r>
            <a:r>
              <a:rPr lang="es-MX" dirty="0" err="1">
                <a:latin typeface="Arial" panose="020B0604020202020204" pitchFamily="34" charset="0"/>
                <a:cs typeface="Arial" panose="020B0604020202020204" pitchFamily="34" charset="0"/>
              </a:rPr>
              <a:t>Carr</a:t>
            </a:r>
            <a:r>
              <a:rPr lang="es-MX" dirty="0">
                <a:latin typeface="Arial" panose="020B0604020202020204" pitchFamily="34" charset="0"/>
                <a:cs typeface="Arial" panose="020B0604020202020204" pitchFamily="34" charset="0"/>
              </a:rPr>
              <a:t> &amp; Durand, 1985). Específicamente el FCT con frecuencia incluye un componente de extinción y, de hecho, estudios previos han demostrado que la extinción es, a veces, un componente necesario del FCT (Fisher et al, 1993). Los procedimientos de castigo, también han mostrado ser, a veces, un componente necesario para el éxito del FCT (</a:t>
            </a:r>
            <a:r>
              <a:rPr lang="es-MX" dirty="0" err="1">
                <a:latin typeface="Arial" panose="020B0604020202020204" pitchFamily="34" charset="0"/>
                <a:cs typeface="Arial" panose="020B0604020202020204" pitchFamily="34" charset="0"/>
              </a:rPr>
              <a:t>Wacker</a:t>
            </a:r>
            <a:r>
              <a:rPr lang="es-MX" dirty="0">
                <a:latin typeface="Arial" panose="020B0604020202020204" pitchFamily="34" charset="0"/>
                <a:cs typeface="Arial" panose="020B0604020202020204" pitchFamily="34" charset="0"/>
              </a:rPr>
              <a:t> et al, 1990).</a:t>
            </a:r>
          </a:p>
        </p:txBody>
      </p:sp>
    </p:spTree>
    <p:extLst>
      <p:ext uri="{BB962C8B-B14F-4D97-AF65-F5344CB8AC3E}">
        <p14:creationId xmlns:p14="http://schemas.microsoft.com/office/powerpoint/2010/main" val="1338635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55C18485-45A3-49FA-91FD-B5D4C3173EEA}"/>
              </a:ext>
            </a:extLst>
          </p:cNvPr>
          <p:cNvSpPr txBox="1"/>
          <p:nvPr/>
        </p:nvSpPr>
        <p:spPr>
          <a:xfrm>
            <a:off x="835572" y="1355835"/>
            <a:ext cx="10562897" cy="3780522"/>
          </a:xfrm>
          <a:prstGeom prst="rect">
            <a:avLst/>
          </a:prstGeom>
          <a:noFill/>
        </p:spPr>
        <p:txBody>
          <a:bodyPr wrap="square" rtlCol="0">
            <a:spAutoFit/>
          </a:bodyPr>
          <a:lstStyle/>
          <a:p>
            <a:pPr algn="just">
              <a:lnSpc>
                <a:spcPct val="150000"/>
              </a:lnSpc>
            </a:pPr>
            <a:r>
              <a:rPr lang="es-MX" b="1" dirty="0">
                <a:latin typeface="Arial" panose="020B0604020202020204" pitchFamily="34" charset="0"/>
                <a:cs typeface="Arial" panose="020B0604020202020204" pitchFamily="34" charset="0"/>
              </a:rPr>
              <a:t>Reforzar Ocurrencias de Generalización</a:t>
            </a:r>
            <a:r>
              <a:rPr lang="es-MX" dirty="0">
                <a:latin typeface="Arial" panose="020B0604020202020204" pitchFamily="34" charset="0"/>
                <a:cs typeface="Arial" panose="020B0604020202020204" pitchFamily="34" charset="0"/>
              </a:rPr>
              <a:t>  Stokes y </a:t>
            </a:r>
            <a:r>
              <a:rPr lang="es-MX" dirty="0" err="1">
                <a:latin typeface="Arial" panose="020B0604020202020204" pitchFamily="34" charset="0"/>
                <a:cs typeface="Arial" panose="020B0604020202020204" pitchFamily="34" charset="0"/>
              </a:rPr>
              <a:t>Osnes</a:t>
            </a:r>
            <a:r>
              <a:rPr lang="es-MX" dirty="0">
                <a:latin typeface="Arial" panose="020B0604020202020204" pitchFamily="34" charset="0"/>
                <a:cs typeface="Arial" panose="020B0604020202020204" pitchFamily="34" charset="0"/>
              </a:rPr>
              <a:t> (1989) también se refirieron a la táctica del reforzamiento de las ocurrencias de la generalización, “probablemente la última de las 12 tácticas actuales, denominada como una estrategia legítima de programación” (p. 343). Los autores también caracterizaron a esta táctica como posiblemente “la técnica más confiable y legítima, que facilita la generalización”. </a:t>
            </a:r>
          </a:p>
          <a:p>
            <a:pPr algn="just">
              <a:lnSpc>
                <a:spcPct val="150000"/>
              </a:lnSpc>
            </a:pPr>
            <a:r>
              <a:rPr lang="es-MX" dirty="0">
                <a:latin typeface="Arial" panose="020B0604020202020204" pitchFamily="34" charset="0"/>
                <a:cs typeface="Arial" panose="020B0604020202020204" pitchFamily="34" charset="0"/>
              </a:rPr>
              <a:t>La táctica de reforzar las ocurrencias de la generalización es una en la que las instancias de generalización son identificadas y seguidas de consecuencias con estímulos que tienen la intención de reforzar esas instancias; con lo cual, aumentar la probabilidad de que la respuesta generalizada continúe ocurriendo.</a:t>
            </a:r>
            <a:endParaRPr lang="es-MX"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89485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E06CB7-2745-43C1-AB18-F58D052F04FA}"/>
              </a:ext>
            </a:extLst>
          </p:cNvPr>
          <p:cNvSpPr>
            <a:spLocks noGrp="1"/>
          </p:cNvSpPr>
          <p:nvPr>
            <p:ph type="title"/>
          </p:nvPr>
        </p:nvSpPr>
        <p:spPr>
          <a:xfrm>
            <a:off x="838200" y="365126"/>
            <a:ext cx="10515600" cy="706930"/>
          </a:xfrm>
        </p:spPr>
        <p:txBody>
          <a:bodyPr>
            <a:normAutofit/>
          </a:bodyPr>
          <a:lstStyle/>
          <a:p>
            <a:r>
              <a:rPr lang="es-MX" sz="4000" dirty="0">
                <a:latin typeface="Arial" panose="020B0604020202020204" pitchFamily="34" charset="0"/>
                <a:cs typeface="Arial" panose="020B0604020202020204" pitchFamily="34" charset="0"/>
              </a:rPr>
              <a:t>Entrenar la Diversidad</a:t>
            </a:r>
          </a:p>
        </p:txBody>
      </p:sp>
      <p:sp>
        <p:nvSpPr>
          <p:cNvPr id="3" name="CuadroTexto 2">
            <a:extLst>
              <a:ext uri="{FF2B5EF4-FFF2-40B4-BE49-F238E27FC236}">
                <a16:creationId xmlns:a16="http://schemas.microsoft.com/office/drawing/2014/main" id="{C7C789A2-69DF-45C5-9278-C91311C38E8D}"/>
              </a:ext>
            </a:extLst>
          </p:cNvPr>
          <p:cNvSpPr txBox="1"/>
          <p:nvPr/>
        </p:nvSpPr>
        <p:spPr>
          <a:xfrm>
            <a:off x="551793" y="1072055"/>
            <a:ext cx="11209283" cy="5442516"/>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Los investigadores analítico conductuales consistentemente han demostrado que la programación diversa y variada generalmente resulta en la producción de comportamientos diversos y variados. Entrenar en la diversidad, ya sea para aumentar la respuesta ante estímulos novedosos o para producir respuestas novedosas, puede promoverse mediante diversos caminos. Stokes y </a:t>
            </a:r>
            <a:r>
              <a:rPr lang="es-MX" dirty="0" err="1">
                <a:latin typeface="Arial" panose="020B0604020202020204" pitchFamily="34" charset="0"/>
                <a:cs typeface="Arial" panose="020B0604020202020204" pitchFamily="34" charset="0"/>
              </a:rPr>
              <a:t>Osnes</a:t>
            </a:r>
            <a:r>
              <a:rPr lang="es-MX" dirty="0">
                <a:latin typeface="Arial" panose="020B0604020202020204" pitchFamily="34" charset="0"/>
                <a:cs typeface="Arial" panose="020B0604020202020204" pitchFamily="34" charset="0"/>
              </a:rPr>
              <a:t> (1989) identificaron cuatro tácticas prominentes que son consistentes con el concepto de entrenar en la diversidad, las que incluyen    (a) emplear suficientes ejemplares de estímulos, (b) usar suficientes ejemplares de respuesta, (c) hacer los antecedentes menos </a:t>
            </a:r>
            <a:r>
              <a:rPr lang="es-MX" dirty="0" err="1">
                <a:latin typeface="Arial" panose="020B0604020202020204" pitchFamily="34" charset="0"/>
                <a:cs typeface="Arial" panose="020B0604020202020204" pitchFamily="34" charset="0"/>
              </a:rPr>
              <a:t>discriminables</a:t>
            </a:r>
            <a:r>
              <a:rPr lang="es-MX" dirty="0">
                <a:latin typeface="Arial" panose="020B0604020202020204" pitchFamily="34" charset="0"/>
                <a:cs typeface="Arial" panose="020B0604020202020204" pitchFamily="34" charset="0"/>
              </a:rPr>
              <a:t>, y (d) hacer las consecuencias menos </a:t>
            </a:r>
            <a:r>
              <a:rPr lang="es-MX" dirty="0" err="1">
                <a:latin typeface="Arial" panose="020B0604020202020204" pitchFamily="34" charset="0"/>
                <a:cs typeface="Arial" panose="020B0604020202020204" pitchFamily="34" charset="0"/>
              </a:rPr>
              <a:t>discriminables</a:t>
            </a:r>
            <a:r>
              <a:rPr lang="es-MX" dirty="0">
                <a:latin typeface="Arial" panose="020B0604020202020204" pitchFamily="34" charset="0"/>
                <a:cs typeface="Arial" panose="020B0604020202020204" pitchFamily="34" charset="0"/>
              </a:rPr>
              <a:t>.  Las dos primeras son semejantes pues resaltan la importancia de emplear el número necesario de ejemplos de estímulos o de respuestas para producir la generalización deseada de estímulo o de respuesta. Las dos últimas resaltan la importancia de hacer la contingencia de la relación antecedente-respuesta o respuesta-consecuencia menos </a:t>
            </a:r>
            <a:r>
              <a:rPr lang="es-MX" dirty="0" err="1">
                <a:latin typeface="Arial" panose="020B0604020202020204" pitchFamily="34" charset="0"/>
                <a:cs typeface="Arial" panose="020B0604020202020204" pitchFamily="34" charset="0"/>
              </a:rPr>
              <a:t>discriminable</a:t>
            </a:r>
            <a:r>
              <a:rPr lang="es-MX" dirty="0">
                <a:latin typeface="Arial" panose="020B0604020202020204" pitchFamily="34" charset="0"/>
                <a:cs typeface="Arial" panose="020B0604020202020204" pitchFamily="34" charset="0"/>
              </a:rPr>
              <a:t> para el individuo, de manera que el responder no se controle justo por estímulos en un estrecho rango, sino que el control de estímulo es amplificado hacia un universo diverso de antecedentes y consecuencias.</a:t>
            </a:r>
          </a:p>
        </p:txBody>
      </p:sp>
    </p:spTree>
    <p:extLst>
      <p:ext uri="{BB962C8B-B14F-4D97-AF65-F5344CB8AC3E}">
        <p14:creationId xmlns:p14="http://schemas.microsoft.com/office/powerpoint/2010/main" val="2330334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0A244E0-7C09-427F-B7BF-C647F53CB32E}"/>
              </a:ext>
            </a:extLst>
          </p:cNvPr>
          <p:cNvSpPr txBox="1"/>
          <p:nvPr/>
        </p:nvSpPr>
        <p:spPr>
          <a:xfrm>
            <a:off x="583324" y="867103"/>
            <a:ext cx="10846676" cy="5442516"/>
          </a:xfrm>
          <a:prstGeom prst="rect">
            <a:avLst/>
          </a:prstGeom>
          <a:noFill/>
        </p:spPr>
        <p:txBody>
          <a:bodyPr wrap="square" rtlCol="0">
            <a:spAutoFit/>
          </a:bodyPr>
          <a:lstStyle/>
          <a:p>
            <a:pPr algn="just">
              <a:lnSpc>
                <a:spcPct val="150000"/>
              </a:lnSpc>
            </a:pPr>
            <a:r>
              <a:rPr lang="es-MX" b="1" dirty="0">
                <a:latin typeface="Arial" panose="020B0604020202020204" pitchFamily="34" charset="0"/>
                <a:cs typeface="Arial" panose="020B0604020202020204" pitchFamily="34" charset="0"/>
              </a:rPr>
              <a:t>Empleo de Ejemplares Suficientes de Estímulos y Respuestas</a:t>
            </a:r>
            <a:r>
              <a:rPr lang="es-MX" dirty="0">
                <a:latin typeface="Arial" panose="020B0604020202020204" pitchFamily="34" charset="0"/>
                <a:cs typeface="Arial" panose="020B0604020202020204" pitchFamily="34" charset="0"/>
              </a:rPr>
              <a:t>  Esta táctica, que también algunas veces es referida como </a:t>
            </a:r>
            <a:r>
              <a:rPr lang="es-MX" i="1" dirty="0">
                <a:latin typeface="Arial" panose="020B0604020202020204" pitchFamily="34" charset="0"/>
                <a:cs typeface="Arial" panose="020B0604020202020204" pitchFamily="34" charset="0"/>
              </a:rPr>
              <a:t>entrenamiento de ejemplares múltiples </a:t>
            </a:r>
            <a:r>
              <a:rPr lang="es-MX" dirty="0">
                <a:latin typeface="Arial" panose="020B0604020202020204" pitchFamily="34" charset="0"/>
                <a:cs typeface="Arial" panose="020B0604020202020204" pitchFamily="34" charset="0"/>
              </a:rPr>
              <a:t>(MET, por sus siglas en ingles), involucra el entrenamiento directo de varios ejemplares de estímulo o el entrenamiento directo de varios ejemplares de respuesta. La razón para usar una variedad de ejemplos es porque el individuo aprende que los ejemplares entrenados no son distintos el uno del otro (que son parte de la misma ‘clase’ o ‘universo’), lo que se espera que se traslade hacia un aprendizaje en el que ejemplos similares no entrenados no son distintos de los ejemplos directamente enseñados (</a:t>
            </a:r>
            <a:r>
              <a:rPr lang="es-MX" dirty="0" err="1">
                <a:latin typeface="Arial" panose="020B0604020202020204" pitchFamily="34" charset="0"/>
                <a:cs typeface="Arial" panose="020B0604020202020204" pitchFamily="34" charset="0"/>
              </a:rPr>
              <a:t>Holth</a:t>
            </a:r>
            <a:r>
              <a:rPr lang="es-MX" dirty="0">
                <a:latin typeface="Arial" panose="020B0604020202020204" pitchFamily="34" charset="0"/>
                <a:cs typeface="Arial" panose="020B0604020202020204" pitchFamily="34" charset="0"/>
              </a:rPr>
              <a:t>, 2017). Se enfatiza el uso de un número </a:t>
            </a:r>
            <a:r>
              <a:rPr lang="es-MX" i="1" dirty="0">
                <a:latin typeface="Arial" panose="020B0604020202020204" pitchFamily="34" charset="0"/>
                <a:cs typeface="Arial" panose="020B0604020202020204" pitchFamily="34" charset="0"/>
              </a:rPr>
              <a:t>suficiente </a:t>
            </a:r>
            <a:r>
              <a:rPr lang="es-MX" dirty="0">
                <a:latin typeface="Arial" panose="020B0604020202020204" pitchFamily="34" charset="0"/>
                <a:cs typeface="Arial" panose="020B0604020202020204" pitchFamily="34" charset="0"/>
              </a:rPr>
              <a:t>de ejemplos principalmente debido a que no se ha demostrado empíricamente, con claridad, una cifra de ejemplares necesarios (</a:t>
            </a:r>
            <a:r>
              <a:rPr lang="es-MX" dirty="0" err="1">
                <a:latin typeface="Arial" panose="020B0604020202020204" pitchFamily="34" charset="0"/>
                <a:cs typeface="Arial" panose="020B0604020202020204" pitchFamily="34" charset="0"/>
              </a:rPr>
              <a:t>Holth</a:t>
            </a:r>
            <a:r>
              <a:rPr lang="es-MX" dirty="0">
                <a:latin typeface="Arial" panose="020B0604020202020204" pitchFamily="34" charset="0"/>
                <a:cs typeface="Arial" panose="020B0604020202020204" pitchFamily="34" charset="0"/>
              </a:rPr>
              <a:t>, 2017). Así, que el establecer un número arbitrario de ejemplos  para todos los individuos resultaría en el uso de muy pocos o demasiados (es posible que demasiados ejemplares innecesarios sea un intento vano, si se necesitaran pocos, además de que usar muchos requeriría del uso innecesario de tiempo y recursos).</a:t>
            </a:r>
          </a:p>
          <a:p>
            <a:pPr algn="just">
              <a:lnSpc>
                <a:spcPct val="150000"/>
              </a:lnSpc>
            </a:pPr>
            <a:r>
              <a:rPr lang="es-MX" b="1" dirty="0">
                <a:latin typeface="Arial" panose="020B0604020202020204" pitchFamily="34" charset="0"/>
                <a:cs typeface="Arial" panose="020B0604020202020204" pitchFamily="34" charset="0"/>
              </a:rPr>
              <a:t>																		….. </a:t>
            </a:r>
            <a:r>
              <a:rPr lang="es-MX" b="1" dirty="0">
                <a:latin typeface="Arial" panose="020B0604020202020204" pitchFamily="34" charset="0"/>
                <a:cs typeface="Arial" panose="020B0604020202020204" pitchFamily="34" charset="0"/>
                <a:sym typeface="Wingdings" panose="05000000000000000000" pitchFamily="2" charset="2"/>
              </a:rPr>
              <a:t></a:t>
            </a:r>
            <a:endParaRPr lang="es-MX"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077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D964D713-ED9B-49F3-9EA9-89A2419C59CA}"/>
              </a:ext>
            </a:extLst>
          </p:cNvPr>
          <p:cNvSpPr txBox="1"/>
          <p:nvPr/>
        </p:nvSpPr>
        <p:spPr>
          <a:xfrm>
            <a:off x="772510" y="551793"/>
            <a:ext cx="10689021" cy="585801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Schroeder y Baer (1972) señalaron que el número de ejemplares que son presentados durante el entrenamiento pueden introducirse de diferente manera: ya sea adicionándolos secuencialmente,         un ejemplar cada vez (MET serial o S-MET) o adicionar dos o más ejemplares simultáneamente           (MET concurrente o C-MET). Los estudios han demostrado que el enfoque específico MET puede producir respuesta generalizada, lo que se ha confirmado por </a:t>
            </a:r>
            <a:r>
              <a:rPr lang="es-MX" dirty="0" err="1">
                <a:latin typeface="Arial" panose="020B0604020202020204" pitchFamily="34" charset="0"/>
                <a:cs typeface="Arial" panose="020B0604020202020204" pitchFamily="34" charset="0"/>
              </a:rPr>
              <a:t>Eikeseth</a:t>
            </a:r>
            <a:r>
              <a:rPr lang="es-MX" dirty="0">
                <a:latin typeface="Arial" panose="020B0604020202020204" pitchFamily="34" charset="0"/>
                <a:cs typeface="Arial" panose="020B0604020202020204" pitchFamily="34" charset="0"/>
              </a:rPr>
              <a:t> y </a:t>
            </a:r>
            <a:r>
              <a:rPr lang="es-MX" dirty="0" err="1">
                <a:latin typeface="Arial" panose="020B0604020202020204" pitchFamily="34" charset="0"/>
                <a:cs typeface="Arial" panose="020B0604020202020204" pitchFamily="34" charset="0"/>
              </a:rPr>
              <a:t>Nesset</a:t>
            </a:r>
            <a:r>
              <a:rPr lang="es-MX" dirty="0">
                <a:latin typeface="Arial" panose="020B0604020202020204" pitchFamily="34" charset="0"/>
                <a:cs typeface="Arial" panose="020B0604020202020204" pitchFamily="34" charset="0"/>
              </a:rPr>
              <a:t> (2003) y Reeve et al (2007) y otros (</a:t>
            </a:r>
            <a:r>
              <a:rPr lang="es-MX" dirty="0" err="1">
                <a:latin typeface="Arial" panose="020B0604020202020204" pitchFamily="34" charset="0"/>
                <a:cs typeface="Arial" panose="020B0604020202020204" pitchFamily="34" charset="0"/>
              </a:rPr>
              <a:t>Panyan</a:t>
            </a:r>
            <a:r>
              <a:rPr lang="es-MX" dirty="0">
                <a:latin typeface="Arial" panose="020B0604020202020204" pitchFamily="34" charset="0"/>
                <a:cs typeface="Arial" panose="020B0604020202020204" pitchFamily="34" charset="0"/>
              </a:rPr>
              <a:t> &amp; Hall, 1978; Schroeder et al, 1998). También hay evidencia de que S-MET y C-MET son tácticas efectivas, aunque no queda claro cuál arreglo específico es más eficiente.</a:t>
            </a:r>
          </a:p>
          <a:p>
            <a:pPr algn="just">
              <a:lnSpc>
                <a:spcPct val="150000"/>
              </a:lnSpc>
            </a:pPr>
            <a:r>
              <a:rPr lang="es-MX" dirty="0">
                <a:latin typeface="Arial" panose="020B0604020202020204" pitchFamily="34" charset="0"/>
                <a:cs typeface="Arial" panose="020B0604020202020204" pitchFamily="34" charset="0"/>
              </a:rPr>
              <a:t>Por otro lado, cuando se enseñan varios ejemplares de respuestas, puede resultar benéfico el enseñar también no ejemplos de respuestas (cómo una conducta no debe emitirse). Una forma en que se puede lograr esto es mediante el uso del Procedimiento de Enseñanza de Interacción (TIP, por sus siglas en ingles), el cual involucra (1) identificar la respuesta que es enseñada, (2) proporcionar el razonamiento que justifica el aprender esa respuesta, (3) instruir en cómo conducir esa respuesta,       (4) modelar ejemplos y no ejemplos de la respuesta, (5)  permitir al individuo un juego de roles,               y (6) otorgar </a:t>
            </a:r>
            <a:r>
              <a:rPr lang="es-MX" dirty="0" err="1">
                <a:latin typeface="Arial" panose="020B0604020202020204" pitchFamily="34" charset="0"/>
                <a:cs typeface="Arial" panose="020B0604020202020204" pitchFamily="34" charset="0"/>
              </a:rPr>
              <a:t>feedback</a:t>
            </a:r>
            <a:r>
              <a:rPr lang="es-MX" dirty="0">
                <a:latin typeface="Arial" panose="020B0604020202020204" pitchFamily="34" charset="0"/>
                <a:cs typeface="Arial" panose="020B0604020202020204" pitchFamily="34" charset="0"/>
              </a:rPr>
              <a:t> al individuo (Phillips et al, 1974).</a:t>
            </a:r>
          </a:p>
        </p:txBody>
      </p:sp>
    </p:spTree>
    <p:extLst>
      <p:ext uri="{BB962C8B-B14F-4D97-AF65-F5344CB8AC3E}">
        <p14:creationId xmlns:p14="http://schemas.microsoft.com/office/powerpoint/2010/main" val="76885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F88C34-DD29-43CE-9819-DEEE1BE2246A}"/>
              </a:ext>
            </a:extLst>
          </p:cNvPr>
          <p:cNvSpPr>
            <a:spLocks noGrp="1"/>
          </p:cNvSpPr>
          <p:nvPr>
            <p:ph type="title"/>
          </p:nvPr>
        </p:nvSpPr>
        <p:spPr>
          <a:xfrm>
            <a:off x="838200" y="365125"/>
            <a:ext cx="10515600" cy="675399"/>
          </a:xfrm>
        </p:spPr>
        <p:txBody>
          <a:bodyPr>
            <a:normAutofit fontScale="90000"/>
          </a:bodyPr>
          <a:lstStyle/>
          <a:p>
            <a:r>
              <a:rPr lang="es-MX" dirty="0">
                <a:latin typeface="Arial" panose="020B0604020202020204" pitchFamily="34" charset="0"/>
                <a:cs typeface="Arial" panose="020B0604020202020204" pitchFamily="34" charset="0"/>
              </a:rPr>
              <a:t>Definiciones y Contexto Histórico</a:t>
            </a:r>
          </a:p>
        </p:txBody>
      </p:sp>
      <p:sp>
        <p:nvSpPr>
          <p:cNvPr id="4" name="CuadroTexto 3">
            <a:extLst>
              <a:ext uri="{FF2B5EF4-FFF2-40B4-BE49-F238E27FC236}">
                <a16:creationId xmlns:a16="http://schemas.microsoft.com/office/drawing/2014/main" id="{13841F24-A765-4BD9-AF7E-14F3D3A2F177}"/>
              </a:ext>
            </a:extLst>
          </p:cNvPr>
          <p:cNvSpPr txBox="1"/>
          <p:nvPr/>
        </p:nvSpPr>
        <p:spPr>
          <a:xfrm>
            <a:off x="457201" y="1292772"/>
            <a:ext cx="11493062" cy="5770811"/>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‘Generalización’ es un término amplio que ha sido descrito como la respuesta de un individuo ante estímulos novedosos, sus novedosas topografías de respuesta o respuestas que se mantienen a lo largo del tiempo.        El concepto lo introdujo B.F. Skinner (1965) en su libro </a:t>
            </a:r>
            <a:r>
              <a:rPr lang="es-MX" i="1" dirty="0">
                <a:latin typeface="Arial" panose="020B0604020202020204" pitchFamily="34" charset="0"/>
                <a:cs typeface="Arial" panose="020B0604020202020204" pitchFamily="34" charset="0"/>
              </a:rPr>
              <a:t>Ciencia y Conducta Humana</a:t>
            </a:r>
            <a:r>
              <a:rPr lang="es-MX" dirty="0">
                <a:latin typeface="Arial" panose="020B0604020202020204" pitchFamily="34" charset="0"/>
                <a:cs typeface="Arial" panose="020B0604020202020204" pitchFamily="34" charset="0"/>
              </a:rPr>
              <a:t>, en donde describe la generalización como (a) el efecto que el control de estímulo tiene sobre respuestas ante estímulos que comparten características semejantes, y (b) el efecto que tiene el reforzamiento sobre respuestas directamente entrenadas y respuestas no entrenada.</a:t>
            </a:r>
          </a:p>
          <a:p>
            <a:pPr algn="just">
              <a:lnSpc>
                <a:spcPct val="150000"/>
              </a:lnSpc>
            </a:pPr>
            <a:r>
              <a:rPr lang="es-MX" dirty="0">
                <a:latin typeface="Arial" panose="020B0604020202020204" pitchFamily="34" charset="0"/>
                <a:cs typeface="Arial" panose="020B0604020202020204" pitchFamily="34" charset="0"/>
              </a:rPr>
              <a:t>Baer et al (1968) describe a la generalización como una de las 7 dimensiones del Análisis Conductual Aplicado. Cuando describe la </a:t>
            </a:r>
            <a:r>
              <a:rPr lang="es-MX" i="1" dirty="0">
                <a:latin typeface="Arial" panose="020B0604020202020204" pitchFamily="34" charset="0"/>
                <a:cs typeface="Arial" panose="020B0604020202020204" pitchFamily="34" charset="0"/>
              </a:rPr>
              <a:t>generalidad</a:t>
            </a:r>
            <a:r>
              <a:rPr lang="es-MX" dirty="0">
                <a:latin typeface="Arial" panose="020B0604020202020204" pitchFamily="34" charset="0"/>
                <a:cs typeface="Arial" panose="020B0604020202020204" pitchFamily="34" charset="0"/>
              </a:rPr>
              <a:t>, Baer et al, nota que el cambio conductual debe ser “duradero… ocurrir en una amplia variedad de ambientes posibles, o… esparcirse a una amplia variedad de comportamientos relacionados” (p. 96) para ser considerada como generalización. Esto es, la generalización describe la ocurrencia de conductas que (a) se mantienen en el tiempo (mantenimiento de respuestas); (b) ocurren a lo largo de diversos materiales, locaciones, personas y contextos no entrenados; o (c) son conductas emitidas como respuestas no entrenadas (generalización de respuesta).</a:t>
            </a:r>
          </a:p>
          <a:p>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51629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DD5A9DE2-6DA9-4BAB-8611-487F3A895805}"/>
              </a:ext>
            </a:extLst>
          </p:cNvPr>
          <p:cNvSpPr txBox="1"/>
          <p:nvPr/>
        </p:nvSpPr>
        <p:spPr>
          <a:xfrm>
            <a:off x="599090" y="1008993"/>
            <a:ext cx="10878207" cy="4611519"/>
          </a:xfrm>
          <a:prstGeom prst="rect">
            <a:avLst/>
          </a:prstGeom>
          <a:noFill/>
        </p:spPr>
        <p:txBody>
          <a:bodyPr wrap="square" rtlCol="0">
            <a:spAutoFit/>
          </a:bodyPr>
          <a:lstStyle/>
          <a:p>
            <a:pPr algn="just">
              <a:lnSpc>
                <a:spcPct val="150000"/>
              </a:lnSpc>
            </a:pPr>
            <a:r>
              <a:rPr lang="es-MX" b="1" dirty="0">
                <a:latin typeface="Arial" panose="020B0604020202020204" pitchFamily="34" charset="0"/>
                <a:cs typeface="Arial" panose="020B0604020202020204" pitchFamily="34" charset="0"/>
              </a:rPr>
              <a:t>Hacer menos </a:t>
            </a:r>
            <a:r>
              <a:rPr lang="es-MX" b="1" dirty="0" err="1">
                <a:latin typeface="Arial" panose="020B0604020202020204" pitchFamily="34" charset="0"/>
                <a:cs typeface="Arial" panose="020B0604020202020204" pitchFamily="34" charset="0"/>
              </a:rPr>
              <a:t>Discriminables</a:t>
            </a:r>
            <a:r>
              <a:rPr lang="es-MX" b="1" dirty="0">
                <a:latin typeface="Arial" panose="020B0604020202020204" pitchFamily="34" charset="0"/>
                <a:cs typeface="Arial" panose="020B0604020202020204" pitchFamily="34" charset="0"/>
              </a:rPr>
              <a:t> los Antecedentes</a:t>
            </a:r>
            <a:r>
              <a:rPr lang="es-MX" dirty="0">
                <a:latin typeface="Arial" panose="020B0604020202020204" pitchFamily="34" charset="0"/>
                <a:cs typeface="Arial" panose="020B0604020202020204" pitchFamily="34" charset="0"/>
              </a:rPr>
              <a:t>  También conocida como </a:t>
            </a:r>
            <a:r>
              <a:rPr lang="es-MX" i="1" dirty="0">
                <a:latin typeface="Arial" panose="020B0604020202020204" pitchFamily="34" charset="0"/>
                <a:cs typeface="Arial" panose="020B0604020202020204" pitchFamily="34" charset="0"/>
              </a:rPr>
              <a:t>entrenamiento inespecífico </a:t>
            </a:r>
            <a:r>
              <a:rPr lang="es-MX" dirty="0">
                <a:latin typeface="Arial" panose="020B0604020202020204" pitchFamily="34" charset="0"/>
                <a:cs typeface="Arial" panose="020B0604020202020204" pitchFamily="34" charset="0"/>
              </a:rPr>
              <a:t>o como </a:t>
            </a:r>
            <a:r>
              <a:rPr lang="es-MX" i="1" dirty="0">
                <a:latin typeface="Arial" panose="020B0604020202020204" pitchFamily="34" charset="0"/>
                <a:cs typeface="Arial" panose="020B0604020202020204" pitchFamily="34" charset="0"/>
              </a:rPr>
              <a:t>enseñar vagamente</a:t>
            </a:r>
            <a:r>
              <a:rPr lang="es-MX" dirty="0">
                <a:latin typeface="Arial" panose="020B0604020202020204" pitchFamily="34" charset="0"/>
                <a:cs typeface="Arial" panose="020B0604020202020204" pitchFamily="34" charset="0"/>
              </a:rPr>
              <a:t>, esta táctica involucra la manipulación del ambiente, de tal manera que el individuo es expuesto a un arreglo amplio de estímulos que contiene cualidades no necesarias al azar. Este arreglo puede reducir la probabilidad de que algunas características irrelevante de cualquier estímulo en singular puede ejercer un control excesivo sobre la respuesta del individuo, ya que la exposición a un grupo de estímulos que comparten características no necesarias, enseña que el individuo que responde en la presencia de esas cualidades no necesarias, aún así ocasionará el reforzamiento.</a:t>
            </a:r>
          </a:p>
          <a:p>
            <a:pPr algn="just">
              <a:lnSpc>
                <a:spcPct val="150000"/>
              </a:lnSpc>
            </a:pPr>
            <a:r>
              <a:rPr lang="es-MX" dirty="0">
                <a:latin typeface="Arial" panose="020B0604020202020204" pitchFamily="34" charset="0"/>
                <a:cs typeface="Arial" panose="020B0604020202020204" pitchFamily="34" charset="0"/>
              </a:rPr>
              <a:t>Al hacer a los antecedentes menos </a:t>
            </a:r>
            <a:r>
              <a:rPr lang="es-MX" dirty="0" err="1">
                <a:latin typeface="Arial" panose="020B0604020202020204" pitchFamily="34" charset="0"/>
                <a:cs typeface="Arial" panose="020B0604020202020204" pitchFamily="34" charset="0"/>
              </a:rPr>
              <a:t>discriminables</a:t>
            </a:r>
            <a:r>
              <a:rPr lang="es-MX" dirty="0">
                <a:latin typeface="Arial" panose="020B0604020202020204" pitchFamily="34" charset="0"/>
                <a:cs typeface="Arial" panose="020B0604020202020204" pitchFamily="34" charset="0"/>
              </a:rPr>
              <a:t> (ejemplo: variando la presencia del instructor), los investigadores tiene la posibilidad de promover mayores tasas de respuestas generalizadas (ejemplo: la terminación de trabajos académicos a lo largo de diferentes materiales y escenarios).</a:t>
            </a:r>
          </a:p>
        </p:txBody>
      </p:sp>
    </p:spTree>
    <p:extLst>
      <p:ext uri="{BB962C8B-B14F-4D97-AF65-F5344CB8AC3E}">
        <p14:creationId xmlns:p14="http://schemas.microsoft.com/office/powerpoint/2010/main" val="31559922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0B980216-5E34-4EC4-A8E3-B0868D6605FA}"/>
              </a:ext>
            </a:extLst>
          </p:cNvPr>
          <p:cNvSpPr txBox="1"/>
          <p:nvPr/>
        </p:nvSpPr>
        <p:spPr>
          <a:xfrm>
            <a:off x="851338" y="1261241"/>
            <a:ext cx="10594427" cy="3780522"/>
          </a:xfrm>
          <a:prstGeom prst="rect">
            <a:avLst/>
          </a:prstGeom>
          <a:noFill/>
        </p:spPr>
        <p:txBody>
          <a:bodyPr wrap="square" rtlCol="0">
            <a:spAutoFit/>
          </a:bodyPr>
          <a:lstStyle/>
          <a:p>
            <a:pPr algn="just">
              <a:lnSpc>
                <a:spcPct val="150000"/>
              </a:lnSpc>
            </a:pPr>
            <a:r>
              <a:rPr lang="es-MX" b="1" dirty="0">
                <a:latin typeface="Arial" panose="020B0604020202020204" pitchFamily="34" charset="0"/>
                <a:cs typeface="Arial" panose="020B0604020202020204" pitchFamily="34" charset="0"/>
              </a:rPr>
              <a:t>Hacer menos </a:t>
            </a:r>
            <a:r>
              <a:rPr lang="es-MX" b="1" dirty="0" err="1">
                <a:latin typeface="Arial" panose="020B0604020202020204" pitchFamily="34" charset="0"/>
                <a:cs typeface="Arial" panose="020B0604020202020204" pitchFamily="34" charset="0"/>
              </a:rPr>
              <a:t>Discriminables</a:t>
            </a:r>
            <a:r>
              <a:rPr lang="es-MX" b="1" dirty="0">
                <a:latin typeface="Arial" panose="020B0604020202020204" pitchFamily="34" charset="0"/>
                <a:cs typeface="Arial" panose="020B0604020202020204" pitchFamily="34" charset="0"/>
              </a:rPr>
              <a:t> las Consecuencias</a:t>
            </a:r>
            <a:r>
              <a:rPr lang="es-MX" dirty="0">
                <a:latin typeface="Arial" panose="020B0604020202020204" pitchFamily="34" charset="0"/>
                <a:cs typeface="Arial" panose="020B0604020202020204" pitchFamily="34" charset="0"/>
              </a:rPr>
              <a:t>  Comúnmente referida como </a:t>
            </a:r>
            <a:r>
              <a:rPr lang="es-MX" i="1" dirty="0">
                <a:latin typeface="Arial" panose="020B0604020202020204" pitchFamily="34" charset="0"/>
                <a:cs typeface="Arial" panose="020B0604020202020204" pitchFamily="34" charset="0"/>
              </a:rPr>
              <a:t>contingencias </a:t>
            </a:r>
            <a:r>
              <a:rPr lang="es-MX" i="1" dirty="0" err="1">
                <a:latin typeface="Arial" panose="020B0604020202020204" pitchFamily="34" charset="0"/>
                <a:cs typeface="Arial" panose="020B0604020202020204" pitchFamily="34" charset="0"/>
              </a:rPr>
              <a:t>indiscriminables</a:t>
            </a:r>
            <a:r>
              <a:rPr lang="es-MX" dirty="0">
                <a:latin typeface="Arial" panose="020B0604020202020204" pitchFamily="34" charset="0"/>
                <a:cs typeface="Arial" panose="020B0604020202020204" pitchFamily="34" charset="0"/>
              </a:rPr>
              <a:t>, esta táctica describe arreglos deliberados del ambiente luego de que ocurre una respuesta, de tal manera que la ocurrencia del reforzamiento es menos </a:t>
            </a:r>
            <a:r>
              <a:rPr lang="es-MX" dirty="0" err="1">
                <a:latin typeface="Arial" panose="020B0604020202020204" pitchFamily="34" charset="0"/>
                <a:cs typeface="Arial" panose="020B0604020202020204" pitchFamily="34" charset="0"/>
              </a:rPr>
              <a:t>discriminable</a:t>
            </a:r>
            <a:r>
              <a:rPr lang="es-MX" dirty="0">
                <a:latin typeface="Arial" panose="020B0604020202020204" pitchFamily="34" charset="0"/>
                <a:cs typeface="Arial" panose="020B0604020202020204" pitchFamily="34" charset="0"/>
              </a:rPr>
              <a:t> o predecible por el individuo. Generalmente, esto se hace para producir el mantenimiento de la respuesta. Una manera de lograr esto es mediante el cambio de programas de reforzamiento, de un programa continuo a uno intermitente.</a:t>
            </a:r>
          </a:p>
          <a:p>
            <a:pPr algn="just">
              <a:lnSpc>
                <a:spcPct val="150000"/>
              </a:lnSpc>
            </a:pPr>
            <a:r>
              <a:rPr lang="es-MX" dirty="0">
                <a:latin typeface="Arial" panose="020B0604020202020204" pitchFamily="34" charset="0"/>
                <a:cs typeface="Arial" panose="020B0604020202020204" pitchFamily="34" charset="0"/>
              </a:rPr>
              <a:t>Otro método que puede ser de ayuda para producir el mantenimiento de la respuesta, es el </a:t>
            </a:r>
            <a:r>
              <a:rPr lang="es-MX" i="1" dirty="0">
                <a:latin typeface="Arial" panose="020B0604020202020204" pitchFamily="34" charset="0"/>
                <a:cs typeface="Arial" panose="020B0604020202020204" pitchFamily="34" charset="0"/>
              </a:rPr>
              <a:t>reforzamiento demorado </a:t>
            </a:r>
            <a:r>
              <a:rPr lang="es-MX" dirty="0">
                <a:latin typeface="Arial" panose="020B0604020202020204" pitchFamily="34" charset="0"/>
                <a:cs typeface="Arial" panose="020B0604020202020204" pitchFamily="34" charset="0"/>
              </a:rPr>
              <a:t>(aumentando el tiempo ente la respuesta objetivo y la ocurrencia de un reforzador).</a:t>
            </a:r>
          </a:p>
        </p:txBody>
      </p:sp>
    </p:spTree>
    <p:extLst>
      <p:ext uri="{BB962C8B-B14F-4D97-AF65-F5344CB8AC3E}">
        <p14:creationId xmlns:p14="http://schemas.microsoft.com/office/powerpoint/2010/main" val="21366068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58BEAC-5C47-42E2-85C8-2AAF837FA0AA}"/>
              </a:ext>
            </a:extLst>
          </p:cNvPr>
          <p:cNvSpPr>
            <a:spLocks noGrp="1"/>
          </p:cNvSpPr>
          <p:nvPr>
            <p:ph type="title"/>
          </p:nvPr>
        </p:nvSpPr>
        <p:spPr>
          <a:xfrm>
            <a:off x="838200" y="365125"/>
            <a:ext cx="10515600" cy="628103"/>
          </a:xfrm>
        </p:spPr>
        <p:txBody>
          <a:bodyPr>
            <a:normAutofit fontScale="90000"/>
          </a:bodyPr>
          <a:lstStyle/>
          <a:p>
            <a:r>
              <a:rPr lang="es-MX" sz="4000" dirty="0">
                <a:latin typeface="Arial" panose="020B0604020202020204" pitchFamily="34" charset="0"/>
                <a:cs typeface="Arial" panose="020B0604020202020204" pitchFamily="34" charset="0"/>
              </a:rPr>
              <a:t>Incorporar Mediadores Funcionales</a:t>
            </a:r>
          </a:p>
        </p:txBody>
      </p:sp>
      <p:sp>
        <p:nvSpPr>
          <p:cNvPr id="3" name="CuadroTexto 2">
            <a:extLst>
              <a:ext uri="{FF2B5EF4-FFF2-40B4-BE49-F238E27FC236}">
                <a16:creationId xmlns:a16="http://schemas.microsoft.com/office/drawing/2014/main" id="{3E1CCF03-87DB-45AE-BFE4-F5430F5EC1BF}"/>
              </a:ext>
            </a:extLst>
          </p:cNvPr>
          <p:cNvSpPr txBox="1"/>
          <p:nvPr/>
        </p:nvSpPr>
        <p:spPr>
          <a:xfrm>
            <a:off x="409903" y="1292772"/>
            <a:ext cx="11225049" cy="5442516"/>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De acuerdo con Stokes y </a:t>
            </a:r>
            <a:r>
              <a:rPr lang="es-MX" dirty="0" err="1">
                <a:latin typeface="Arial" panose="020B0604020202020204" pitchFamily="34" charset="0"/>
                <a:cs typeface="Arial" panose="020B0604020202020204" pitchFamily="34" charset="0"/>
              </a:rPr>
              <a:t>Osnes</a:t>
            </a:r>
            <a:r>
              <a:rPr lang="es-MX" dirty="0">
                <a:latin typeface="Arial" panose="020B0604020202020204" pitchFamily="34" charset="0"/>
                <a:cs typeface="Arial" panose="020B0604020202020204" pitchFamily="34" charset="0"/>
              </a:rPr>
              <a:t> (1989), los mediadores funcionales son estímulos que están presentes durante el entrenamiento y que, cuando también están presentes durante las condiciones de generalización, facilitan que esta ocurra. Entonces, el propósito de esta táctica que implica la incorporación de la estrategia de mediadores funcionales, radica en usar el control discriminativo de estímulos específicos (o conjunto de estímulos) que fue creado durante condiciones de entrenamiento directo, para producir respuestas bajo condiciones de generalización, cuando los mismos estímulos discriminativos están presentes también.      Esto se puede conseguir al usar estímulos comunes y/o auto mediados.</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b="1" dirty="0">
                <a:latin typeface="Arial" panose="020B0604020202020204" pitchFamily="34" charset="0"/>
                <a:cs typeface="Arial" panose="020B0604020202020204" pitchFamily="34" charset="0"/>
              </a:rPr>
              <a:t>Incorporación de Estímulos Sobresalientes Comunes</a:t>
            </a:r>
            <a:r>
              <a:rPr lang="es-MX" dirty="0">
                <a:latin typeface="Arial" panose="020B0604020202020204" pitchFamily="34" charset="0"/>
                <a:cs typeface="Arial" panose="020B0604020202020204" pitchFamily="34" charset="0"/>
              </a:rPr>
              <a:t>  La incorporación de estímulos sobresalientes comunes involucra el uso de estímulos físicos o sociales de ocurrencia común para facilitar la generalización. Un ejemplo de esto nos lo proporciona el reporte de </a:t>
            </a:r>
            <a:r>
              <a:rPr lang="es-MX" dirty="0" err="1">
                <a:latin typeface="Arial" panose="020B0604020202020204" pitchFamily="34" charset="0"/>
                <a:cs typeface="Arial" panose="020B0604020202020204" pitchFamily="34" charset="0"/>
              </a:rPr>
              <a:t>Spohn</a:t>
            </a:r>
            <a:r>
              <a:rPr lang="es-MX" dirty="0">
                <a:latin typeface="Arial" panose="020B0604020202020204" pitchFamily="34" charset="0"/>
                <a:cs typeface="Arial" panose="020B0604020202020204" pitchFamily="34" charset="0"/>
              </a:rPr>
              <a:t> et al (1999), en el que ellos le enseñaron a tres niños con trastornos del desarrollo a involucrarse en interacciones sociales durante las …</a:t>
            </a:r>
          </a:p>
          <a:p>
            <a:pPr algn="just">
              <a:lnSpc>
                <a:spcPct val="150000"/>
              </a:lnSpc>
            </a:pPr>
            <a:r>
              <a:rPr lang="es-MX" b="1" dirty="0">
                <a:latin typeface="Arial" panose="020B0604020202020204" pitchFamily="34" charset="0"/>
                <a:cs typeface="Arial" panose="020B0604020202020204" pitchFamily="34" charset="0"/>
              </a:rPr>
              <a:t>																			….. </a:t>
            </a:r>
            <a:r>
              <a:rPr lang="es-MX" b="1" dirty="0">
                <a:latin typeface="Arial" panose="020B0604020202020204" pitchFamily="34" charset="0"/>
                <a:cs typeface="Arial" panose="020B0604020202020204" pitchFamily="34" charset="0"/>
                <a:sym typeface="Wingdings" panose="05000000000000000000" pitchFamily="2" charset="2"/>
              </a:rPr>
              <a:t></a:t>
            </a:r>
            <a:endParaRPr lang="es-MX"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0786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BB9B8BA-8216-4C0B-B31F-6476C2ABF59D}"/>
              </a:ext>
            </a:extLst>
          </p:cNvPr>
          <p:cNvSpPr txBox="1"/>
          <p:nvPr/>
        </p:nvSpPr>
        <p:spPr>
          <a:xfrm>
            <a:off x="740979" y="1135117"/>
            <a:ext cx="10815145" cy="5027017"/>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…horas de alimentación, empleando ciertas decoraciones modificadas como estímulos físicos sobresalientes comunes. Los investigadores crearon 12 diferentes decoraciones que contenían composiciones de imágenes con dibujos de caricaturas, productos alimenticios, animales, etc., que eran usados como </a:t>
            </a:r>
            <a:r>
              <a:rPr lang="es-MX" dirty="0" err="1">
                <a:latin typeface="Arial" panose="020B0604020202020204" pitchFamily="34" charset="0"/>
                <a:cs typeface="Arial" panose="020B0604020202020204" pitchFamily="34" charset="0"/>
              </a:rPr>
              <a:t>prompts</a:t>
            </a:r>
            <a:r>
              <a:rPr lang="es-MX" dirty="0">
                <a:latin typeface="Arial" panose="020B0604020202020204" pitchFamily="34" charset="0"/>
                <a:cs typeface="Arial" panose="020B0604020202020204" pitchFamily="34" charset="0"/>
              </a:rPr>
              <a:t> visuales para temas de conversación durante el desayuno. Después de que los niños fueron enseñados para conversar con sus compañeros usando los decorados durante el desayuno, los investigadores examinaron si estos decorados facilitaban la generalización al (a) retirar al adulto facilitador y (b) hacer presentes los decorados durante la cena. Los tres participantes mostraron un incremento en sus interacciones sociales, comprado con la línea base, lo que sugiere que los decorados pudieron actuar como mediadores funcionales en esa respuesta generalizada surgida cuando estímulos comunes con propiedades discriminativas estaban presentes en el nuevo contexto.</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																			….. </a:t>
            </a:r>
            <a:r>
              <a:rPr lang="es-MX" dirty="0">
                <a:latin typeface="Arial" panose="020B0604020202020204" pitchFamily="34" charset="0"/>
                <a:cs typeface="Arial" panose="020B0604020202020204" pitchFamily="34" charset="0"/>
                <a:sym typeface="Wingdings" panose="05000000000000000000" pitchFamily="2" charset="2"/>
              </a:rPr>
              <a:t></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60912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E29B581E-4D28-4CD3-85BB-C5F6C3FDD437}"/>
              </a:ext>
            </a:extLst>
          </p:cNvPr>
          <p:cNvSpPr txBox="1"/>
          <p:nvPr/>
        </p:nvSpPr>
        <p:spPr>
          <a:xfrm>
            <a:off x="898634" y="772510"/>
            <a:ext cx="10484069" cy="5442580"/>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Los estímulos sociales son otro tipo de estímulos comunes que pueden aprovecharse por sus propiedades discriminativas (estímulos sociales comunes sobresalientes, según Stokes y </a:t>
            </a:r>
            <a:r>
              <a:rPr lang="es-MX" dirty="0" err="1">
                <a:latin typeface="Arial" panose="020B0604020202020204" pitchFamily="34" charset="0"/>
                <a:cs typeface="Arial" panose="020B0604020202020204" pitchFamily="34" charset="0"/>
              </a:rPr>
              <a:t>Osnes</a:t>
            </a:r>
            <a:r>
              <a:rPr lang="es-MX" dirty="0">
                <a:latin typeface="Arial" panose="020B0604020202020204" pitchFamily="34" charset="0"/>
                <a:cs typeface="Arial" panose="020B0604020202020204" pitchFamily="34" charset="0"/>
              </a:rPr>
              <a:t>, 1989). Por ejemplo, padres, maestros, terapeutas, compañeros, etc., todos ellos pueden producir control de estímulo sobre las respuestas y luego ser empleados para facilitar el responder en contextos de generalización, como escenarios nuevos o presencia de materiales nuevos (Schmidt y </a:t>
            </a:r>
            <a:r>
              <a:rPr lang="es-MX" dirty="0" err="1">
                <a:latin typeface="Arial" panose="020B0604020202020204" pitchFamily="34" charset="0"/>
                <a:cs typeface="Arial" panose="020B0604020202020204" pitchFamily="34" charset="0"/>
              </a:rPr>
              <a:t>Stichter</a:t>
            </a:r>
            <a:r>
              <a:rPr lang="es-MX" dirty="0">
                <a:latin typeface="Arial" panose="020B0604020202020204" pitchFamily="34" charset="0"/>
                <a:cs typeface="Arial" panose="020B0604020202020204" pitchFamily="34" charset="0"/>
              </a:rPr>
              <a:t>, 2012).</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b="1" dirty="0">
                <a:latin typeface="Arial" panose="020B0604020202020204" pitchFamily="34" charset="0"/>
                <a:cs typeface="Arial" panose="020B0604020202020204" pitchFamily="34" charset="0"/>
              </a:rPr>
              <a:t>Incorporación de Estímulos Auto Mediadores Sobresalientes</a:t>
            </a:r>
            <a:r>
              <a:rPr lang="es-MX" dirty="0">
                <a:latin typeface="Arial" panose="020B0604020202020204" pitchFamily="34" charset="0"/>
                <a:cs typeface="Arial" panose="020B0604020202020204" pitchFamily="34" charset="0"/>
              </a:rPr>
              <a:t>  Congruente con el concepto de que la estimulación discriminativa puede ser empleada para mejorar los resultados de la generalización, estos estímulos también pueden formar parte de estrategias de auto manejo para producir respuestas generalizadas, típicamente mediante estímulos físicos, verbales o encubiertos (Stokes y </a:t>
            </a:r>
            <a:r>
              <a:rPr lang="es-MX" dirty="0" err="1">
                <a:latin typeface="Arial" panose="020B0604020202020204" pitchFamily="34" charset="0"/>
                <a:cs typeface="Arial" panose="020B0604020202020204" pitchFamily="34" charset="0"/>
              </a:rPr>
              <a:t>Osnes</a:t>
            </a:r>
            <a:r>
              <a:rPr lang="es-MX" dirty="0">
                <a:latin typeface="Arial" panose="020B0604020202020204" pitchFamily="34" charset="0"/>
                <a:cs typeface="Arial" panose="020B0604020202020204" pitchFamily="34" charset="0"/>
              </a:rPr>
              <a:t> (1989). Un ejemplo de estimulación física auto mediada fue ilustrado en un estudio</a:t>
            </a:r>
          </a:p>
          <a:p>
            <a:pPr algn="just">
              <a:lnSpc>
                <a:spcPct val="150000"/>
              </a:lnSpc>
            </a:pPr>
            <a:r>
              <a:rPr lang="es-MX" b="1" dirty="0">
                <a:latin typeface="Arial" panose="020B0604020202020204" pitchFamily="34" charset="0"/>
                <a:cs typeface="Arial" panose="020B0604020202020204" pitchFamily="34" charset="0"/>
              </a:rPr>
              <a:t>																	…..     </a:t>
            </a:r>
            <a:r>
              <a:rPr lang="es-MX" b="1" dirty="0">
                <a:latin typeface="Arial" panose="020B0604020202020204" pitchFamily="34" charset="0"/>
                <a:cs typeface="Arial" panose="020B0604020202020204" pitchFamily="34" charset="0"/>
                <a:sym typeface="Wingdings" panose="05000000000000000000" pitchFamily="2" charset="2"/>
              </a:rPr>
              <a:t></a:t>
            </a:r>
            <a:endParaRPr lang="es-MX"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918014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E292B041-B9FC-42B1-884B-CDC29B147915}"/>
              </a:ext>
            </a:extLst>
          </p:cNvPr>
          <p:cNvSpPr txBox="1"/>
          <p:nvPr/>
        </p:nvSpPr>
        <p:spPr>
          <a:xfrm>
            <a:off x="725214" y="882869"/>
            <a:ext cx="10689020" cy="5027017"/>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de </a:t>
            </a:r>
            <a:r>
              <a:rPr lang="es-MX" dirty="0" err="1">
                <a:latin typeface="Arial" panose="020B0604020202020204" pitchFamily="34" charset="0"/>
                <a:cs typeface="Arial" panose="020B0604020202020204" pitchFamily="34" charset="0"/>
              </a:rPr>
              <a:t>Prater</a:t>
            </a:r>
            <a:r>
              <a:rPr lang="es-MX" dirty="0">
                <a:latin typeface="Arial" panose="020B0604020202020204" pitchFamily="34" charset="0"/>
                <a:cs typeface="Arial" panose="020B0604020202020204" pitchFamily="34" charset="0"/>
              </a:rPr>
              <a:t> et al (1992) en el que un participante con problemas de aprendizaje y de conducta mostró auto supervisión generalizada de comportamiento en el trabajo a lo largo de diferentes salones de clases, cuando </a:t>
            </a:r>
            <a:r>
              <a:rPr lang="es-MX" dirty="0" err="1">
                <a:latin typeface="Arial" panose="020B0604020202020204" pitchFamily="34" charset="0"/>
                <a:cs typeface="Arial" panose="020B0604020202020204" pitchFamily="34" charset="0"/>
              </a:rPr>
              <a:t>prompts</a:t>
            </a:r>
            <a:r>
              <a:rPr lang="es-MX" dirty="0">
                <a:latin typeface="Arial" panose="020B0604020202020204" pitchFamily="34" charset="0"/>
                <a:cs typeface="Arial" panose="020B0604020202020204" pitchFamily="34" charset="0"/>
              </a:rPr>
              <a:t> visuales (símbolos en su cuaderno y en un afiche) fueron presentados en esos escenarios.</a:t>
            </a:r>
          </a:p>
          <a:p>
            <a:pPr algn="just">
              <a:lnSpc>
                <a:spcPct val="150000"/>
              </a:lnSpc>
            </a:pPr>
            <a:r>
              <a:rPr lang="es-MX" dirty="0">
                <a:latin typeface="Arial" panose="020B0604020202020204" pitchFamily="34" charset="0"/>
                <a:cs typeface="Arial" panose="020B0604020202020204" pitchFamily="34" charset="0"/>
              </a:rPr>
              <a:t>Otros estímulos físicos que pueden ser empleados para la auto mediación incluyen cosas tales como brazaletes con abalorios (Holman &amp; Baer, 1979) pulseras de cadenas (</a:t>
            </a:r>
            <a:r>
              <a:rPr lang="es-MX" dirty="0" err="1">
                <a:latin typeface="Arial" panose="020B0604020202020204" pitchFamily="34" charset="0"/>
                <a:cs typeface="Arial" panose="020B0604020202020204" pitchFamily="34" charset="0"/>
              </a:rPr>
              <a:t>Strokes</a:t>
            </a:r>
            <a:r>
              <a:rPr lang="es-MX" dirty="0">
                <a:latin typeface="Arial" panose="020B0604020202020204" pitchFamily="34" charset="0"/>
                <a:cs typeface="Arial" panose="020B0604020202020204" pitchFamily="34" charset="0"/>
              </a:rPr>
              <a:t> y </a:t>
            </a:r>
            <a:r>
              <a:rPr lang="es-MX" dirty="0" err="1">
                <a:latin typeface="Arial" panose="020B0604020202020204" pitchFamily="34" charset="0"/>
                <a:cs typeface="Arial" panose="020B0604020202020204" pitchFamily="34" charset="0"/>
              </a:rPr>
              <a:t>Osnes</a:t>
            </a:r>
            <a:r>
              <a:rPr lang="es-MX" dirty="0">
                <a:latin typeface="Arial" panose="020B0604020202020204" pitchFamily="34" charset="0"/>
                <a:cs typeface="Arial" panose="020B0604020202020204" pitchFamily="34" charset="0"/>
              </a:rPr>
              <a:t>, 1989) o incluso tecnología portable (ejemplo: reloj inteligente; O’Brien et al, 2016).</a:t>
            </a:r>
          </a:p>
          <a:p>
            <a:pPr algn="just">
              <a:lnSpc>
                <a:spcPct val="150000"/>
              </a:lnSpc>
            </a:pPr>
            <a:r>
              <a:rPr lang="es-MX" dirty="0">
                <a:latin typeface="Arial" panose="020B0604020202020204" pitchFamily="34" charset="0"/>
                <a:cs typeface="Arial" panose="020B0604020202020204" pitchFamily="34" charset="0"/>
              </a:rPr>
              <a:t>La estimulación auto mediada puede también tomar la forma de estímulo verbal o estimulación encubierta, lo que es referido comúnmente como auto instrucciones, en la literatura de auto manejo (Erhard et al, en prensa). Esta táctica involucra el enseñar a una persona a usar su propia conducta verbal para ocasionar respuestas objetivo y, en algunos caso, producir respuestas objetivo generalizadas (Swanson y </a:t>
            </a:r>
            <a:r>
              <a:rPr lang="es-MX" dirty="0" err="1">
                <a:latin typeface="Arial" panose="020B0604020202020204" pitchFamily="34" charset="0"/>
                <a:cs typeface="Arial" panose="020B0604020202020204" pitchFamily="34" charset="0"/>
              </a:rPr>
              <a:t>Scarpati</a:t>
            </a:r>
            <a:r>
              <a:rPr lang="es-MX" dirty="0">
                <a:latin typeface="Arial" panose="020B0604020202020204" pitchFamily="34" charset="0"/>
                <a:cs typeface="Arial" panose="020B0604020202020204" pitchFamily="34" charset="0"/>
              </a:rPr>
              <a:t>, 1985).</a:t>
            </a:r>
          </a:p>
        </p:txBody>
      </p:sp>
    </p:spTree>
    <p:extLst>
      <p:ext uri="{BB962C8B-B14F-4D97-AF65-F5344CB8AC3E}">
        <p14:creationId xmlns:p14="http://schemas.microsoft.com/office/powerpoint/2010/main" val="31267251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F70910D-5C52-442F-A9F5-B1605BF80B44}"/>
              </a:ext>
            </a:extLst>
          </p:cNvPr>
          <p:cNvSpPr txBox="1"/>
          <p:nvPr/>
        </p:nvSpPr>
        <p:spPr>
          <a:xfrm>
            <a:off x="3074276" y="2112579"/>
            <a:ext cx="6589985" cy="2672526"/>
          </a:xfrm>
          <a:prstGeom prst="rect">
            <a:avLst/>
          </a:prstGeom>
          <a:noFill/>
        </p:spPr>
        <p:txBody>
          <a:bodyPr wrap="square" rtlCol="0">
            <a:spAutoFit/>
          </a:bodyPr>
          <a:lstStyle/>
          <a:p>
            <a:pPr algn="ctr"/>
            <a:r>
              <a:rPr lang="es-MX" dirty="0">
                <a:latin typeface="Arial" panose="020B0604020202020204" pitchFamily="34" charset="0"/>
                <a:cs typeface="Arial" panose="020B0604020202020204" pitchFamily="34" charset="0"/>
              </a:rPr>
              <a:t>Referencia</a:t>
            </a:r>
          </a:p>
          <a:p>
            <a:endParaRPr lang="es-MX" dirty="0">
              <a:latin typeface="Arial" panose="020B0604020202020204" pitchFamily="34" charset="0"/>
              <a:cs typeface="Arial" panose="020B0604020202020204" pitchFamily="34" charset="0"/>
            </a:endParaRPr>
          </a:p>
          <a:p>
            <a:pPr>
              <a:lnSpc>
                <a:spcPct val="150000"/>
              </a:lnSpc>
            </a:pPr>
            <a:r>
              <a:rPr lang="es-MX" dirty="0">
                <a:latin typeface="Arial" panose="020B0604020202020204" pitchFamily="34" charset="0"/>
                <a:cs typeface="Arial" panose="020B0604020202020204" pitchFamily="34" charset="0"/>
              </a:rPr>
              <a:t>Patricio Erhard y Terry S. </a:t>
            </a:r>
            <a:r>
              <a:rPr lang="es-MX" dirty="0" err="1">
                <a:latin typeface="Arial" panose="020B0604020202020204" pitchFamily="34" charset="0"/>
                <a:cs typeface="Arial" panose="020B0604020202020204" pitchFamily="34" charset="0"/>
              </a:rPr>
              <a:t>Falcomata</a:t>
            </a:r>
            <a:endParaRPr lang="es-MX" dirty="0">
              <a:latin typeface="Arial" panose="020B0604020202020204" pitchFamily="34" charset="0"/>
              <a:cs typeface="Arial" panose="020B0604020202020204" pitchFamily="34" charset="0"/>
            </a:endParaRPr>
          </a:p>
          <a:p>
            <a:pPr>
              <a:lnSpc>
                <a:spcPct val="150000"/>
              </a:lnSpc>
            </a:pPr>
            <a:r>
              <a:rPr lang="es-MX" dirty="0" err="1">
                <a:latin typeface="Arial" panose="020B0604020202020204" pitchFamily="34" charset="0"/>
                <a:cs typeface="Arial" panose="020B0604020202020204" pitchFamily="34" charset="0"/>
              </a:rPr>
              <a:t>Generalization</a:t>
            </a:r>
            <a:endParaRPr lang="es-MX" dirty="0">
              <a:latin typeface="Arial" panose="020B0604020202020204" pitchFamily="34" charset="0"/>
              <a:cs typeface="Arial" panose="020B0604020202020204" pitchFamily="34" charset="0"/>
            </a:endParaRPr>
          </a:p>
          <a:p>
            <a:pPr>
              <a:lnSpc>
                <a:spcPct val="150000"/>
              </a:lnSpc>
            </a:pPr>
            <a:r>
              <a:rPr lang="es-MX" dirty="0">
                <a:latin typeface="Arial" panose="020B0604020202020204" pitchFamily="34" charset="0"/>
                <a:cs typeface="Arial" panose="020B0604020202020204" pitchFamily="34" charset="0"/>
              </a:rPr>
              <a:t>En: J.L. </a:t>
            </a:r>
            <a:r>
              <a:rPr lang="es-MX" dirty="0" err="1">
                <a:latin typeface="Arial" panose="020B0604020202020204" pitchFamily="34" charset="0"/>
                <a:cs typeface="Arial" panose="020B0604020202020204" pitchFamily="34" charset="0"/>
              </a:rPr>
              <a:t>Matson</a:t>
            </a:r>
            <a:r>
              <a:rPr lang="es-MX" dirty="0">
                <a:latin typeface="Arial" panose="020B0604020202020204" pitchFamily="34" charset="0"/>
                <a:cs typeface="Arial" panose="020B0604020202020204" pitchFamily="34" charset="0"/>
              </a:rPr>
              <a:t> (ed.). </a:t>
            </a:r>
            <a:r>
              <a:rPr lang="es-MX" dirty="0" err="1">
                <a:latin typeface="Arial" panose="020B0604020202020204" pitchFamily="34" charset="0"/>
                <a:cs typeface="Arial" panose="020B0604020202020204" pitchFamily="34" charset="0"/>
              </a:rPr>
              <a:t>Handbook</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of</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Applied</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Behavior</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Analysis</a:t>
            </a:r>
            <a:r>
              <a:rPr lang="es-MX" dirty="0">
                <a:latin typeface="Arial" panose="020B0604020202020204" pitchFamily="34" charset="0"/>
                <a:cs typeface="Arial" panose="020B0604020202020204" pitchFamily="34" charset="0"/>
              </a:rPr>
              <a:t>, </a:t>
            </a:r>
          </a:p>
          <a:p>
            <a:pPr>
              <a:lnSpc>
                <a:spcPct val="150000"/>
              </a:lnSpc>
            </a:pPr>
            <a:r>
              <a:rPr lang="es-MX" dirty="0" err="1">
                <a:latin typeface="Arial" panose="020B0604020202020204" pitchFamily="34" charset="0"/>
                <a:cs typeface="Arial" panose="020B0604020202020204" pitchFamily="34" charset="0"/>
              </a:rPr>
              <a:t>Autism</a:t>
            </a:r>
            <a:r>
              <a:rPr lang="es-MX" dirty="0">
                <a:latin typeface="Arial" panose="020B0604020202020204" pitchFamily="34" charset="0"/>
                <a:cs typeface="Arial" panose="020B0604020202020204" pitchFamily="34" charset="0"/>
              </a:rPr>
              <a:t> and Child </a:t>
            </a:r>
            <a:r>
              <a:rPr lang="es-MX" dirty="0" err="1">
                <a:latin typeface="Arial" panose="020B0604020202020204" pitchFamily="34" charset="0"/>
                <a:cs typeface="Arial" panose="020B0604020202020204" pitchFamily="34" charset="0"/>
              </a:rPr>
              <a:t>Psychopathology</a:t>
            </a:r>
            <a:r>
              <a:rPr lang="es-MX" dirty="0">
                <a:latin typeface="Arial" panose="020B0604020202020204" pitchFamily="34" charset="0"/>
                <a:cs typeface="Arial" panose="020B0604020202020204" pitchFamily="34" charset="0"/>
              </a:rPr>
              <a:t> Series</a:t>
            </a:r>
          </a:p>
          <a:p>
            <a:pPr>
              <a:lnSpc>
                <a:spcPct val="150000"/>
              </a:lnSpc>
            </a:pPr>
            <a:r>
              <a:rPr lang="es-MX" dirty="0">
                <a:latin typeface="Arial" panose="020B0604020202020204" pitchFamily="34" charset="0"/>
                <a:cs typeface="Arial" panose="020B0604020202020204" pitchFamily="34" charset="0"/>
              </a:rPr>
              <a:t>https://doi.org/10.1007/978-3-031-19964-6_15</a:t>
            </a:r>
          </a:p>
        </p:txBody>
      </p:sp>
    </p:spTree>
    <p:extLst>
      <p:ext uri="{BB962C8B-B14F-4D97-AF65-F5344CB8AC3E}">
        <p14:creationId xmlns:p14="http://schemas.microsoft.com/office/powerpoint/2010/main" val="4198421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12CB91-00A0-4344-AEDF-FDDA80CE62CF}"/>
              </a:ext>
            </a:extLst>
          </p:cNvPr>
          <p:cNvSpPr>
            <a:spLocks noGrp="1"/>
          </p:cNvSpPr>
          <p:nvPr>
            <p:ph type="title"/>
          </p:nvPr>
        </p:nvSpPr>
        <p:spPr>
          <a:xfrm>
            <a:off x="838200" y="365126"/>
            <a:ext cx="10515600" cy="722696"/>
          </a:xfrm>
        </p:spPr>
        <p:txBody>
          <a:bodyPr>
            <a:normAutofit/>
          </a:bodyPr>
          <a:lstStyle/>
          <a:p>
            <a:r>
              <a:rPr lang="es-MX" sz="4000" dirty="0">
                <a:latin typeface="Arial" panose="020B0604020202020204" pitchFamily="34" charset="0"/>
                <a:cs typeface="Arial" panose="020B0604020202020204" pitchFamily="34" charset="0"/>
              </a:rPr>
              <a:t>Tipos de Generalización</a:t>
            </a:r>
          </a:p>
        </p:txBody>
      </p:sp>
      <p:sp>
        <p:nvSpPr>
          <p:cNvPr id="3" name="CuadroTexto 2">
            <a:extLst>
              <a:ext uri="{FF2B5EF4-FFF2-40B4-BE49-F238E27FC236}">
                <a16:creationId xmlns:a16="http://schemas.microsoft.com/office/drawing/2014/main" id="{1CBAE4E3-92C9-4FA6-9876-193AA22615E6}"/>
              </a:ext>
            </a:extLst>
          </p:cNvPr>
          <p:cNvSpPr txBox="1"/>
          <p:nvPr/>
        </p:nvSpPr>
        <p:spPr>
          <a:xfrm>
            <a:off x="536028" y="1277007"/>
            <a:ext cx="11035862" cy="5027017"/>
          </a:xfrm>
          <a:prstGeom prst="rect">
            <a:avLst/>
          </a:prstGeom>
          <a:noFill/>
        </p:spPr>
        <p:txBody>
          <a:bodyPr wrap="square" rtlCol="0">
            <a:spAutoFit/>
          </a:bodyPr>
          <a:lstStyle/>
          <a:p>
            <a:pPr algn="just">
              <a:lnSpc>
                <a:spcPct val="150000"/>
              </a:lnSpc>
            </a:pPr>
            <a:r>
              <a:rPr lang="es-MX" b="1" dirty="0">
                <a:latin typeface="Arial" panose="020B0604020202020204" pitchFamily="34" charset="0"/>
                <a:cs typeface="Arial" panose="020B0604020202020204" pitchFamily="34" charset="0"/>
              </a:rPr>
              <a:t>Mantenimiento de Respuesta  </a:t>
            </a:r>
            <a:r>
              <a:rPr lang="es-MX" dirty="0">
                <a:latin typeface="Arial" panose="020B0604020202020204" pitchFamily="34" charset="0"/>
                <a:cs typeface="Arial" panose="020B0604020202020204" pitchFamily="34" charset="0"/>
              </a:rPr>
              <a:t>El mantenimiento de respuesta, frecuentemente referido simplemente como mantenimiento, es el término que describe un responder sostenido a lo largo del tiempo, cuando los componentes del entrenamiento se han retirado. Por ejemplo, si un individuo es enseñado a solicitar agua y si esta solicitud continua ocurriendo días, semanas y/o meses después de que esa solicitud fue directamente entrenada, tal forma de responder puede considerarse que se mantiene. Esto es así, ya que la respuesta continua ocurriendo sin asistencia, luego del entrenamiento inicial (lo que demuestra su mantenimiento). Cuando se hacen esfuerzos para producir un cambio de conducta, resulta imperativo considerar cómo es que las variables ambientales mantendrán comportamientos deseables. Esto es porque los resultados de un cambio conductual deben ser prácticos y aplicables. Tales consideraciones pueden requerir de la identificación de contingencias ocurriendo naturalmente, de la creación de programas de reforzamiento necesarios y/o de la determinación de cómo el reforzamiento será conseguido, entre otras estrategias potenciales.</a:t>
            </a:r>
            <a:endParaRPr lang="es-MX"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545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F377E90E-802D-41EB-9B3C-17569DE1FD85}"/>
              </a:ext>
            </a:extLst>
          </p:cNvPr>
          <p:cNvSpPr txBox="1"/>
          <p:nvPr/>
        </p:nvSpPr>
        <p:spPr>
          <a:xfrm>
            <a:off x="851338" y="1545021"/>
            <a:ext cx="10594428" cy="3780522"/>
          </a:xfrm>
          <a:prstGeom prst="rect">
            <a:avLst/>
          </a:prstGeom>
          <a:noFill/>
        </p:spPr>
        <p:txBody>
          <a:bodyPr wrap="square" rtlCol="0">
            <a:spAutoFit/>
          </a:bodyPr>
          <a:lstStyle/>
          <a:p>
            <a:pPr algn="just">
              <a:lnSpc>
                <a:spcPct val="150000"/>
              </a:lnSpc>
            </a:pPr>
            <a:r>
              <a:rPr lang="es-MX" b="1" dirty="0">
                <a:latin typeface="Arial" panose="020B0604020202020204" pitchFamily="34" charset="0"/>
                <a:cs typeface="Arial" panose="020B0604020202020204" pitchFamily="34" charset="0"/>
              </a:rPr>
              <a:t>Generalización de Estímulo</a:t>
            </a:r>
            <a:r>
              <a:rPr lang="es-MX" dirty="0">
                <a:latin typeface="Arial" panose="020B0604020202020204" pitchFamily="34" charset="0"/>
                <a:cs typeface="Arial" panose="020B0604020202020204" pitchFamily="34" charset="0"/>
              </a:rPr>
              <a:t>  La generalización de estímulo es el término que describe el responder ante estímulos no entrenados que comparten características semejantes (materiales, escenarios, personas, contextos). Por ejemplo, si a una persona se le enseña a solicitar agua en su casa y el individuo emite la misma solicitud de agua en su escuela, tal ocurrencia puede ser considerada como generalización de estímulo, ya que la respuesta previamente enseñada fue emitida en un nuevo escenario no entrenado. Lo mismo sería cierto si la solicitud ocurre ante personas novedosas o respecto a tipos de agua novedosos. Cuando se planea para que ocurra la generalización de estímulo, hay quienes han enfatizado la importancia de enfocarse en (a) desarrollar </a:t>
            </a:r>
            <a:r>
              <a:rPr lang="es-MX" i="1" dirty="0">
                <a:latin typeface="Arial" panose="020B0604020202020204" pitchFamily="34" charset="0"/>
                <a:cs typeface="Arial" panose="020B0604020202020204" pitchFamily="34" charset="0"/>
              </a:rPr>
              <a:t>clases de estímulos</a:t>
            </a:r>
            <a:r>
              <a:rPr lang="es-MX" dirty="0">
                <a:latin typeface="Arial" panose="020B0604020202020204" pitchFamily="34" charset="0"/>
                <a:cs typeface="Arial" panose="020B0604020202020204" pitchFamily="34" charset="0"/>
              </a:rPr>
              <a:t> y (b) desarrollar </a:t>
            </a:r>
            <a:r>
              <a:rPr lang="es-MX" i="1" dirty="0">
                <a:latin typeface="Arial" panose="020B0604020202020204" pitchFamily="34" charset="0"/>
                <a:cs typeface="Arial" panose="020B0604020202020204" pitchFamily="34" charset="0"/>
              </a:rPr>
              <a:t>discriminaciones de estímulo</a:t>
            </a:r>
            <a:r>
              <a:rPr lang="es-MX" dirty="0">
                <a:latin typeface="Arial" panose="020B0604020202020204" pitchFamily="34" charset="0"/>
                <a:cs typeface="Arial" panose="020B0604020202020204" pitchFamily="34" charset="0"/>
              </a:rPr>
              <a:t>, entre estímulos (</a:t>
            </a:r>
            <a:r>
              <a:rPr lang="es-MX" dirty="0" err="1">
                <a:latin typeface="Arial" panose="020B0604020202020204" pitchFamily="34" charset="0"/>
                <a:cs typeface="Arial" panose="020B0604020202020204" pitchFamily="34" charset="0"/>
              </a:rPr>
              <a:t>Cuvo</a:t>
            </a:r>
            <a:r>
              <a:rPr lang="es-MX" dirty="0">
                <a:latin typeface="Arial" panose="020B0604020202020204" pitchFamily="34" charset="0"/>
                <a:cs typeface="Arial" panose="020B0604020202020204" pitchFamily="34" charset="0"/>
              </a:rPr>
              <a:t>, 2003).</a:t>
            </a:r>
            <a:endParaRPr lang="es-MX"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0012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61689D3-7AC8-4B1A-989C-85C160D0EE56}"/>
              </a:ext>
            </a:extLst>
          </p:cNvPr>
          <p:cNvSpPr txBox="1"/>
          <p:nvPr/>
        </p:nvSpPr>
        <p:spPr>
          <a:xfrm>
            <a:off x="804041" y="1403131"/>
            <a:ext cx="10625959" cy="4108817"/>
          </a:xfrm>
          <a:prstGeom prst="rect">
            <a:avLst/>
          </a:prstGeom>
          <a:noFill/>
        </p:spPr>
        <p:txBody>
          <a:bodyPr wrap="square" rtlCol="0">
            <a:spAutoFit/>
          </a:bodyPr>
          <a:lstStyle/>
          <a:p>
            <a:pPr algn="just">
              <a:lnSpc>
                <a:spcPct val="150000"/>
              </a:lnSpc>
            </a:pPr>
            <a:r>
              <a:rPr lang="es-MX" b="1" dirty="0">
                <a:latin typeface="Arial" panose="020B0604020202020204" pitchFamily="34" charset="0"/>
                <a:cs typeface="Arial" panose="020B0604020202020204" pitchFamily="34" charset="0"/>
              </a:rPr>
              <a:t>Clases de Estímulo</a:t>
            </a:r>
            <a:r>
              <a:rPr lang="es-MX" dirty="0">
                <a:latin typeface="Arial" panose="020B0604020202020204" pitchFamily="34" charset="0"/>
                <a:cs typeface="Arial" panose="020B0604020202020204" pitchFamily="34" charset="0"/>
              </a:rPr>
              <a:t>  Una clase de estímulo se conforma de un grupo de estímulos que comparten características físicas, temporales o funcionales. Por ejemplo, unas botellas de agua Alpura ®, e-pura ® y Santa Clara ®, pueden ser agrupadas bajo la misma clase de estímulo, agua, ya que comparten características comunes (embotelladas, limpias, potables, líquidas, con agua). Si una persona es enseñada a solicitar una botella de agua Alpura ® señalándola y solicitudes no entrenadas mediante el señalamiento de otras marcas de agua, se emiten subsecuentemente, entonces se puede decir que ha ocurrido una generalización de estímulo. Luego, la emergencia de la generalización de estímulo, también puede describirse como emergencia de respuestas no entrenadas ante estímulos que perteneces a la misma clase.</a:t>
            </a:r>
          </a:p>
          <a:p>
            <a:endParaRPr lang="es-MX"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28354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E2202FB8-FBE8-48FD-A711-74E5C8BC1D23}"/>
              </a:ext>
            </a:extLst>
          </p:cNvPr>
          <p:cNvSpPr txBox="1"/>
          <p:nvPr/>
        </p:nvSpPr>
        <p:spPr>
          <a:xfrm>
            <a:off x="567559" y="1008993"/>
            <a:ext cx="11067393" cy="4611519"/>
          </a:xfrm>
          <a:prstGeom prst="rect">
            <a:avLst/>
          </a:prstGeom>
          <a:noFill/>
        </p:spPr>
        <p:txBody>
          <a:bodyPr wrap="square" rtlCol="0">
            <a:spAutoFit/>
          </a:bodyPr>
          <a:lstStyle/>
          <a:p>
            <a:pPr algn="just">
              <a:lnSpc>
                <a:spcPct val="150000"/>
              </a:lnSpc>
            </a:pPr>
            <a:r>
              <a:rPr lang="es-MX" b="1" dirty="0">
                <a:latin typeface="Arial" panose="020B0604020202020204" pitchFamily="34" charset="0"/>
                <a:cs typeface="Arial" panose="020B0604020202020204" pitchFamily="34" charset="0"/>
              </a:rPr>
              <a:t>Discriminación de Estímulo</a:t>
            </a:r>
            <a:r>
              <a:rPr lang="es-MX" dirty="0">
                <a:latin typeface="Arial" panose="020B0604020202020204" pitchFamily="34" charset="0"/>
                <a:cs typeface="Arial" panose="020B0604020202020204" pitchFamily="34" charset="0"/>
              </a:rPr>
              <a:t>  También es importante el tomar en consideración el enseñar discriminación de estímulo para producir la generalización del cambio conductual y asegurar que ocurra la respuesta en los contextos apropiados (y no se presente en contextos inapropiados). Esto es, si la discriminación de estímulo no se enseña, es posible que el estímulo ejerza un control excesivo sobre la respuesta (esto a veces es referido como </a:t>
            </a:r>
            <a:r>
              <a:rPr lang="es-MX" i="1" dirty="0">
                <a:latin typeface="Arial" panose="020B0604020202020204" pitchFamily="34" charset="0"/>
                <a:cs typeface="Arial" panose="020B0604020202020204" pitchFamily="34" charset="0"/>
              </a:rPr>
              <a:t>sobre selectividad del estímulo, </a:t>
            </a:r>
            <a:r>
              <a:rPr lang="es-MX" dirty="0" err="1">
                <a:latin typeface="Arial" panose="020B0604020202020204" pitchFamily="34" charset="0"/>
                <a:cs typeface="Arial" panose="020B0604020202020204" pitchFamily="34" charset="0"/>
              </a:rPr>
              <a:t>Lovaas</a:t>
            </a:r>
            <a:r>
              <a:rPr lang="es-MX" dirty="0">
                <a:latin typeface="Arial" panose="020B0604020202020204" pitchFamily="34" charset="0"/>
                <a:cs typeface="Arial" panose="020B0604020202020204" pitchFamily="34" charset="0"/>
              </a:rPr>
              <a:t> et al, 1971).</a:t>
            </a:r>
            <a:r>
              <a:rPr lang="es-MX" i="1" dirty="0">
                <a:latin typeface="Arial" panose="020B0604020202020204" pitchFamily="34" charset="0"/>
                <a:cs typeface="Arial" panose="020B0604020202020204" pitchFamily="34" charset="0"/>
              </a:rPr>
              <a:t> </a:t>
            </a:r>
          </a:p>
          <a:p>
            <a:pPr algn="just">
              <a:lnSpc>
                <a:spcPct val="150000"/>
              </a:lnSpc>
            </a:pPr>
            <a:endParaRPr lang="es-MX" b="1" i="1" dirty="0">
              <a:latin typeface="Arial" panose="020B0604020202020204" pitchFamily="34" charset="0"/>
              <a:cs typeface="Arial" panose="020B0604020202020204" pitchFamily="34" charset="0"/>
            </a:endParaRPr>
          </a:p>
          <a:p>
            <a:pPr algn="just">
              <a:lnSpc>
                <a:spcPct val="150000"/>
              </a:lnSpc>
            </a:pPr>
            <a:r>
              <a:rPr lang="es-MX" b="1" dirty="0">
                <a:latin typeface="Arial" panose="020B0604020202020204" pitchFamily="34" charset="0"/>
                <a:cs typeface="Arial" panose="020B0604020202020204" pitchFamily="34" charset="0"/>
              </a:rPr>
              <a:t>Generalización de Respuesta</a:t>
            </a:r>
            <a:r>
              <a:rPr lang="es-MX" dirty="0">
                <a:latin typeface="Arial" panose="020B0604020202020204" pitchFamily="34" charset="0"/>
                <a:cs typeface="Arial" panose="020B0604020202020204" pitchFamily="34" charset="0"/>
              </a:rPr>
              <a:t>  Es el término que describe la ocurrencia de respuestas novedosas no entrenadas. Por ejemplo, si un niño es enseñado a solicitar agua levantando el brazo y haciendo un movimiento de ‘agarre’ y luego el niño emite solicitudes señalando, tal ocurrencia puede considerarse generalización de respuesta, púes estará emitiendo una respuesta con topografía diferente, en relación a la respuesta original.</a:t>
            </a:r>
            <a:endParaRPr lang="es-MX"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4258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610966B4-6883-48CE-8F9C-F7F89A7F7A10}"/>
              </a:ext>
            </a:extLst>
          </p:cNvPr>
          <p:cNvSpPr txBox="1"/>
          <p:nvPr/>
        </p:nvSpPr>
        <p:spPr>
          <a:xfrm>
            <a:off x="835572" y="1355834"/>
            <a:ext cx="10515600" cy="3780522"/>
          </a:xfrm>
          <a:prstGeom prst="rect">
            <a:avLst/>
          </a:prstGeom>
          <a:noFill/>
        </p:spPr>
        <p:txBody>
          <a:bodyPr wrap="square" rtlCol="0">
            <a:spAutoFit/>
          </a:bodyPr>
          <a:lstStyle/>
          <a:p>
            <a:pPr algn="just">
              <a:lnSpc>
                <a:spcPct val="150000"/>
              </a:lnSpc>
            </a:pPr>
            <a:r>
              <a:rPr lang="es-MX" b="1" dirty="0">
                <a:latin typeface="Arial" panose="020B0604020202020204" pitchFamily="34" charset="0"/>
                <a:cs typeface="Arial" panose="020B0604020202020204" pitchFamily="34" charset="0"/>
              </a:rPr>
              <a:t>Clase de Respuesta</a:t>
            </a:r>
            <a:r>
              <a:rPr lang="es-MX" dirty="0">
                <a:latin typeface="Arial" panose="020B0604020202020204" pitchFamily="34" charset="0"/>
                <a:cs typeface="Arial" panose="020B0604020202020204" pitchFamily="34" charset="0"/>
              </a:rPr>
              <a:t>  Algunos han notado que las consecuencias funcionalmente equivalentes son parte importante de la generalización de respuestas (</a:t>
            </a:r>
            <a:r>
              <a:rPr lang="es-MX" dirty="0" err="1">
                <a:latin typeface="Arial" panose="020B0604020202020204" pitchFamily="34" charset="0"/>
                <a:cs typeface="Arial" panose="020B0604020202020204" pitchFamily="34" charset="0"/>
              </a:rPr>
              <a:t>Carr</a:t>
            </a:r>
            <a:r>
              <a:rPr lang="es-MX" dirty="0">
                <a:latin typeface="Arial" panose="020B0604020202020204" pitchFamily="34" charset="0"/>
                <a:cs typeface="Arial" panose="020B0604020202020204" pitchFamily="34" charset="0"/>
              </a:rPr>
              <a:t>, 1988). Basado en esta clasificación, la generalización de respuesta también puede ser considerada como la emergencia de respuestas novedosas dentro de la misma clase (es decir, dentro del mismo grupo de respuestas funcionalmente equivalentes). Consideremos nuevamente el ejemplo del niño solicitando agua. Si un niño hace una solicitud novedosa ( por ejemplo, señalando) para obtener la misma consecuencia (que le proporcionen el agua), entonces la respuesta enseñada previamente y la respuesta novedosa serían miembros de la misma clase de respuesta (ambas resultan en la misma consecuencia donde se les proporciona el agua).</a:t>
            </a:r>
            <a:endParaRPr lang="es-MX"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1707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0D4953-937A-44BB-B9D3-E63BE2F85FF6}"/>
              </a:ext>
            </a:extLst>
          </p:cNvPr>
          <p:cNvSpPr>
            <a:spLocks noGrp="1"/>
          </p:cNvSpPr>
          <p:nvPr>
            <p:ph type="title"/>
          </p:nvPr>
        </p:nvSpPr>
        <p:spPr>
          <a:xfrm>
            <a:off x="838200" y="365126"/>
            <a:ext cx="10515600" cy="722696"/>
          </a:xfrm>
        </p:spPr>
        <p:txBody>
          <a:bodyPr>
            <a:normAutofit/>
          </a:bodyPr>
          <a:lstStyle/>
          <a:p>
            <a:r>
              <a:rPr lang="es-MX" sz="4000" dirty="0">
                <a:latin typeface="Arial" panose="020B0604020202020204" pitchFamily="34" charset="0"/>
                <a:cs typeface="Arial" panose="020B0604020202020204" pitchFamily="34" charset="0"/>
              </a:rPr>
              <a:t>Otros Efectos de la Generalización</a:t>
            </a:r>
          </a:p>
        </p:txBody>
      </p:sp>
      <p:sp>
        <p:nvSpPr>
          <p:cNvPr id="3" name="CuadroTexto 2">
            <a:extLst>
              <a:ext uri="{FF2B5EF4-FFF2-40B4-BE49-F238E27FC236}">
                <a16:creationId xmlns:a16="http://schemas.microsoft.com/office/drawing/2014/main" id="{F1FD86B3-9551-49E4-80CC-75266D03702A}"/>
              </a:ext>
            </a:extLst>
          </p:cNvPr>
          <p:cNvSpPr txBox="1"/>
          <p:nvPr/>
        </p:nvSpPr>
        <p:spPr>
          <a:xfrm>
            <a:off x="599089" y="1371600"/>
            <a:ext cx="10941269" cy="5027017"/>
          </a:xfrm>
          <a:prstGeom prst="rect">
            <a:avLst/>
          </a:prstGeom>
          <a:noFill/>
        </p:spPr>
        <p:txBody>
          <a:bodyPr wrap="square" rtlCol="0">
            <a:spAutoFit/>
          </a:bodyPr>
          <a:lstStyle/>
          <a:p>
            <a:pPr algn="just">
              <a:lnSpc>
                <a:spcPct val="150000"/>
              </a:lnSpc>
            </a:pPr>
            <a:r>
              <a:rPr lang="es-MX" b="1" dirty="0">
                <a:latin typeface="Arial" panose="020B0604020202020204" pitchFamily="34" charset="0"/>
                <a:cs typeface="Arial" panose="020B0604020202020204" pitchFamily="34" charset="0"/>
              </a:rPr>
              <a:t>Respuestas Generativas</a:t>
            </a:r>
            <a:r>
              <a:rPr lang="es-MX" dirty="0">
                <a:latin typeface="Arial" panose="020B0604020202020204" pitchFamily="34" charset="0"/>
                <a:cs typeface="Arial" panose="020B0604020202020204" pitchFamily="34" charset="0"/>
              </a:rPr>
              <a:t>  La generalización es referida como un cambio conductual generalizado, como generalidad o incluso como inducción en algunos casos. Aunque semejantes, estos términos no deben ser confundidos con la </a:t>
            </a:r>
            <a:r>
              <a:rPr lang="es-MX" i="1" dirty="0">
                <a:latin typeface="Arial" panose="020B0604020202020204" pitchFamily="34" charset="0"/>
                <a:cs typeface="Arial" panose="020B0604020202020204" pitchFamily="34" charset="0"/>
              </a:rPr>
              <a:t>respuesta generativa </a:t>
            </a:r>
            <a:r>
              <a:rPr lang="es-MX" dirty="0">
                <a:latin typeface="Arial" panose="020B0604020202020204" pitchFamily="34" charset="0"/>
                <a:cs typeface="Arial" panose="020B0604020202020204" pitchFamily="34" charset="0"/>
              </a:rPr>
              <a:t>(conducta verbal generativa, lenguaje generativo), que es un término que típicamente se emplea para otras funciones. Una forma en que éste término se usa, es para describir respuestas novedosas que operan bajo un control de estímulo conjunto (</a:t>
            </a:r>
            <a:r>
              <a:rPr lang="es-MX" dirty="0" err="1">
                <a:latin typeface="Arial" panose="020B0604020202020204" pitchFamily="34" charset="0"/>
                <a:cs typeface="Arial" panose="020B0604020202020204" pitchFamily="34" charset="0"/>
              </a:rPr>
              <a:t>Holth</a:t>
            </a:r>
            <a:r>
              <a:rPr lang="es-MX" dirty="0">
                <a:latin typeface="Arial" panose="020B0604020202020204" pitchFamily="34" charset="0"/>
                <a:cs typeface="Arial" panose="020B0604020202020204" pitchFamily="34" charset="0"/>
              </a:rPr>
              <a:t>, 2017), como la emergencia de tactos no enseñados durante entrenamiento directo en mandos (</a:t>
            </a:r>
            <a:r>
              <a:rPr lang="es-MX" dirty="0" err="1">
                <a:latin typeface="Arial" panose="020B0604020202020204" pitchFamily="34" charset="0"/>
                <a:cs typeface="Arial" panose="020B0604020202020204" pitchFamily="34" charset="0"/>
              </a:rPr>
              <a:t>Greer</a:t>
            </a:r>
            <a:r>
              <a:rPr lang="es-MX" dirty="0">
                <a:latin typeface="Arial" panose="020B0604020202020204" pitchFamily="34" charset="0"/>
                <a:cs typeface="Arial" panose="020B0604020202020204" pitchFamily="34" charset="0"/>
              </a:rPr>
              <a:t> &amp; Ross, 2008; </a:t>
            </a:r>
            <a:r>
              <a:rPr lang="es-MX" dirty="0" err="1">
                <a:latin typeface="Arial" panose="020B0604020202020204" pitchFamily="34" charset="0"/>
                <a:cs typeface="Arial" panose="020B0604020202020204" pitchFamily="34" charset="0"/>
              </a:rPr>
              <a:t>Nuzzolo-Gomez</a:t>
            </a:r>
            <a:r>
              <a:rPr lang="es-MX" dirty="0">
                <a:latin typeface="Arial" panose="020B0604020202020204" pitchFamily="34" charset="0"/>
                <a:cs typeface="Arial" panose="020B0604020202020204" pitchFamily="34" charset="0"/>
              </a:rPr>
              <a:t> &amp; </a:t>
            </a:r>
            <a:r>
              <a:rPr lang="es-MX" dirty="0" err="1">
                <a:latin typeface="Arial" panose="020B0604020202020204" pitchFamily="34" charset="0"/>
                <a:cs typeface="Arial" panose="020B0604020202020204" pitchFamily="34" charset="0"/>
              </a:rPr>
              <a:t>Greer</a:t>
            </a:r>
            <a:r>
              <a:rPr lang="es-MX" dirty="0">
                <a:latin typeface="Arial" panose="020B0604020202020204" pitchFamily="34" charset="0"/>
                <a:cs typeface="Arial" panose="020B0604020202020204" pitchFamily="34" charset="0"/>
              </a:rPr>
              <a:t>, 2004). Esto es, si un individuo es enseñado a solicitar algo al decir su nombre y luego el individuo usa el nombre del ítem para otro propósito (ejemplo: mencionando el nombre espontáneamente para involucrarse en una interacción social), entonces tal ocurrencia sería considerada como respuesta generativa. Este término también se ha empleado para describir lenguaje nuevo, típicamente en referencia a la capacidad que uno tiene para producir y entender oraciones que nunca había visto, hablado o escuchado (Hayes et al, 2001; Stewart et al, 2013).</a:t>
            </a:r>
            <a:endParaRPr lang="es-MX"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78226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E04E4AE-BC11-4D3E-896A-418751D5F046}"/>
              </a:ext>
            </a:extLst>
          </p:cNvPr>
          <p:cNvSpPr txBox="1"/>
          <p:nvPr/>
        </p:nvSpPr>
        <p:spPr>
          <a:xfrm>
            <a:off x="804042" y="1450428"/>
            <a:ext cx="10625959" cy="3780522"/>
          </a:xfrm>
          <a:prstGeom prst="rect">
            <a:avLst/>
          </a:prstGeom>
          <a:noFill/>
        </p:spPr>
        <p:txBody>
          <a:bodyPr wrap="square" rtlCol="0">
            <a:spAutoFit/>
          </a:bodyPr>
          <a:lstStyle/>
          <a:p>
            <a:pPr algn="just">
              <a:lnSpc>
                <a:spcPct val="150000"/>
              </a:lnSpc>
            </a:pPr>
            <a:r>
              <a:rPr lang="es-MX" b="1" dirty="0">
                <a:latin typeface="Arial" panose="020B0604020202020204" pitchFamily="34" charset="0"/>
                <a:cs typeface="Arial" panose="020B0604020202020204" pitchFamily="34" charset="0"/>
              </a:rPr>
              <a:t>Generalización Re combinatoria</a:t>
            </a:r>
            <a:r>
              <a:rPr lang="es-MX" dirty="0">
                <a:latin typeface="Arial" panose="020B0604020202020204" pitchFamily="34" charset="0"/>
                <a:cs typeface="Arial" panose="020B0604020202020204" pitchFamily="34" charset="0"/>
              </a:rPr>
              <a:t>  Este término se emplea para describir ‘respuestas diferenciales ante combinaciones nuevas de componentes de estímulos, que han sido incluidos previamente en otros contextos de estímulos’ (Goldstein, 1983; p. 280). Por ejemplo, si un alumno es directamente enseñado a seleccionar un ‘auto azul’ o un ‘avión rojo’ y luego el alumno es capaz de seleccionar un ‘auto rojo’ o un ‘avión azul’ sin un entrenamiento directo, entonces tal ocurrencia puede considerarse como una forma de generalización re combinatoria. Este tipo de generalización es favorable puesto que el responder en un ambiente natural con frecuencia requiere de la capacidad para ‘combinar’ estímulos en formas diversas para producir una consecuencia deseada. Esta clase de efecto generalizado puede ser programado y producido mediante </a:t>
            </a:r>
            <a:r>
              <a:rPr lang="es-MX" i="1" dirty="0">
                <a:latin typeface="Arial" panose="020B0604020202020204" pitchFamily="34" charset="0"/>
                <a:cs typeface="Arial" panose="020B0604020202020204" pitchFamily="34" charset="0"/>
              </a:rPr>
              <a:t>entrenamiento </a:t>
            </a:r>
            <a:r>
              <a:rPr lang="es-MX" i="1" dirty="0" err="1">
                <a:latin typeface="Arial" panose="020B0604020202020204" pitchFamily="34" charset="0"/>
                <a:cs typeface="Arial" panose="020B0604020202020204" pitchFamily="34" charset="0"/>
              </a:rPr>
              <a:t>mátrix</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Pauwels</a:t>
            </a:r>
            <a:r>
              <a:rPr lang="es-MX" dirty="0">
                <a:latin typeface="Arial" panose="020B0604020202020204" pitchFamily="34" charset="0"/>
                <a:cs typeface="Arial" panose="020B0604020202020204" pitchFamily="34" charset="0"/>
              </a:rPr>
              <a:t> et al, 2015).  </a:t>
            </a:r>
            <a:endParaRPr lang="es-MX"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4843929"/>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379</TotalTime>
  <Words>4318</Words>
  <Application>Microsoft Office PowerPoint</Application>
  <PresentationFormat>Panorámica</PresentationFormat>
  <Paragraphs>65</Paragraphs>
  <Slides>26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26</vt:i4>
      </vt:variant>
    </vt:vector>
  </HeadingPairs>
  <TitlesOfParts>
    <vt:vector size="31" baseType="lpstr">
      <vt:lpstr>Arial</vt:lpstr>
      <vt:lpstr>Arial Black</vt:lpstr>
      <vt:lpstr>Calibri</vt:lpstr>
      <vt:lpstr>Calibri Light</vt:lpstr>
      <vt:lpstr>Office 2013 - 2022 Theme</vt:lpstr>
      <vt:lpstr>Generalización</vt:lpstr>
      <vt:lpstr>Definiciones y Contexto Histórico</vt:lpstr>
      <vt:lpstr>Tipos de Generalización</vt:lpstr>
      <vt:lpstr>Presentación de PowerPoint</vt:lpstr>
      <vt:lpstr>Presentación de PowerPoint</vt:lpstr>
      <vt:lpstr>Presentación de PowerPoint</vt:lpstr>
      <vt:lpstr>Presentación de PowerPoint</vt:lpstr>
      <vt:lpstr>Otros Efectos de la Generalización</vt:lpstr>
      <vt:lpstr>Presentación de PowerPoint</vt:lpstr>
      <vt:lpstr>Presentación de PowerPoint</vt:lpstr>
      <vt:lpstr>Presentación de PowerPoint</vt:lpstr>
      <vt:lpstr>Tácticas de Programación para un Cambio Conductual Generalizable</vt:lpstr>
      <vt:lpstr>Presentación de PowerPoint</vt:lpstr>
      <vt:lpstr>Presentación de PowerPoint</vt:lpstr>
      <vt:lpstr>Presentación de PowerPoint</vt:lpstr>
      <vt:lpstr>Presentación de PowerPoint</vt:lpstr>
      <vt:lpstr>Entrenar la Diversidad</vt:lpstr>
      <vt:lpstr>Presentación de PowerPoint</vt:lpstr>
      <vt:lpstr>Presentación de PowerPoint</vt:lpstr>
      <vt:lpstr>Presentación de PowerPoint</vt:lpstr>
      <vt:lpstr>Presentación de PowerPoint</vt:lpstr>
      <vt:lpstr>Incorporar Mediadores Funcionales</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Generalización</dc:title>
  <dc:creator>DR JAIME</dc:creator>
  <cp:lastModifiedBy>DR JAIME</cp:lastModifiedBy>
  <cp:revision>56</cp:revision>
  <dcterms:created xsi:type="dcterms:W3CDTF">2024-07-01T14:28:07Z</dcterms:created>
  <dcterms:modified xsi:type="dcterms:W3CDTF">2024-07-08T23:12:18Z</dcterms:modified>
</cp:coreProperties>
</file>