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5" r:id="rId7"/>
    <p:sldId id="262" r:id="rId8"/>
    <p:sldId id="263" r:id="rId9"/>
    <p:sldId id="264" r:id="rId10"/>
    <p:sldId id="266" r:id="rId11"/>
    <p:sldId id="267" r:id="rId12"/>
    <p:sldId id="268" r:id="rId13"/>
    <p:sldId id="269" r:id="rId14"/>
    <p:sldId id="270" r:id="rId15"/>
    <p:sldId id="271" r:id="rId16"/>
    <p:sldId id="272" r:id="rId17"/>
    <p:sldId id="273" r:id="rId18"/>
    <p:sldId id="275"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1/6/2024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1/6/2024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1/6/2024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1/6/2024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1/6/2024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‹Nº›</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384BF4-6BB6-4BB0-ABFA-7A2FF059A7B8}"/>
              </a:ext>
            </a:extLst>
          </p:cNvPr>
          <p:cNvSpPr>
            <a:spLocks noGrp="1"/>
          </p:cNvSpPr>
          <p:nvPr>
            <p:ph type="ctrTitle"/>
          </p:nvPr>
        </p:nvSpPr>
        <p:spPr>
          <a:xfrm>
            <a:off x="533896" y="804042"/>
            <a:ext cx="5551594" cy="2180134"/>
          </a:xfrm>
        </p:spPr>
        <p:txBody>
          <a:bodyPr>
            <a:normAutofit fontScale="90000"/>
          </a:bodyPr>
          <a:lstStyle/>
          <a:p>
            <a:pPr algn="ctr"/>
            <a:r>
              <a:rPr lang="es-MX" sz="4900" b="1" dirty="0">
                <a:latin typeface="Arial" panose="020B0604020202020204" pitchFamily="34" charset="0"/>
                <a:cs typeface="Arial" panose="020B0604020202020204" pitchFamily="34" charset="0"/>
              </a:rPr>
              <a:t>Operaciones Establecedoras</a:t>
            </a:r>
            <a:br>
              <a:rPr lang="es-MX" sz="4400" b="1" dirty="0">
                <a:latin typeface="Arial" panose="020B0604020202020204" pitchFamily="34" charset="0"/>
                <a:cs typeface="Arial" panose="020B0604020202020204" pitchFamily="34" charset="0"/>
              </a:rPr>
            </a:br>
            <a:r>
              <a:rPr lang="es-MX" sz="2200" dirty="0">
                <a:latin typeface="Arial" panose="020B0604020202020204" pitchFamily="34" charset="0"/>
                <a:cs typeface="Arial" panose="020B0604020202020204" pitchFamily="34" charset="0"/>
              </a:rPr>
              <a:t>implicaciones para la supervisión, tratamiento y prevención de </a:t>
            </a:r>
            <a:br>
              <a:rPr lang="es-MX" sz="2200" dirty="0">
                <a:latin typeface="Arial" panose="020B0604020202020204" pitchFamily="34" charset="0"/>
                <a:cs typeface="Arial" panose="020B0604020202020204" pitchFamily="34" charset="0"/>
              </a:rPr>
            </a:br>
            <a:r>
              <a:rPr lang="es-MX" sz="2200" dirty="0">
                <a:latin typeface="Arial" panose="020B0604020202020204" pitchFamily="34" charset="0"/>
                <a:cs typeface="Arial" panose="020B0604020202020204" pitchFamily="34" charset="0"/>
              </a:rPr>
              <a:t>conductas problema</a:t>
            </a:r>
          </a:p>
        </p:txBody>
      </p:sp>
      <p:sp>
        <p:nvSpPr>
          <p:cNvPr id="3" name="Subtítulo 2">
            <a:extLst>
              <a:ext uri="{FF2B5EF4-FFF2-40B4-BE49-F238E27FC236}">
                <a16:creationId xmlns:a16="http://schemas.microsoft.com/office/drawing/2014/main" id="{F4F0A6D4-A676-4847-AC56-4EACDB871B0F}"/>
              </a:ext>
            </a:extLst>
          </p:cNvPr>
          <p:cNvSpPr>
            <a:spLocks noGrp="1"/>
          </p:cNvSpPr>
          <p:nvPr>
            <p:ph type="subTitle" idx="1"/>
          </p:nvPr>
        </p:nvSpPr>
        <p:spPr>
          <a:xfrm>
            <a:off x="533897" y="3157596"/>
            <a:ext cx="10993546" cy="590321"/>
          </a:xfrm>
        </p:spPr>
        <p:txBody>
          <a:bodyPr>
            <a:normAutofit/>
          </a:bodyPr>
          <a:lstStyle/>
          <a:p>
            <a:r>
              <a:rPr lang="es-MX" sz="3200" cap="none" dirty="0">
                <a:solidFill>
                  <a:schemeClr val="bg1"/>
                </a:solidFill>
              </a:rPr>
              <a:t>Opiniones de Peter McGill (1999)</a:t>
            </a:r>
          </a:p>
        </p:txBody>
      </p:sp>
      <p:sp>
        <p:nvSpPr>
          <p:cNvPr id="4" name="CuadroTexto 3">
            <a:extLst>
              <a:ext uri="{FF2B5EF4-FFF2-40B4-BE49-F238E27FC236}">
                <a16:creationId xmlns:a16="http://schemas.microsoft.com/office/drawing/2014/main" id="{2BB6D819-26B5-4902-938B-FF62C6B7EB6D}"/>
              </a:ext>
            </a:extLst>
          </p:cNvPr>
          <p:cNvSpPr txBox="1"/>
          <p:nvPr/>
        </p:nvSpPr>
        <p:spPr>
          <a:xfrm>
            <a:off x="1734207" y="5312980"/>
            <a:ext cx="3263462" cy="1015663"/>
          </a:xfrm>
          <a:prstGeom prst="rect">
            <a:avLst/>
          </a:prstGeom>
          <a:noFill/>
        </p:spPr>
        <p:txBody>
          <a:bodyPr wrap="square" rtlCol="0">
            <a:spAutoFit/>
          </a:bodyPr>
          <a:lstStyle/>
          <a:p>
            <a:pPr algn="ctr"/>
            <a:r>
              <a:rPr lang="es-MX" sz="2000" dirty="0" err="1">
                <a:solidFill>
                  <a:schemeClr val="bg1"/>
                </a:solidFill>
                <a:latin typeface="Arial" panose="020B0604020202020204" pitchFamily="34" charset="0"/>
                <a:cs typeface="Arial" panose="020B0604020202020204" pitchFamily="34" charset="0"/>
              </a:rPr>
              <a:t>Ps</a:t>
            </a:r>
            <a:r>
              <a:rPr lang="es-MX" sz="2000" dirty="0">
                <a:solidFill>
                  <a:schemeClr val="bg1"/>
                </a:solidFill>
                <a:latin typeface="Arial" panose="020B0604020202020204" pitchFamily="34" charset="0"/>
                <a:cs typeface="Arial" panose="020B0604020202020204" pitchFamily="34" charset="0"/>
              </a:rPr>
              <a:t> Jaime E Vargas M</a:t>
            </a:r>
          </a:p>
          <a:p>
            <a:pPr algn="ctr"/>
            <a:endParaRPr lang="es-MX" sz="2000" dirty="0">
              <a:solidFill>
                <a:schemeClr val="bg1"/>
              </a:solidFill>
              <a:latin typeface="Arial" panose="020B0604020202020204" pitchFamily="34" charset="0"/>
              <a:cs typeface="Arial" panose="020B0604020202020204" pitchFamily="34" charset="0"/>
            </a:endParaRPr>
          </a:p>
          <a:p>
            <a:pPr algn="ctr"/>
            <a:r>
              <a:rPr lang="es-MX" sz="2000" dirty="0">
                <a:solidFill>
                  <a:schemeClr val="bg1"/>
                </a:solidFill>
                <a:latin typeface="Arial" panose="020B0604020202020204" pitchFamily="34" charset="0"/>
                <a:cs typeface="Arial" panose="020B0604020202020204" pitchFamily="34" charset="0"/>
              </a:rPr>
              <a:t>A515TE</a:t>
            </a:r>
          </a:p>
        </p:txBody>
      </p:sp>
      <p:pic>
        <p:nvPicPr>
          <p:cNvPr id="8" name="Imagen 7">
            <a:extLst>
              <a:ext uri="{FF2B5EF4-FFF2-40B4-BE49-F238E27FC236}">
                <a16:creationId xmlns:a16="http://schemas.microsoft.com/office/drawing/2014/main" id="{9CAA3902-B67F-4E65-B0E7-5C579680B05D}"/>
              </a:ext>
            </a:extLst>
          </p:cNvPr>
          <p:cNvPicPr>
            <a:picLocks noChangeAspect="1"/>
          </p:cNvPicPr>
          <p:nvPr/>
        </p:nvPicPr>
        <p:blipFill>
          <a:blip r:embed="rId2"/>
          <a:stretch>
            <a:fillRect/>
          </a:stretch>
        </p:blipFill>
        <p:spPr>
          <a:xfrm>
            <a:off x="6495393" y="570366"/>
            <a:ext cx="5247125" cy="5814667"/>
          </a:xfrm>
          <a:prstGeom prst="rect">
            <a:avLst/>
          </a:prstGeom>
        </p:spPr>
      </p:pic>
    </p:spTree>
    <p:extLst>
      <p:ext uri="{BB962C8B-B14F-4D97-AF65-F5344CB8AC3E}">
        <p14:creationId xmlns:p14="http://schemas.microsoft.com/office/powerpoint/2010/main" val="4273053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71A3C67-24F7-422D-BC60-47C72D1E4BD0}"/>
              </a:ext>
            </a:extLst>
          </p:cNvPr>
          <p:cNvSpPr txBox="1"/>
          <p:nvPr/>
        </p:nvSpPr>
        <p:spPr>
          <a:xfrm>
            <a:off x="457200" y="1024759"/>
            <a:ext cx="11319641"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	Michael describe 3 tipos de operaciones establecedoras condicionadas (</a:t>
            </a:r>
            <a:r>
              <a:rPr lang="es-MX" dirty="0" err="1">
                <a:latin typeface="Arial" panose="020B0604020202020204" pitchFamily="34" charset="0"/>
                <a:cs typeface="Arial" panose="020B0604020202020204" pitchFamily="34" charset="0"/>
              </a:rPr>
              <a:t>CEOs</a:t>
            </a:r>
            <a:r>
              <a:rPr lang="es-MX" dirty="0">
                <a:latin typeface="Arial" panose="020B0604020202020204" pitchFamily="34" charset="0"/>
                <a:cs typeface="Arial" panose="020B0604020202020204" pitchFamily="34" charset="0"/>
              </a:rPr>
              <a:t>):</a:t>
            </a:r>
          </a:p>
          <a:p>
            <a:pPr marL="342900" indent="-342900" algn="just">
              <a:lnSpc>
                <a:spcPct val="150000"/>
              </a:lnSpc>
              <a:buFont typeface="+mj-lt"/>
              <a:buAutoNum type="arabicPeriod"/>
            </a:pPr>
            <a:r>
              <a:rPr lang="es-MX" u="sng" dirty="0" err="1">
                <a:latin typeface="Arial" panose="020B0604020202020204" pitchFamily="34" charset="0"/>
                <a:cs typeface="Arial" panose="020B0604020202020204" pitchFamily="34" charset="0"/>
              </a:rPr>
              <a:t>CEOs</a:t>
            </a:r>
            <a:r>
              <a:rPr lang="es-MX" u="sng" dirty="0">
                <a:latin typeface="Arial" panose="020B0604020202020204" pitchFamily="34" charset="0"/>
                <a:cs typeface="Arial" panose="020B0604020202020204" pitchFamily="34" charset="0"/>
              </a:rPr>
              <a:t> </a:t>
            </a:r>
            <a:r>
              <a:rPr lang="es-MX" u="sng" dirty="0" err="1">
                <a:latin typeface="Arial" panose="020B0604020202020204" pitchFamily="34" charset="0"/>
                <a:cs typeface="Arial" panose="020B0604020202020204" pitchFamily="34" charset="0"/>
              </a:rPr>
              <a:t>surrogadas</a:t>
            </a:r>
            <a:r>
              <a:rPr lang="es-MX" dirty="0">
                <a:latin typeface="Arial" panose="020B0604020202020204" pitchFamily="34" charset="0"/>
                <a:cs typeface="Arial" panose="020B0604020202020204" pitchFamily="34" charset="0"/>
              </a:rPr>
              <a:t>: (así llamadas debido a que actúan de la misma manera que otro evento) son eventos previamente neutrales que, mediante su correlación en el tiempo con una UEO o con una CEO previamente establecida, adquieren efectos motivacionales similares.</a:t>
            </a:r>
          </a:p>
          <a:p>
            <a:pPr marL="342900" indent="-342900" algn="just">
              <a:lnSpc>
                <a:spcPct val="150000"/>
              </a:lnSpc>
              <a:buFont typeface="+mj-lt"/>
              <a:buAutoNum type="arabicPeriod"/>
            </a:pPr>
            <a:r>
              <a:rPr lang="es-MX" u="sng" dirty="0" err="1">
                <a:latin typeface="Arial" panose="020B0604020202020204" pitchFamily="34" charset="0"/>
                <a:cs typeface="Arial" panose="020B0604020202020204" pitchFamily="34" charset="0"/>
              </a:rPr>
              <a:t>CEOs</a:t>
            </a:r>
            <a:r>
              <a:rPr lang="es-MX" u="sng" dirty="0">
                <a:latin typeface="Arial" panose="020B0604020202020204" pitchFamily="34" charset="0"/>
                <a:cs typeface="Arial" panose="020B0604020202020204" pitchFamily="34" charset="0"/>
              </a:rPr>
              <a:t> reflexivas</a:t>
            </a:r>
            <a:r>
              <a:rPr lang="es-MX" dirty="0">
                <a:latin typeface="Arial" panose="020B0604020202020204" pitchFamily="34" charset="0"/>
                <a:cs typeface="Arial" panose="020B0604020202020204" pitchFamily="34" charset="0"/>
              </a:rPr>
              <a:t>: (así llamadas debido a que alteran su propia función) son eventos previamente neutrales cuya terminación viene a ser reforzante (o </a:t>
            </a:r>
            <a:r>
              <a:rPr lang="es-MX" dirty="0" err="1">
                <a:latin typeface="Arial" panose="020B0604020202020204" pitchFamily="34" charset="0"/>
                <a:cs typeface="Arial" panose="020B0604020202020204" pitchFamily="34" charset="0"/>
              </a:rPr>
              <a:t>castigante</a:t>
            </a:r>
            <a:r>
              <a:rPr lang="es-MX" dirty="0">
                <a:latin typeface="Arial" panose="020B0604020202020204" pitchFamily="34" charset="0"/>
                <a:cs typeface="Arial" panose="020B0604020202020204" pitchFamily="34" charset="0"/>
              </a:rPr>
              <a:t>) mediante preceder sistemáticamente el “empeoramiento” (o “mejoramiento”) cuando no  terminan.</a:t>
            </a:r>
          </a:p>
          <a:p>
            <a:pPr marL="342900" indent="-342900" algn="just">
              <a:lnSpc>
                <a:spcPct val="150000"/>
              </a:lnSpc>
              <a:buFont typeface="+mj-lt"/>
              <a:buAutoNum type="arabicPeriod"/>
            </a:pPr>
            <a:r>
              <a:rPr lang="es-MX" u="sng" dirty="0" err="1">
                <a:latin typeface="Arial" panose="020B0604020202020204" pitchFamily="34" charset="0"/>
                <a:cs typeface="Arial" panose="020B0604020202020204" pitchFamily="34" charset="0"/>
              </a:rPr>
              <a:t>CEOs</a:t>
            </a:r>
            <a:r>
              <a:rPr lang="es-MX" u="sng" dirty="0">
                <a:latin typeface="Arial" panose="020B0604020202020204" pitchFamily="34" charset="0"/>
                <a:cs typeface="Arial" panose="020B0604020202020204" pitchFamily="34" charset="0"/>
              </a:rPr>
              <a:t> transitivas</a:t>
            </a:r>
            <a:r>
              <a:rPr lang="es-MX" dirty="0">
                <a:latin typeface="Arial" panose="020B0604020202020204" pitchFamily="34" charset="0"/>
                <a:cs typeface="Arial" panose="020B0604020202020204" pitchFamily="34" charset="0"/>
              </a:rPr>
              <a:t>: (así llamadas debido a que alteran no su propia función, pero sí la de otro evento) son estímulos previamente neutrales cuya ocurrencia altera la efectividad reforzante (o </a:t>
            </a:r>
            <a:r>
              <a:rPr lang="es-MX" dirty="0" err="1">
                <a:latin typeface="Arial" panose="020B0604020202020204" pitchFamily="34" charset="0"/>
                <a:cs typeface="Arial" panose="020B0604020202020204" pitchFamily="34" charset="0"/>
              </a:rPr>
              <a:t>castigante</a:t>
            </a:r>
            <a:r>
              <a:rPr lang="es-MX" dirty="0">
                <a:latin typeface="Arial" panose="020B0604020202020204" pitchFamily="34" charset="0"/>
                <a:cs typeface="Arial" panose="020B0604020202020204" pitchFamily="34" charset="0"/>
              </a:rPr>
              <a:t>) de otro evento y evoca respuestas que producen (o suprimen) ese evento.</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																Veámoslas con más cuidado &gt;&gt;&gt;</a:t>
            </a:r>
          </a:p>
        </p:txBody>
      </p:sp>
    </p:spTree>
    <p:extLst>
      <p:ext uri="{BB962C8B-B14F-4D97-AF65-F5344CB8AC3E}">
        <p14:creationId xmlns:p14="http://schemas.microsoft.com/office/powerpoint/2010/main" val="1306505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5427E4E-92EF-4679-AF4A-ACD900B9F884}"/>
              </a:ext>
            </a:extLst>
          </p:cNvPr>
          <p:cNvSpPr txBox="1"/>
          <p:nvPr/>
        </p:nvSpPr>
        <p:spPr>
          <a:xfrm>
            <a:off x="441434" y="772510"/>
            <a:ext cx="11319642" cy="5847755"/>
          </a:xfrm>
          <a:prstGeom prst="rect">
            <a:avLst/>
          </a:prstGeom>
          <a:noFill/>
        </p:spPr>
        <p:txBody>
          <a:bodyPr wrap="square" rtlCol="0">
            <a:spAutoFit/>
          </a:bodyPr>
          <a:lstStyle/>
          <a:p>
            <a:pPr marL="285750" indent="-285750" algn="just">
              <a:buFont typeface="Arial" panose="020B0604020202020204" pitchFamily="34" charset="0"/>
              <a:buChar char="•"/>
            </a:pPr>
            <a:r>
              <a:rPr lang="es-MX" dirty="0">
                <a:latin typeface="Arial" panose="020B0604020202020204" pitchFamily="34" charset="0"/>
                <a:cs typeface="Arial" panose="020B0604020202020204" pitchFamily="34" charset="0"/>
              </a:rPr>
              <a:t>Una CEO </a:t>
            </a:r>
            <a:r>
              <a:rPr lang="es-MX" b="1" dirty="0" err="1">
                <a:solidFill>
                  <a:srgbClr val="FF0000"/>
                </a:solidFill>
                <a:latin typeface="Arial" panose="020B0604020202020204" pitchFamily="34" charset="0"/>
                <a:cs typeface="Arial" panose="020B0604020202020204" pitchFamily="34" charset="0"/>
              </a:rPr>
              <a:t>surrogada</a:t>
            </a:r>
            <a:r>
              <a:rPr lang="es-MX" dirty="0">
                <a:latin typeface="Arial" panose="020B0604020202020204" pitchFamily="34" charset="0"/>
                <a:cs typeface="Arial" panose="020B0604020202020204" pitchFamily="34" charset="0"/>
              </a:rPr>
              <a:t> involucra el apareamiento sencillo de un estímulo previamente neutral con una UEO, con la primera desarrollando los efectos motivacionales de la segunda. Por ejemplo, la estimulación correlacionada con una reducción en la temperatura (la UEO), tal como la visión de la nieve fuera de la ventana, que puede evocar conductas asociadas con un incremento en la temperatura, como el ponerse un sweater, independientemente de (o al menos más allá de lo esperado por) la temperatura ambiente actual.</a:t>
            </a:r>
          </a:p>
          <a:p>
            <a:pPr marL="285750" indent="-285750" algn="just">
              <a:buFont typeface="Arial" panose="020B0604020202020204" pitchFamily="34" charset="0"/>
              <a:buChar char="•"/>
            </a:pPr>
            <a:r>
              <a:rPr lang="es-MX" dirty="0">
                <a:latin typeface="Arial" panose="020B0604020202020204" pitchFamily="34" charset="0"/>
                <a:cs typeface="Arial" panose="020B0604020202020204" pitchFamily="34" charset="0"/>
              </a:rPr>
              <a:t>Una CEO </a:t>
            </a:r>
            <a:r>
              <a:rPr lang="es-MX" b="1" dirty="0">
                <a:solidFill>
                  <a:srgbClr val="FF0000"/>
                </a:solidFill>
                <a:latin typeface="Arial" panose="020B0604020202020204" pitchFamily="34" charset="0"/>
                <a:cs typeface="Arial" panose="020B0604020202020204" pitchFamily="34" charset="0"/>
              </a:rPr>
              <a:t>reflexiva </a:t>
            </a:r>
            <a:r>
              <a:rPr lang="es-MX" dirty="0">
                <a:latin typeface="Arial" panose="020B0604020202020204" pitchFamily="34" charset="0"/>
                <a:cs typeface="Arial" panose="020B0604020202020204" pitchFamily="34" charset="0"/>
              </a:rPr>
              <a:t> es un estímulo que adquiere efecto motivacional mediante su correlación con empeorar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la presentación de un estímulo aversivo) o mejorar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la presentación de un estímulo reforzante). El primer tipo se ejemplifica con el estímulo </a:t>
            </a:r>
            <a:r>
              <a:rPr lang="es-MX" dirty="0" err="1">
                <a:latin typeface="Arial" panose="020B0604020202020204" pitchFamily="34" charset="0"/>
                <a:cs typeface="Arial" panose="020B0604020202020204" pitchFamily="34" charset="0"/>
              </a:rPr>
              <a:t>avisor</a:t>
            </a:r>
            <a:r>
              <a:rPr lang="es-MX" dirty="0">
                <a:latin typeface="Arial" panose="020B0604020202020204" pitchFamily="34" charset="0"/>
                <a:cs typeface="Arial" panose="020B0604020202020204" pitchFamily="34" charset="0"/>
              </a:rPr>
              <a:t> en un procedimiento de evitación del shock. El estímulo </a:t>
            </a:r>
            <a:r>
              <a:rPr lang="es-MX" dirty="0" err="1">
                <a:latin typeface="Arial" panose="020B0604020202020204" pitchFamily="34" charset="0"/>
                <a:cs typeface="Arial" panose="020B0604020202020204" pitchFamily="34" charset="0"/>
              </a:rPr>
              <a:t>avisor</a:t>
            </a:r>
            <a:r>
              <a:rPr lang="es-MX" dirty="0">
                <a:latin typeface="Arial" panose="020B0604020202020204" pitchFamily="34" charset="0"/>
                <a:cs typeface="Arial" panose="020B0604020202020204" pitchFamily="34" charset="0"/>
              </a:rPr>
              <a:t> establece su terminación como reforzador y evoca conductas previamente asociadas con su terminación. Típicamente, tal CEO es generado por la correlación con una UEO (como la estimulación dolorosa) que puede ser evitada si una respuesta (terminando con el estímulo </a:t>
            </a:r>
            <a:r>
              <a:rPr lang="es-MX" dirty="0" err="1">
                <a:latin typeface="Arial" panose="020B0604020202020204" pitchFamily="34" charset="0"/>
                <a:cs typeface="Arial" panose="020B0604020202020204" pitchFamily="34" charset="0"/>
              </a:rPr>
              <a:t>avisor</a:t>
            </a:r>
            <a:r>
              <a:rPr lang="es-MX" dirty="0">
                <a:latin typeface="Arial" panose="020B0604020202020204" pitchFamily="34" charset="0"/>
                <a:cs typeface="Arial" panose="020B0604020202020204" pitchFamily="34" charset="0"/>
              </a:rPr>
              <a:t>) se ejecuta luego del encendido del estímulo </a:t>
            </a:r>
            <a:r>
              <a:rPr lang="es-MX" dirty="0" err="1">
                <a:latin typeface="Arial" panose="020B0604020202020204" pitchFamily="34" charset="0"/>
                <a:cs typeface="Arial" panose="020B0604020202020204" pitchFamily="34" charset="0"/>
              </a:rPr>
              <a:t>avisor</a:t>
            </a:r>
            <a:r>
              <a:rPr lang="es-MX" dirty="0">
                <a:latin typeface="Arial" panose="020B0604020202020204" pitchFamily="34" charset="0"/>
                <a:cs typeface="Arial" panose="020B0604020202020204" pitchFamily="34" charset="0"/>
              </a:rPr>
              <a:t>, pero antes del encendido de la UEO. Aunque frecuentemente se ve como un S</a:t>
            </a:r>
            <a:r>
              <a:rPr lang="es-MX" sz="1400" dirty="0">
                <a:latin typeface="Arial" panose="020B0604020202020204" pitchFamily="34" charset="0"/>
                <a:cs typeface="Arial" panose="020B0604020202020204" pitchFamily="34" charset="0"/>
              </a:rPr>
              <a:t>D </a:t>
            </a:r>
            <a:r>
              <a:rPr lang="es-MX" dirty="0">
                <a:latin typeface="Arial" panose="020B0604020202020204" pitchFamily="34" charset="0"/>
                <a:cs typeface="Arial" panose="020B0604020202020204" pitchFamily="34" charset="0"/>
              </a:rPr>
              <a:t>, Michael argumenta que el estímulo </a:t>
            </a:r>
            <a:r>
              <a:rPr lang="es-MX" dirty="0" err="1">
                <a:latin typeface="Arial" panose="020B0604020202020204" pitchFamily="34" charset="0"/>
                <a:cs typeface="Arial" panose="020B0604020202020204" pitchFamily="34" charset="0"/>
              </a:rPr>
              <a:t>avisor</a:t>
            </a:r>
            <a:r>
              <a:rPr lang="es-MX" dirty="0">
                <a:latin typeface="Arial" panose="020B0604020202020204" pitchFamily="34" charset="0"/>
                <a:cs typeface="Arial" panose="020B0604020202020204" pitchFamily="34" charset="0"/>
              </a:rPr>
              <a:t> es una CEO debido a la falta de correlación entre su ocurrencia o no ocurrencia y la disponibilidad o no disponibilidad del reforzamiento. Michael también se refiere a este tipo de CEO como una CEO “amenaza”. El segundo tipo involucra estímulos cuyo encendido está correlacionado con reforzamiento posterior. Análogamente, tal estímulo establece motivación para prevenir su terminación y suprimir conductas asociadas con su terminación. Michael también se ha referido a esto como una CEO “prometedora”.</a:t>
            </a:r>
          </a:p>
          <a:p>
            <a:r>
              <a:rPr lang="es-MX" sz="1400" b="1" dirty="0">
                <a:solidFill>
                  <a:srgbClr val="FF0000"/>
                </a:solidFill>
                <a:latin typeface="Arial" panose="020B0604020202020204" pitchFamily="34" charset="0"/>
                <a:cs typeface="Arial" panose="020B0604020202020204" pitchFamily="34" charset="0"/>
              </a:rPr>
              <a:t>																				</a:t>
            </a:r>
            <a:r>
              <a:rPr lang="es-MX" sz="1400" dirty="0">
                <a:latin typeface="Arial" panose="020B0604020202020204" pitchFamily="34" charset="0"/>
                <a:cs typeface="Arial" panose="020B0604020202020204" pitchFamily="34" charset="0"/>
              </a:rPr>
              <a:t>…..</a:t>
            </a:r>
          </a:p>
          <a:p>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4641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84C1BB6-FABF-494E-9F61-A0B1479B10C7}"/>
              </a:ext>
            </a:extLst>
          </p:cNvPr>
          <p:cNvSpPr txBox="1"/>
          <p:nvPr/>
        </p:nvSpPr>
        <p:spPr>
          <a:xfrm>
            <a:off x="488731" y="1481959"/>
            <a:ext cx="11256579" cy="3416320"/>
          </a:xfrm>
          <a:prstGeom prst="rect">
            <a:avLst/>
          </a:prstGeom>
          <a:noFill/>
        </p:spPr>
        <p:txBody>
          <a:bodyPr wrap="square" rtlCol="0">
            <a:spAutoFit/>
          </a:bodyPr>
          <a:lstStyle/>
          <a:p>
            <a:pPr marL="285750" indent="-285750" algn="just">
              <a:buFont typeface="Arial" panose="020B0604020202020204" pitchFamily="34" charset="0"/>
              <a:buChar char="•"/>
            </a:pPr>
            <a:r>
              <a:rPr lang="es-MX" dirty="0">
                <a:latin typeface="Arial" panose="020B0604020202020204" pitchFamily="34" charset="0"/>
                <a:cs typeface="Arial" panose="020B0604020202020204" pitchFamily="34" charset="0"/>
              </a:rPr>
              <a:t>CEO </a:t>
            </a:r>
            <a:r>
              <a:rPr lang="es-MX" b="1" dirty="0">
                <a:solidFill>
                  <a:srgbClr val="FF0000"/>
                </a:solidFill>
                <a:latin typeface="Arial" panose="020B0604020202020204" pitchFamily="34" charset="0"/>
                <a:cs typeface="Arial" panose="020B0604020202020204" pitchFamily="34" charset="0"/>
              </a:rPr>
              <a:t>transitiva</a:t>
            </a:r>
            <a:r>
              <a:rPr lang="es-MX" dirty="0">
                <a:latin typeface="Arial" panose="020B0604020202020204" pitchFamily="34" charset="0"/>
                <a:cs typeface="Arial" panose="020B0604020202020204" pitchFamily="34" charset="0"/>
              </a:rPr>
              <a:t> son estímulos en cuyo contexto se altera la efectividad reforzante o </a:t>
            </a:r>
            <a:r>
              <a:rPr lang="es-MX" dirty="0" err="1">
                <a:latin typeface="Arial" panose="020B0604020202020204" pitchFamily="34" charset="0"/>
                <a:cs typeface="Arial" panose="020B0604020202020204" pitchFamily="34" charset="0"/>
              </a:rPr>
              <a:t>castigante</a:t>
            </a:r>
            <a:r>
              <a:rPr lang="es-MX" dirty="0">
                <a:latin typeface="Arial" panose="020B0604020202020204" pitchFamily="34" charset="0"/>
                <a:cs typeface="Arial" panose="020B0604020202020204" pitchFamily="34" charset="0"/>
              </a:rPr>
              <a:t> de reforzadores o castigos condicionados existentes. En el ejemplo de Michael, la visión de un tornillo ranurado evoca que el trabajador solicite a su asistente el desarmador apropiado. El desarmador está justamente disponible con o sin la presencia del tornillo ranurado ( por lo que la relación no es discriminativa) pero es más reforzante en la presencia del desarmador (por lo que la relación es motivacional). En la situación análoga de castigo condicionado, el efecto de la CEO sería el aumentar la efectividad del castigo y suprimir (en lugar de evocar) conductas asociadas con su ocurrencia. Si, en el momento de decirle a mi hija que no corra por ahí sin sus zapatos, me doy cuenta de que se ha cortado su pie, mi conducta de advertencia es probable que se suprima. La consecuencia inmediata de reprimirla (quizá su aparente sorpresa) esta justamente tan disponible con o sin la presencia de la herida (por lo que la relación no es discriminativa) pero es mas </a:t>
            </a:r>
            <a:r>
              <a:rPr lang="es-MX" dirty="0" err="1">
                <a:latin typeface="Arial" panose="020B0604020202020204" pitchFamily="34" charset="0"/>
                <a:cs typeface="Arial" panose="020B0604020202020204" pitchFamily="34" charset="0"/>
              </a:rPr>
              <a:t>castigante</a:t>
            </a:r>
            <a:r>
              <a:rPr lang="es-MX" dirty="0">
                <a:latin typeface="Arial" panose="020B0604020202020204" pitchFamily="34" charset="0"/>
                <a:cs typeface="Arial" panose="020B0604020202020204" pitchFamily="34" charset="0"/>
              </a:rPr>
              <a:t> para mí en la presencia de la herida (por lo que la relación es motivacional).</a:t>
            </a:r>
          </a:p>
        </p:txBody>
      </p:sp>
    </p:spTree>
    <p:extLst>
      <p:ext uri="{BB962C8B-B14F-4D97-AF65-F5344CB8AC3E}">
        <p14:creationId xmlns:p14="http://schemas.microsoft.com/office/powerpoint/2010/main" val="592152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88F7B4-DAB6-4A6D-A339-8376BA09A92A}"/>
              </a:ext>
            </a:extLst>
          </p:cNvPr>
          <p:cNvSpPr>
            <a:spLocks noGrp="1"/>
          </p:cNvSpPr>
          <p:nvPr>
            <p:ph type="title"/>
          </p:nvPr>
        </p:nvSpPr>
        <p:spPr>
          <a:xfrm>
            <a:off x="591659" y="677916"/>
            <a:ext cx="11029616" cy="772059"/>
          </a:xfrm>
        </p:spPr>
        <p:txBody>
          <a:bodyPr/>
          <a:lstStyle/>
          <a:p>
            <a:r>
              <a:rPr lang="es-MX" dirty="0">
                <a:latin typeface="Arial" panose="020B0604020202020204" pitchFamily="34" charset="0"/>
                <a:cs typeface="Arial" panose="020B0604020202020204" pitchFamily="34" charset="0"/>
              </a:rPr>
              <a:t>Operaciones establecedoras y análisis funcional</a:t>
            </a:r>
          </a:p>
        </p:txBody>
      </p:sp>
      <p:sp>
        <p:nvSpPr>
          <p:cNvPr id="3" name="CuadroTexto 2">
            <a:extLst>
              <a:ext uri="{FF2B5EF4-FFF2-40B4-BE49-F238E27FC236}">
                <a16:creationId xmlns:a16="http://schemas.microsoft.com/office/drawing/2014/main" id="{94755CB3-8366-4C12-B23B-DA610716B19E}"/>
              </a:ext>
            </a:extLst>
          </p:cNvPr>
          <p:cNvSpPr txBox="1"/>
          <p:nvPr/>
        </p:nvSpPr>
        <p:spPr>
          <a:xfrm>
            <a:off x="441434" y="2065283"/>
            <a:ext cx="11303876" cy="4524315"/>
          </a:xfrm>
          <a:prstGeom prst="rect">
            <a:avLst/>
          </a:prstGeom>
          <a:noFill/>
        </p:spPr>
        <p:txBody>
          <a:bodyPr wrap="square" rtlCol="0">
            <a:spAutoFit/>
          </a:bodyPr>
          <a:lstStyle/>
          <a:p>
            <a:pPr algn="just">
              <a:lnSpc>
                <a:spcPct val="150000"/>
              </a:lnSpc>
            </a:pPr>
            <a:r>
              <a:rPr lang="es-MX" dirty="0"/>
              <a:t>	</a:t>
            </a:r>
            <a:r>
              <a:rPr lang="es-MX" dirty="0">
                <a:latin typeface="Arial" panose="020B0604020202020204" pitchFamily="34" charset="0"/>
                <a:cs typeface="Arial" panose="020B0604020202020204" pitchFamily="34" charset="0"/>
              </a:rPr>
              <a:t>El análisis del comportamiento problemático ha identificado un rango de reforzadores que han sido comúnmente agrupados en 3 categorías: reforzamiento social positivo, reforzamiento social negativo y reforzamiento automático. Los eventos que pudieran establecer la motivación para estas categorías de reforzamiento será lo que consideraremos ahora.</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u="sng" dirty="0">
                <a:latin typeface="Arial" panose="020B0604020202020204" pitchFamily="34" charset="0"/>
                <a:cs typeface="Arial" panose="020B0604020202020204" pitchFamily="34" charset="0"/>
              </a:rPr>
              <a:t>Reforzamiento Social Positivo</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	Existe considerable evidencia de que diferentes topografías de conductas problema son mantenidas por la atención (lesiones auto inducidas: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Iwata, Dorsey, </a:t>
            </a:r>
            <a:r>
              <a:rPr lang="es-MX" dirty="0" err="1">
                <a:latin typeface="Arial" panose="020B0604020202020204" pitchFamily="34" charset="0"/>
                <a:cs typeface="Arial" panose="020B0604020202020204" pitchFamily="34" charset="0"/>
              </a:rPr>
              <a:t>Slifer</a:t>
            </a:r>
            <a:r>
              <a:rPr lang="es-MX" dirty="0">
                <a:latin typeface="Arial" panose="020B0604020202020204" pitchFamily="34" charset="0"/>
                <a:cs typeface="Arial" panose="020B0604020202020204" pitchFamily="34" charset="0"/>
              </a:rPr>
              <a:t>, Bauman, &amp; </a:t>
            </a:r>
            <a:r>
              <a:rPr lang="es-MX" dirty="0" err="1">
                <a:latin typeface="Arial" panose="020B0604020202020204" pitchFamily="34" charset="0"/>
                <a:cs typeface="Arial" panose="020B0604020202020204" pitchFamily="34" charset="0"/>
              </a:rPr>
              <a:t>Richman</a:t>
            </a:r>
            <a:r>
              <a:rPr lang="es-MX" dirty="0">
                <a:latin typeface="Arial" panose="020B0604020202020204" pitchFamily="34" charset="0"/>
                <a:cs typeface="Arial" panose="020B0604020202020204" pitchFamily="34" charset="0"/>
              </a:rPr>
              <a:t>, 198271994; agresión: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Mace, Page, </a:t>
            </a:r>
            <a:r>
              <a:rPr lang="es-MX" dirty="0" err="1">
                <a:latin typeface="Arial" panose="020B0604020202020204" pitchFamily="34" charset="0"/>
                <a:cs typeface="Arial" panose="020B0604020202020204" pitchFamily="34" charset="0"/>
              </a:rPr>
              <a:t>Ivancic</a:t>
            </a:r>
            <a:r>
              <a:rPr lang="es-MX" dirty="0">
                <a:latin typeface="Arial" panose="020B0604020202020204" pitchFamily="34" charset="0"/>
                <a:cs typeface="Arial" panose="020B0604020202020204" pitchFamily="34" charset="0"/>
              </a:rPr>
              <a:t> &amp; O’Brien, 1986).</a:t>
            </a:r>
          </a:p>
          <a:p>
            <a:r>
              <a:rPr lang="es-MX" dirty="0">
                <a:latin typeface="Arial" panose="020B0604020202020204" pitchFamily="34" charset="0"/>
                <a:cs typeface="Arial" panose="020B0604020202020204" pitchFamily="34" charset="0"/>
              </a:rPr>
              <a:t>																		…..</a:t>
            </a:r>
            <a:endParaRPr lang="es-MX" dirty="0"/>
          </a:p>
        </p:txBody>
      </p:sp>
    </p:spTree>
    <p:extLst>
      <p:ext uri="{BB962C8B-B14F-4D97-AF65-F5344CB8AC3E}">
        <p14:creationId xmlns:p14="http://schemas.microsoft.com/office/powerpoint/2010/main" val="526568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DB1AAED-E0E8-44D6-B13D-F28CEACCF180}"/>
              </a:ext>
            </a:extLst>
          </p:cNvPr>
          <p:cNvSpPr txBox="1"/>
          <p:nvPr/>
        </p:nvSpPr>
        <p:spPr>
          <a:xfrm>
            <a:off x="394138" y="457199"/>
            <a:ext cx="11335407" cy="627351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	Iwata, Pace, Dorsey, et al. (1994) encontraron que 23% de una serie de 152 casos de lesiones auto inducidas eran mantenidas por la atención. Similarmente, en una serie de 79 casos de conducta agresiva o lesiones auto inducidas, la atención fue hipotetizada como la condición de mantenimiento en un 24% (Derby et al, 1992). Se ha sugerido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Durand &amp; </a:t>
            </a:r>
            <a:r>
              <a:rPr lang="es-MX" dirty="0" err="1">
                <a:latin typeface="Arial" panose="020B0604020202020204" pitchFamily="34" charset="0"/>
                <a:cs typeface="Arial" panose="020B0604020202020204" pitchFamily="34" charset="0"/>
              </a:rPr>
              <a:t>Crimmins</a:t>
            </a:r>
            <a:r>
              <a:rPr lang="es-MX" dirty="0">
                <a:latin typeface="Arial" panose="020B0604020202020204" pitchFamily="34" charset="0"/>
                <a:cs typeface="Arial" panose="020B0604020202020204" pitchFamily="34" charset="0"/>
              </a:rPr>
              <a:t>, 1988b; McGill, 1993) que la conducta problema mantenida por la atención es más probable de ocurrir en ambientes caracterizados por bajos niveles de contacto social. Dada la aportación de Michael, la privación de atención es reconocible como una EO que tanto aumenta el valor reforzante de la atención, como evoca conductas previamente asociadas con la atención. Podemos concluir que la privación de la atención establece motivación para algunas conductas problema mantenidas por esta. Sin embargo, la motivación por la atención puede establecerse o abolirse por </a:t>
            </a:r>
            <a:r>
              <a:rPr lang="es-MX" dirty="0" err="1">
                <a:latin typeface="Arial" panose="020B0604020202020204" pitchFamily="34" charset="0"/>
                <a:cs typeface="Arial" panose="020B0604020202020204" pitchFamily="34" charset="0"/>
              </a:rPr>
              <a:t>EOs</a:t>
            </a:r>
            <a:r>
              <a:rPr lang="es-MX" dirty="0">
                <a:latin typeface="Arial" panose="020B0604020202020204" pitchFamily="34" charset="0"/>
                <a:cs typeface="Arial" panose="020B0604020202020204" pitchFamily="34" charset="0"/>
              </a:rPr>
              <a:t> diferentes a la privación o saciedad de la atención (Fisher, Iwata &amp; </a:t>
            </a:r>
            <a:r>
              <a:rPr lang="es-MX" dirty="0" err="1">
                <a:latin typeface="Arial" panose="020B0604020202020204" pitchFamily="34" charset="0"/>
                <a:cs typeface="Arial" panose="020B0604020202020204" pitchFamily="34" charset="0"/>
              </a:rPr>
              <a:t>Mazaleski</a:t>
            </a:r>
            <a:r>
              <a:rPr lang="es-MX" dirty="0">
                <a:latin typeface="Arial" panose="020B0604020202020204" pitchFamily="34" charset="0"/>
                <a:cs typeface="Arial" panose="020B0604020202020204" pitchFamily="34" charset="0"/>
              </a:rPr>
              <a:t>, 1997; </a:t>
            </a:r>
            <a:r>
              <a:rPr lang="es-MX" dirty="0" err="1">
                <a:latin typeface="Arial" panose="020B0604020202020204" pitchFamily="34" charset="0"/>
                <a:cs typeface="Arial" panose="020B0604020202020204" pitchFamily="34" charset="0"/>
              </a:rPr>
              <a:t>Hanley</a:t>
            </a:r>
            <a:r>
              <a:rPr lang="es-MX" dirty="0">
                <a:latin typeface="Arial" panose="020B0604020202020204" pitchFamily="34" charset="0"/>
                <a:cs typeface="Arial" panose="020B0604020202020204" pitchFamily="34" charset="0"/>
              </a:rPr>
              <a:t>, Piazza &amp; Fisher, 1997), y la privación de atención puede, quizá, establecer motivación para otros reforzadores “sustituibles” (Iwata &amp; Michael, 1994)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los niños pueden con mayor probabilidad buscar juguetes usados en juego independiente  cuando estén privados de atención y las respuestas en su búsqueda no producirán efecto). Entonces, no podemos concluir que la privación de la atención sea una EO específica o universal para la conducta problema mantenida por atención.</a:t>
            </a:r>
          </a:p>
        </p:txBody>
      </p:sp>
    </p:spTree>
    <p:extLst>
      <p:ext uri="{BB962C8B-B14F-4D97-AF65-F5344CB8AC3E}">
        <p14:creationId xmlns:p14="http://schemas.microsoft.com/office/powerpoint/2010/main" val="1621759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F5984CD-0C76-4EDD-BC76-6AEEEE06AEC5}"/>
              </a:ext>
            </a:extLst>
          </p:cNvPr>
          <p:cNvSpPr txBox="1"/>
          <p:nvPr/>
        </p:nvSpPr>
        <p:spPr>
          <a:xfrm>
            <a:off x="441434" y="725214"/>
            <a:ext cx="11319642" cy="5858014"/>
          </a:xfrm>
          <a:prstGeom prst="rect">
            <a:avLst/>
          </a:prstGeom>
          <a:noFill/>
        </p:spPr>
        <p:txBody>
          <a:bodyPr wrap="square" rtlCol="0">
            <a:spAutoFit/>
          </a:bodyPr>
          <a:lstStyle/>
          <a:p>
            <a:pPr algn="just">
              <a:lnSpc>
                <a:spcPct val="150000"/>
              </a:lnSpc>
            </a:pPr>
            <a:r>
              <a:rPr lang="es-MX" u="sng" dirty="0">
                <a:latin typeface="Arial" panose="020B0604020202020204" pitchFamily="34" charset="0"/>
                <a:cs typeface="Arial" panose="020B0604020202020204" pitchFamily="34" charset="0"/>
              </a:rPr>
              <a:t>Reforzamiento Social Negativo</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	También existe considerable evidencia de que muchas topografías diferentes de conducta problema son mantenidas por escape de demandas de trabajo (o de tareas) (conducta disruptiva: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Carr</a:t>
            </a:r>
            <a:r>
              <a:rPr lang="es-MX" dirty="0">
                <a:latin typeface="Arial" panose="020B0604020202020204" pitchFamily="34" charset="0"/>
                <a:cs typeface="Arial" panose="020B0604020202020204" pitchFamily="34" charset="0"/>
              </a:rPr>
              <a:t> &amp; Durand, 1985a; conducta estereotipada: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Durand &amp; </a:t>
            </a:r>
            <a:r>
              <a:rPr lang="es-MX" dirty="0" err="1">
                <a:latin typeface="Arial" panose="020B0604020202020204" pitchFamily="34" charset="0"/>
                <a:cs typeface="Arial" panose="020B0604020202020204" pitchFamily="34" charset="0"/>
              </a:rPr>
              <a:t>Carr</a:t>
            </a:r>
            <a:r>
              <a:rPr lang="es-MX" dirty="0">
                <a:latin typeface="Arial" panose="020B0604020202020204" pitchFamily="34" charset="0"/>
                <a:cs typeface="Arial" panose="020B0604020202020204" pitchFamily="34" charset="0"/>
              </a:rPr>
              <a:t>, 1987; lesiones auto infligidas: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Iwata et al, 1982/1994). Los estudios epidemiológicos sugieren  ser el escape el reforzador más común de la conducta problema, representando un 35% de casos de lesiones auto infligidas (Iwata, Pace, Dorsey, et al, 1994) y 48% de casos de agresión a otros o a uno mismo (Derby et al, 1992). Muchos autores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Smith &amp; Iwata, 1997) ahora han señalado que la demanda de trabajo o tareas probablemente funciona como EO (y no como S</a:t>
            </a:r>
            <a:r>
              <a:rPr lang="es-MX" sz="1400" dirty="0">
                <a:latin typeface="Arial" panose="020B0604020202020204" pitchFamily="34" charset="0"/>
                <a:cs typeface="Arial" panose="020B0604020202020204" pitchFamily="34" charset="0"/>
              </a:rPr>
              <a:t>D</a:t>
            </a:r>
            <a:r>
              <a:rPr lang="es-MX" dirty="0">
                <a:latin typeface="Arial" panose="020B0604020202020204" pitchFamily="34" charset="0"/>
                <a:cs typeface="Arial" panose="020B0604020202020204" pitchFamily="34" charset="0"/>
              </a:rPr>
              <a:t>) evocando conducta problema mantenida por escape. Consistente con este enfoque, la conducta problema es más probable de ocurrir después de recibir demandas de trabajo o para ejecutar tareas (</a:t>
            </a:r>
            <a:r>
              <a:rPr lang="es-MX" dirty="0" err="1">
                <a:latin typeface="Arial" panose="020B0604020202020204" pitchFamily="34" charset="0"/>
                <a:cs typeface="Arial" panose="020B0604020202020204" pitchFamily="34" charset="0"/>
              </a:rPr>
              <a:t>Edelson</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Taubman</a:t>
            </a:r>
            <a:r>
              <a:rPr lang="es-MX" dirty="0">
                <a:latin typeface="Arial" panose="020B0604020202020204" pitchFamily="34" charset="0"/>
                <a:cs typeface="Arial" panose="020B0604020202020204" pitchFamily="34" charset="0"/>
              </a:rPr>
              <a:t> &amp; </a:t>
            </a:r>
            <a:r>
              <a:rPr lang="es-MX" dirty="0" err="1">
                <a:latin typeface="Arial" panose="020B0604020202020204" pitchFamily="34" charset="0"/>
                <a:cs typeface="Arial" panose="020B0604020202020204" pitchFamily="34" charset="0"/>
              </a:rPr>
              <a:t>Lovaas</a:t>
            </a:r>
            <a:r>
              <a:rPr lang="es-MX" dirty="0">
                <a:latin typeface="Arial" panose="020B0604020202020204" pitchFamily="34" charset="0"/>
                <a:cs typeface="Arial" panose="020B0604020202020204" pitchFamily="34" charset="0"/>
              </a:rPr>
              <a:t>, 1983; </a:t>
            </a:r>
            <a:r>
              <a:rPr lang="es-MX" dirty="0" err="1">
                <a:latin typeface="Arial" panose="020B0604020202020204" pitchFamily="34" charset="0"/>
                <a:cs typeface="Arial" panose="020B0604020202020204" pitchFamily="34" charset="0"/>
              </a:rPr>
              <a:t>Weeks</a:t>
            </a:r>
            <a:r>
              <a:rPr lang="es-MX" dirty="0">
                <a:latin typeface="Arial" panose="020B0604020202020204" pitchFamily="34" charset="0"/>
                <a:cs typeface="Arial" panose="020B0604020202020204" pitchFamily="34" charset="0"/>
              </a:rPr>
              <a:t> &amp; Gaylord-Ross, 1981) y es eliminada o reducida sustancialmente por el retiro de las demandas (Pace, Iwata, Edwards &amp; </a:t>
            </a:r>
            <a:r>
              <a:rPr lang="es-MX" dirty="0" err="1">
                <a:latin typeface="Arial" panose="020B0604020202020204" pitchFamily="34" charset="0"/>
                <a:cs typeface="Arial" panose="020B0604020202020204" pitchFamily="34" charset="0"/>
              </a:rPr>
              <a:t>McCosh</a:t>
            </a:r>
            <a:r>
              <a:rPr lang="es-MX" dirty="0">
                <a:latin typeface="Arial" panose="020B0604020202020204" pitchFamily="34" charset="0"/>
                <a:cs typeface="Arial" panose="020B0604020202020204" pitchFamily="34" charset="0"/>
              </a:rPr>
              <a:t>, 1986) o el proporcionar acceso no contingente al escape (</a:t>
            </a:r>
            <a:r>
              <a:rPr lang="es-MX" dirty="0" err="1">
                <a:latin typeface="Arial" panose="020B0604020202020204" pitchFamily="34" charset="0"/>
                <a:cs typeface="Arial" panose="020B0604020202020204" pitchFamily="34" charset="0"/>
              </a:rPr>
              <a:t>Vollmer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marcus</a:t>
            </a:r>
            <a:r>
              <a:rPr lang="es-MX" dirty="0">
                <a:latin typeface="Arial" panose="020B0604020202020204" pitchFamily="34" charset="0"/>
                <a:cs typeface="Arial" panose="020B0604020202020204" pitchFamily="34" charset="0"/>
              </a:rPr>
              <a:t> &amp; </a:t>
            </a:r>
            <a:r>
              <a:rPr lang="es-MX" dirty="0" err="1">
                <a:latin typeface="Arial" panose="020B0604020202020204" pitchFamily="34" charset="0"/>
                <a:cs typeface="Arial" panose="020B0604020202020204" pitchFamily="34" charset="0"/>
              </a:rPr>
              <a:t>Ringdahl</a:t>
            </a:r>
            <a:r>
              <a:rPr lang="es-MX" dirty="0">
                <a:latin typeface="Arial" panose="020B0604020202020204" pitchFamily="34" charset="0"/>
                <a:cs typeface="Arial" panose="020B0604020202020204" pitchFamily="34" charset="0"/>
              </a:rPr>
              <a:t>, 1995).</a:t>
            </a:r>
          </a:p>
        </p:txBody>
      </p:sp>
    </p:spTree>
    <p:extLst>
      <p:ext uri="{BB962C8B-B14F-4D97-AF65-F5344CB8AC3E}">
        <p14:creationId xmlns:p14="http://schemas.microsoft.com/office/powerpoint/2010/main" val="3409339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7084C1A-D990-4C35-85F5-44395B831B3F}"/>
              </a:ext>
            </a:extLst>
          </p:cNvPr>
          <p:cNvSpPr txBox="1"/>
          <p:nvPr/>
        </p:nvSpPr>
        <p:spPr>
          <a:xfrm>
            <a:off x="425669" y="788276"/>
            <a:ext cx="11319641" cy="4611519"/>
          </a:xfrm>
          <a:prstGeom prst="rect">
            <a:avLst/>
          </a:prstGeom>
          <a:noFill/>
        </p:spPr>
        <p:txBody>
          <a:bodyPr wrap="square" rtlCol="0">
            <a:spAutoFit/>
          </a:bodyPr>
          <a:lstStyle/>
          <a:p>
            <a:pPr algn="just">
              <a:lnSpc>
                <a:spcPct val="150000"/>
              </a:lnSpc>
            </a:pPr>
            <a:r>
              <a:rPr lang="es-MX" u="sng" dirty="0">
                <a:latin typeface="Arial" panose="020B0604020202020204" pitchFamily="34" charset="0"/>
                <a:cs typeface="Arial" panose="020B0604020202020204" pitchFamily="34" charset="0"/>
              </a:rPr>
              <a:t>Reforzamiento Automático</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	Los estudios epidemiológicos han encontrado reforzamiento automático en 26% de casos de lesiones auto infligidas (Iwata, Pace, Dorsey, et al, 1994) y 34% de casos de agresión dirigida a otros o a uno mismo (Derby et al, 1992). Aunque frecuentemente es difícil identificar los reforzadores específicos involucrados, la estimulación sensorial (específica o general) es la que se ha reportado. La ausencia o privación de tal estimulación ha sido inferida como una EO relevante. La evidencia consistente con esta visión proviene de estudios reportando mayor conducta problema en algunos individuos dentro de ambientes privados de estimulación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Berkson</a:t>
            </a:r>
            <a:r>
              <a:rPr lang="es-MX" dirty="0">
                <a:latin typeface="Arial" panose="020B0604020202020204" pitchFamily="34" charset="0"/>
                <a:cs typeface="Arial" panose="020B0604020202020204" pitchFamily="34" charset="0"/>
              </a:rPr>
              <a:t> &amp; Mason, 1964), la remoción o reducción sustancial de la conducta problema mediante la provisión de estimulación no contingente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Berkson</a:t>
            </a:r>
            <a:r>
              <a:rPr lang="es-MX" dirty="0">
                <a:latin typeface="Arial" panose="020B0604020202020204" pitchFamily="34" charset="0"/>
                <a:cs typeface="Arial" panose="020B0604020202020204" pitchFamily="34" charset="0"/>
              </a:rPr>
              <a:t> &amp; Mason, 1964; Iwata, Pace, Dorsey, et al, 1994; Kennedy &amp; Souza, 1995; Wells &amp; Smith, 1983).</a:t>
            </a:r>
          </a:p>
        </p:txBody>
      </p:sp>
    </p:spTree>
    <p:extLst>
      <p:ext uri="{BB962C8B-B14F-4D97-AF65-F5344CB8AC3E}">
        <p14:creationId xmlns:p14="http://schemas.microsoft.com/office/powerpoint/2010/main" val="4130789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C44C30A-DDEA-4C60-B6CF-429480664060}"/>
              </a:ext>
            </a:extLst>
          </p:cNvPr>
          <p:cNvSpPr txBox="1"/>
          <p:nvPr/>
        </p:nvSpPr>
        <p:spPr>
          <a:xfrm>
            <a:off x="488732" y="1229710"/>
            <a:ext cx="11240814" cy="4196020"/>
          </a:xfrm>
          <a:prstGeom prst="rect">
            <a:avLst/>
          </a:prstGeom>
          <a:noFill/>
        </p:spPr>
        <p:txBody>
          <a:bodyPr wrap="square" rtlCol="0">
            <a:spAutoFit/>
          </a:bodyPr>
          <a:lstStyle/>
          <a:p>
            <a:pPr algn="just">
              <a:lnSpc>
                <a:spcPct val="150000"/>
              </a:lnSpc>
            </a:pPr>
            <a:r>
              <a:rPr lang="es-MX" u="sng" dirty="0">
                <a:latin typeface="Arial" panose="020B0604020202020204" pitchFamily="34" charset="0"/>
                <a:cs typeface="Arial" panose="020B0604020202020204" pitchFamily="34" charset="0"/>
              </a:rPr>
              <a:t>Aspectos Conceptuales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	Un resumen de los eventos conocidos que establecen motivación para conductas problema se muestra en la Tabla 1 e ilustra la sugestión de Michael sobre una lista paralela de reforzadores y operaciones establecedoras. Aunque en paralelo, debe notarse que las dos listas abarcan diferentes interrogantes.          La identificación de las consecuencias de la conducta problema responde la interrogante típicamente formulada por el análisis funcional: ¿Qué mantiene la conducta? La identificación de las </a:t>
            </a:r>
            <a:r>
              <a:rPr lang="es-MX" dirty="0" err="1">
                <a:latin typeface="Arial" panose="020B0604020202020204" pitchFamily="34" charset="0"/>
                <a:cs typeface="Arial" panose="020B0604020202020204" pitchFamily="34" charset="0"/>
              </a:rPr>
              <a:t>EOs</a:t>
            </a:r>
            <a:r>
              <a:rPr lang="es-MX" dirty="0">
                <a:latin typeface="Arial" panose="020B0604020202020204" pitchFamily="34" charset="0"/>
                <a:cs typeface="Arial" panose="020B0604020202020204" pitchFamily="34" charset="0"/>
              </a:rPr>
              <a:t> responde una interrogante diferente: ¿Por qué existe motivación para esta consecuencia? o ¿Cómo es que la persona “desea” o “quiere” esta consecuencia?</a:t>
            </a:r>
          </a:p>
          <a:p>
            <a:pPr algn="just">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306728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2">
            <a:extLst>
              <a:ext uri="{FF2B5EF4-FFF2-40B4-BE49-F238E27FC236}">
                <a16:creationId xmlns:a16="http://schemas.microsoft.com/office/drawing/2014/main" id="{2642A46F-9C61-4239-B86F-C5BD6ACBDFB9}"/>
              </a:ext>
            </a:extLst>
          </p:cNvPr>
          <p:cNvGraphicFramePr>
            <a:graphicFrameLocks noGrp="1"/>
          </p:cNvGraphicFramePr>
          <p:nvPr>
            <p:extLst>
              <p:ext uri="{D42A27DB-BD31-4B8C-83A1-F6EECF244321}">
                <p14:modId xmlns:p14="http://schemas.microsoft.com/office/powerpoint/2010/main" val="4260796149"/>
              </p:ext>
            </p:extLst>
          </p:nvPr>
        </p:nvGraphicFramePr>
        <p:xfrm>
          <a:off x="488730" y="2375045"/>
          <a:ext cx="11319642" cy="3108960"/>
        </p:xfrm>
        <a:graphic>
          <a:graphicData uri="http://schemas.openxmlformats.org/drawingml/2006/table">
            <a:tbl>
              <a:tblPr firstRow="1" bandRow="1">
                <a:tableStyleId>{5C22544A-7EE6-4342-B048-85BDC9FD1C3A}</a:tableStyleId>
              </a:tblPr>
              <a:tblGrid>
                <a:gridCol w="3773214">
                  <a:extLst>
                    <a:ext uri="{9D8B030D-6E8A-4147-A177-3AD203B41FA5}">
                      <a16:colId xmlns:a16="http://schemas.microsoft.com/office/drawing/2014/main" val="1107590876"/>
                    </a:ext>
                  </a:extLst>
                </a:gridCol>
                <a:gridCol w="3773214">
                  <a:extLst>
                    <a:ext uri="{9D8B030D-6E8A-4147-A177-3AD203B41FA5}">
                      <a16:colId xmlns:a16="http://schemas.microsoft.com/office/drawing/2014/main" val="4165810879"/>
                    </a:ext>
                  </a:extLst>
                </a:gridCol>
                <a:gridCol w="3773214">
                  <a:extLst>
                    <a:ext uri="{9D8B030D-6E8A-4147-A177-3AD203B41FA5}">
                      <a16:colId xmlns:a16="http://schemas.microsoft.com/office/drawing/2014/main" val="196119130"/>
                    </a:ext>
                  </a:extLst>
                </a:gridCol>
              </a:tblGrid>
              <a:tr h="370840">
                <a:tc>
                  <a:txBody>
                    <a:bodyPr/>
                    <a:lstStyle/>
                    <a:p>
                      <a:pPr algn="ctr"/>
                      <a:r>
                        <a:rPr lang="es-MX" dirty="0"/>
                        <a:t>Tipo de consecuencia mantenedora</a:t>
                      </a:r>
                    </a:p>
                  </a:txBody>
                  <a:tcPr/>
                </a:tc>
                <a:tc>
                  <a:txBody>
                    <a:bodyPr/>
                    <a:lstStyle/>
                    <a:p>
                      <a:pPr algn="ctr"/>
                      <a:r>
                        <a:rPr lang="es-MX" dirty="0"/>
                        <a:t>Consecuencia</a:t>
                      </a:r>
                    </a:p>
                    <a:p>
                      <a:pPr algn="ctr"/>
                      <a:r>
                        <a:rPr lang="es-MX" dirty="0"/>
                        <a:t>específica</a:t>
                      </a:r>
                    </a:p>
                  </a:txBody>
                  <a:tcPr/>
                </a:tc>
                <a:tc>
                  <a:txBody>
                    <a:bodyPr/>
                    <a:lstStyle/>
                    <a:p>
                      <a:pPr algn="ctr"/>
                      <a:r>
                        <a:rPr lang="es-MX" dirty="0"/>
                        <a:t>Operación</a:t>
                      </a:r>
                    </a:p>
                    <a:p>
                      <a:pPr algn="ctr"/>
                      <a:r>
                        <a:rPr lang="es-MX" dirty="0"/>
                        <a:t>establecedora</a:t>
                      </a:r>
                    </a:p>
                  </a:txBody>
                  <a:tcPr/>
                </a:tc>
                <a:extLst>
                  <a:ext uri="{0D108BD9-81ED-4DB2-BD59-A6C34878D82A}">
                    <a16:rowId xmlns:a16="http://schemas.microsoft.com/office/drawing/2014/main" val="2011371762"/>
                  </a:ext>
                </a:extLst>
              </a:tr>
              <a:tr h="370840">
                <a:tc>
                  <a:txBody>
                    <a:bodyPr/>
                    <a:lstStyle/>
                    <a:p>
                      <a:r>
                        <a:rPr lang="es-MX" dirty="0"/>
                        <a:t>Reforzamiento social positivo</a:t>
                      </a:r>
                    </a:p>
                  </a:txBody>
                  <a:tcPr/>
                </a:tc>
                <a:tc>
                  <a:txBody>
                    <a:bodyPr/>
                    <a:lstStyle/>
                    <a:p>
                      <a:r>
                        <a:rPr lang="es-MX" dirty="0"/>
                        <a:t>Atención</a:t>
                      </a:r>
                    </a:p>
                    <a:p>
                      <a:r>
                        <a:rPr lang="es-MX" dirty="0"/>
                        <a:t>Objetos tangibles</a:t>
                      </a:r>
                    </a:p>
                    <a:p>
                      <a:endParaRPr lang="es-MX" dirty="0"/>
                    </a:p>
                  </a:txBody>
                  <a:tcPr/>
                </a:tc>
                <a:tc>
                  <a:txBody>
                    <a:bodyPr/>
                    <a:lstStyle/>
                    <a:p>
                      <a:r>
                        <a:rPr lang="es-MX" dirty="0"/>
                        <a:t>Privación de atención</a:t>
                      </a:r>
                    </a:p>
                    <a:p>
                      <a:r>
                        <a:rPr lang="es-MX" dirty="0"/>
                        <a:t>Privación de objetos tangibles</a:t>
                      </a:r>
                    </a:p>
                  </a:txBody>
                  <a:tcPr/>
                </a:tc>
                <a:extLst>
                  <a:ext uri="{0D108BD9-81ED-4DB2-BD59-A6C34878D82A}">
                    <a16:rowId xmlns:a16="http://schemas.microsoft.com/office/drawing/2014/main" val="333857789"/>
                  </a:ext>
                </a:extLst>
              </a:tr>
              <a:tr h="370840">
                <a:tc>
                  <a:txBody>
                    <a:bodyPr/>
                    <a:lstStyle/>
                    <a:p>
                      <a:r>
                        <a:rPr lang="es-MX" dirty="0"/>
                        <a:t>Reforzamiento social negativo</a:t>
                      </a:r>
                    </a:p>
                    <a:p>
                      <a:endParaRPr lang="es-MX" dirty="0"/>
                    </a:p>
                  </a:txBody>
                  <a:tcPr/>
                </a:tc>
                <a:tc>
                  <a:txBody>
                    <a:bodyPr/>
                    <a:lstStyle/>
                    <a:p>
                      <a:r>
                        <a:rPr lang="es-MX" dirty="0"/>
                        <a:t>Escape</a:t>
                      </a:r>
                    </a:p>
                  </a:txBody>
                  <a:tcPr/>
                </a:tc>
                <a:tc>
                  <a:txBody>
                    <a:bodyPr/>
                    <a:lstStyle/>
                    <a:p>
                      <a:r>
                        <a:rPr lang="es-MX" dirty="0"/>
                        <a:t>Eventos aversivos (</a:t>
                      </a:r>
                      <a:r>
                        <a:rPr lang="es-MX" dirty="0" err="1"/>
                        <a:t>e.g</a:t>
                      </a:r>
                      <a:r>
                        <a:rPr lang="es-MX" dirty="0"/>
                        <a:t>., demandas nuevas, difíciles, frecuentes o no preferidas)</a:t>
                      </a:r>
                    </a:p>
                  </a:txBody>
                  <a:tcPr/>
                </a:tc>
                <a:extLst>
                  <a:ext uri="{0D108BD9-81ED-4DB2-BD59-A6C34878D82A}">
                    <a16:rowId xmlns:a16="http://schemas.microsoft.com/office/drawing/2014/main" val="2407764481"/>
                  </a:ext>
                </a:extLst>
              </a:tr>
              <a:tr h="370840">
                <a:tc>
                  <a:txBody>
                    <a:bodyPr/>
                    <a:lstStyle/>
                    <a:p>
                      <a:r>
                        <a:rPr lang="es-MX" dirty="0"/>
                        <a:t>Reforzamiento automático</a:t>
                      </a:r>
                    </a:p>
                    <a:p>
                      <a:endParaRPr lang="es-MX" dirty="0"/>
                    </a:p>
                  </a:txBody>
                  <a:tcPr/>
                </a:tc>
                <a:tc>
                  <a:txBody>
                    <a:bodyPr/>
                    <a:lstStyle/>
                    <a:p>
                      <a:r>
                        <a:rPr lang="es-MX" dirty="0"/>
                        <a:t>Estimulación sensorial</a:t>
                      </a:r>
                    </a:p>
                  </a:txBody>
                  <a:tcPr/>
                </a:tc>
                <a:tc>
                  <a:txBody>
                    <a:bodyPr/>
                    <a:lstStyle/>
                    <a:p>
                      <a:r>
                        <a:rPr lang="es-MX" dirty="0"/>
                        <a:t>Privación de estimulación</a:t>
                      </a:r>
                    </a:p>
                  </a:txBody>
                  <a:tcPr/>
                </a:tc>
                <a:extLst>
                  <a:ext uri="{0D108BD9-81ED-4DB2-BD59-A6C34878D82A}">
                    <a16:rowId xmlns:a16="http://schemas.microsoft.com/office/drawing/2014/main" val="1347570190"/>
                  </a:ext>
                </a:extLst>
              </a:tr>
            </a:tbl>
          </a:graphicData>
        </a:graphic>
      </p:graphicFrame>
      <p:sp>
        <p:nvSpPr>
          <p:cNvPr id="3" name="CuadroTexto 2">
            <a:extLst>
              <a:ext uri="{FF2B5EF4-FFF2-40B4-BE49-F238E27FC236}">
                <a16:creationId xmlns:a16="http://schemas.microsoft.com/office/drawing/2014/main" id="{1C7D173D-4E0B-4F9F-90AE-3F9EC4EB0B57}"/>
              </a:ext>
            </a:extLst>
          </p:cNvPr>
          <p:cNvSpPr txBox="1"/>
          <p:nvPr/>
        </p:nvSpPr>
        <p:spPr>
          <a:xfrm>
            <a:off x="425669" y="993227"/>
            <a:ext cx="11177752" cy="923330"/>
          </a:xfrm>
          <a:prstGeom prst="rect">
            <a:avLst/>
          </a:prstGeom>
          <a:noFill/>
        </p:spPr>
        <p:txBody>
          <a:bodyPr wrap="square" rtlCol="0">
            <a:spAutoFit/>
          </a:bodyPr>
          <a:lstStyle/>
          <a:p>
            <a:pPr algn="ctr"/>
            <a:r>
              <a:rPr lang="es-MX" dirty="0">
                <a:latin typeface="Arial" panose="020B0604020202020204" pitchFamily="34" charset="0"/>
                <a:cs typeface="Arial" panose="020B0604020202020204" pitchFamily="34" charset="0"/>
              </a:rPr>
              <a:t>Tabla 1</a:t>
            </a:r>
          </a:p>
          <a:p>
            <a:pPr algn="ctr"/>
            <a:endParaRPr lang="es-MX" dirty="0">
              <a:latin typeface="Arial" panose="020B0604020202020204" pitchFamily="34" charset="0"/>
              <a:cs typeface="Arial" panose="020B0604020202020204" pitchFamily="34" charset="0"/>
            </a:endParaRPr>
          </a:p>
          <a:p>
            <a:pPr algn="ctr"/>
            <a:r>
              <a:rPr lang="es-MX" dirty="0">
                <a:latin typeface="Arial" panose="020B0604020202020204" pitchFamily="34" charset="0"/>
                <a:cs typeface="Arial" panose="020B0604020202020204" pitchFamily="34" charset="0"/>
              </a:rPr>
              <a:t>Reforzadores y Operaciones Establecedoras para Conductas Problema</a:t>
            </a:r>
          </a:p>
        </p:txBody>
      </p:sp>
    </p:spTree>
    <p:extLst>
      <p:ext uri="{BB962C8B-B14F-4D97-AF65-F5344CB8AC3E}">
        <p14:creationId xmlns:p14="http://schemas.microsoft.com/office/powerpoint/2010/main" val="861406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2C518D8-E833-47BE-8930-0D9A82A45DFD}"/>
              </a:ext>
            </a:extLst>
          </p:cNvPr>
          <p:cNvSpPr txBox="1"/>
          <p:nvPr/>
        </p:nvSpPr>
        <p:spPr>
          <a:xfrm>
            <a:off x="425668" y="1056290"/>
            <a:ext cx="11382704" cy="29515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	Se ha argumentado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Neef &amp; Iwata, 1994) que la primera de estas cuestiones debería responderse o al menos considerarse antes de una intervención. Así, la intervención debería dirigirse por los resultados de un análisis funcional previo, que, ya sea, establezca claramente el reforzador que mantiene la conducta (Iwata, Pace, Dorsey, et al, 1994) o posibilite el desarrollo de una hipótesis educada y verificable sobre el reforzamiento (</a:t>
            </a:r>
            <a:r>
              <a:rPr lang="es-MX" dirty="0" err="1">
                <a:latin typeface="Arial" panose="020B0604020202020204" pitchFamily="34" charset="0"/>
                <a:cs typeface="Arial" panose="020B0604020202020204" pitchFamily="34" charset="0"/>
              </a:rPr>
              <a:t>Carr</a:t>
            </a:r>
            <a:r>
              <a:rPr lang="es-MX" dirty="0">
                <a:latin typeface="Arial" panose="020B0604020202020204" pitchFamily="34" charset="0"/>
                <a:cs typeface="Arial" panose="020B0604020202020204" pitchFamily="34" charset="0"/>
              </a:rPr>
              <a:t> &amp; Carlson, 1993). Aunque el conocimiento de la EO relevante pueda acumularse durante el análisis pre tratamiento, esto no se ha visto generalmente como un requisito. No obstante, hay buenas razones para conocer acerca de tales </a:t>
            </a:r>
            <a:r>
              <a:rPr lang="es-MX" dirty="0" err="1">
                <a:latin typeface="Arial" panose="020B0604020202020204" pitchFamily="34" charset="0"/>
                <a:cs typeface="Arial" panose="020B0604020202020204" pitchFamily="34" charset="0"/>
              </a:rPr>
              <a:t>EOs</a:t>
            </a:r>
            <a:r>
              <a:rPr lang="es-MX" dirty="0">
                <a:latin typeface="Arial" panose="020B0604020202020204" pitchFamily="34" charset="0"/>
                <a:cs typeface="Arial" panose="020B0604020202020204" pitchFamily="34" charset="0"/>
              </a:rPr>
              <a:t>.</a:t>
            </a:r>
            <a:endParaRPr lang="es-MX" dirty="0"/>
          </a:p>
        </p:txBody>
      </p:sp>
      <p:sp>
        <p:nvSpPr>
          <p:cNvPr id="3" name="CuadroTexto 2">
            <a:extLst>
              <a:ext uri="{FF2B5EF4-FFF2-40B4-BE49-F238E27FC236}">
                <a16:creationId xmlns:a16="http://schemas.microsoft.com/office/drawing/2014/main" id="{88A294AF-77F5-4A01-A46C-87925D906730}"/>
              </a:ext>
            </a:extLst>
          </p:cNvPr>
          <p:cNvSpPr txBox="1"/>
          <p:nvPr/>
        </p:nvSpPr>
        <p:spPr>
          <a:xfrm>
            <a:off x="5297214" y="4335517"/>
            <a:ext cx="6637283" cy="1754326"/>
          </a:xfrm>
          <a:prstGeom prst="rect">
            <a:avLst/>
          </a:prstGeom>
          <a:noFill/>
        </p:spPr>
        <p:txBody>
          <a:bodyPr wrap="square" rtlCol="0">
            <a:spAutoFit/>
          </a:bodyPr>
          <a:lstStyle/>
          <a:p>
            <a:pPr algn="ctr"/>
            <a:r>
              <a:rPr lang="es-MX" dirty="0">
                <a:latin typeface="Arial" panose="020B0604020202020204" pitchFamily="34" charset="0"/>
                <a:cs typeface="Arial" panose="020B0604020202020204" pitchFamily="34" charset="0"/>
              </a:rPr>
              <a:t>Referencia</a:t>
            </a:r>
          </a:p>
          <a:p>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Peter McGill</a:t>
            </a:r>
          </a:p>
          <a:p>
            <a:r>
              <a:rPr lang="es-MX" dirty="0" err="1">
                <a:latin typeface="Arial" panose="020B0604020202020204" pitchFamily="34" charset="0"/>
                <a:cs typeface="Arial" panose="020B0604020202020204" pitchFamily="34" charset="0"/>
              </a:rPr>
              <a:t>Establishing</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Operations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Implications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for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the</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assessment</a:t>
            </a:r>
            <a:r>
              <a:rPr lang="es-MX" dirty="0">
                <a:latin typeface="Arial" panose="020B0604020202020204" pitchFamily="34" charset="0"/>
                <a:cs typeface="Arial" panose="020B0604020202020204" pitchFamily="34" charset="0"/>
              </a:rPr>
              <a:t>,</a:t>
            </a:r>
          </a:p>
          <a:p>
            <a:r>
              <a:rPr lang="es-MX" dirty="0" err="1">
                <a:latin typeface="Arial" panose="020B0604020202020204" pitchFamily="34" charset="0"/>
                <a:cs typeface="Arial" panose="020B0604020202020204" pitchFamily="34" charset="0"/>
              </a:rPr>
              <a:t>treatment</a:t>
            </a:r>
            <a:r>
              <a:rPr lang="es-MX" dirty="0">
                <a:latin typeface="Arial" panose="020B0604020202020204" pitchFamily="34" charset="0"/>
                <a:cs typeface="Arial" panose="020B0604020202020204" pitchFamily="34" charset="0"/>
              </a:rPr>
              <a:t>, and </a:t>
            </a:r>
            <a:r>
              <a:rPr lang="es-MX" dirty="0" err="1">
                <a:latin typeface="Arial" panose="020B0604020202020204" pitchFamily="34" charset="0"/>
                <a:cs typeface="Arial" panose="020B0604020202020204" pitchFamily="34" charset="0"/>
              </a:rPr>
              <a:t>prevention</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of</a:t>
            </a:r>
            <a:r>
              <a:rPr lang="es-MX" dirty="0">
                <a:latin typeface="Arial" panose="020B0604020202020204" pitchFamily="34" charset="0"/>
                <a:cs typeface="Arial" panose="020B0604020202020204" pitchFamily="34" charset="0"/>
              </a:rPr>
              <a:t> problema </a:t>
            </a:r>
            <a:r>
              <a:rPr lang="es-MX" dirty="0" err="1">
                <a:latin typeface="Arial" panose="020B0604020202020204" pitchFamily="34" charset="0"/>
                <a:cs typeface="Arial" panose="020B0604020202020204" pitchFamily="34" charset="0"/>
              </a:rPr>
              <a:t>behavior</a:t>
            </a:r>
            <a:endParaRPr lang="es-MX" dirty="0">
              <a:latin typeface="Arial" panose="020B0604020202020204" pitchFamily="34" charset="0"/>
              <a:cs typeface="Arial" panose="020B0604020202020204" pitchFamily="34" charset="0"/>
            </a:endParaRPr>
          </a:p>
          <a:p>
            <a:r>
              <a:rPr lang="es-MX" dirty="0" err="1">
                <a:latin typeface="Arial" panose="020B0604020202020204" pitchFamily="34" charset="0"/>
                <a:cs typeface="Arial" panose="020B0604020202020204" pitchFamily="34" charset="0"/>
              </a:rPr>
              <a:t>Journal</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of</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Applied</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Behavior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Analysis</a:t>
            </a:r>
            <a:r>
              <a:rPr lang="es-MX" dirty="0">
                <a:latin typeface="Arial" panose="020B0604020202020204" pitchFamily="34" charset="0"/>
                <a:cs typeface="Arial" panose="020B0604020202020204" pitchFamily="34" charset="0"/>
              </a:rPr>
              <a:t> 1999, 32, 393-418</a:t>
            </a:r>
          </a:p>
        </p:txBody>
      </p:sp>
    </p:spTree>
    <p:extLst>
      <p:ext uri="{BB962C8B-B14F-4D97-AF65-F5344CB8AC3E}">
        <p14:creationId xmlns:p14="http://schemas.microsoft.com/office/powerpoint/2010/main" val="297231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6E9F28B7-7603-45F9-A26D-09CACBD4674B}"/>
              </a:ext>
            </a:extLst>
          </p:cNvPr>
          <p:cNvSpPr txBox="1"/>
          <p:nvPr/>
        </p:nvSpPr>
        <p:spPr>
          <a:xfrm>
            <a:off x="504497" y="1166648"/>
            <a:ext cx="11272344" cy="535531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		Smith y Iwata (1997) revisaron el conocimiento existente sobre la influencia de eventos antecedentes en la conducta problema.</a:t>
            </a:r>
          </a:p>
          <a:p>
            <a:pPr algn="just">
              <a:lnSpc>
                <a:spcPct val="150000"/>
              </a:lnSpc>
            </a:pPr>
            <a:r>
              <a:rPr lang="es-MX" dirty="0">
                <a:latin typeface="Arial" panose="020B0604020202020204" pitchFamily="34" charset="0"/>
                <a:cs typeface="Arial" panose="020B0604020202020204" pitchFamily="34" charset="0"/>
              </a:rPr>
              <a:t>	Este documento se enfoca exclusivamente sobre la relevancia de las Operaciones Establecedoras (</a:t>
            </a:r>
            <a:r>
              <a:rPr lang="es-MX" dirty="0" err="1">
                <a:latin typeface="Arial" panose="020B0604020202020204" pitchFamily="34" charset="0"/>
                <a:cs typeface="Arial" panose="020B0604020202020204" pitchFamily="34" charset="0"/>
              </a:rPr>
              <a:t>EOs</a:t>
            </a:r>
            <a:r>
              <a:rPr lang="es-MX" dirty="0">
                <a:latin typeface="Arial" panose="020B0604020202020204" pitchFamily="34" charset="0"/>
                <a:cs typeface="Arial" panose="020B0604020202020204" pitchFamily="34" charset="0"/>
              </a:rPr>
              <a:t>) para la asesoría y tratamiento de la conducta problema. Enfocarnos con tal precisión permite extender la discusión de Smith y Iwata (1997) de diversas maneras. </a:t>
            </a:r>
          </a:p>
          <a:p>
            <a:pPr algn="just">
              <a:lnSpc>
                <a:spcPct val="150000"/>
              </a:lnSpc>
            </a:pPr>
            <a:r>
              <a:rPr lang="es-MX" dirty="0">
                <a:latin typeface="Arial" panose="020B0604020202020204" pitchFamily="34" charset="0"/>
                <a:cs typeface="Arial" panose="020B0604020202020204" pitchFamily="34" charset="0"/>
              </a:rPr>
              <a:t>	Primero, se proporciona mayor atención a la elaboración de Michael sobre las </a:t>
            </a:r>
            <a:r>
              <a:rPr lang="es-MX" i="1" dirty="0">
                <a:latin typeface="Arial" panose="020B0604020202020204" pitchFamily="34" charset="0"/>
                <a:cs typeface="Arial" panose="020B0604020202020204" pitchFamily="34" charset="0"/>
              </a:rPr>
              <a:t>operaciones establecedoras condicionadas </a:t>
            </a:r>
            <a:r>
              <a:rPr lang="es-MX" dirty="0">
                <a:latin typeface="Arial" panose="020B0604020202020204" pitchFamily="34" charset="0"/>
                <a:cs typeface="Arial" panose="020B0604020202020204" pitchFamily="34" charset="0"/>
              </a:rPr>
              <a:t>(</a:t>
            </a:r>
            <a:r>
              <a:rPr lang="es-MX" dirty="0" err="1">
                <a:latin typeface="Arial" panose="020B0604020202020204" pitchFamily="34" charset="0"/>
                <a:cs typeface="Arial" panose="020B0604020202020204" pitchFamily="34" charset="0"/>
              </a:rPr>
              <a:t>CEOs</a:t>
            </a:r>
            <a:r>
              <a:rPr lang="es-MX" dirty="0">
                <a:latin typeface="Arial" panose="020B0604020202020204" pitchFamily="34" charset="0"/>
                <a:cs typeface="Arial" panose="020B0604020202020204" pitchFamily="34" charset="0"/>
              </a:rPr>
              <a:t>), Segundo, se considera la evidencia para la relevancia de </a:t>
            </a:r>
            <a:r>
              <a:rPr lang="es-MX" dirty="0" err="1">
                <a:latin typeface="Arial" panose="020B0604020202020204" pitchFamily="34" charset="0"/>
                <a:cs typeface="Arial" panose="020B0604020202020204" pitchFamily="34" charset="0"/>
              </a:rPr>
              <a:t>EOs</a:t>
            </a:r>
            <a:r>
              <a:rPr lang="es-MX" dirty="0">
                <a:latin typeface="Arial" panose="020B0604020202020204" pitchFamily="34" charset="0"/>
                <a:cs typeface="Arial" panose="020B0604020202020204" pitchFamily="34" charset="0"/>
              </a:rPr>
              <a:t> específicas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privación de atención) para la conducta problema, Tercero, se analizan conceptualmente, desde una perspectiva EO, diversos tratamientos específicos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extinción). Cuarto, se discuten las implicaciones de una conceptualización EO para el tratamiento y la prevención de la conducta problema, y finalmente, los análisis previos de las </a:t>
            </a:r>
            <a:r>
              <a:rPr lang="es-MX" dirty="0" err="1">
                <a:latin typeface="Arial" panose="020B0604020202020204" pitchFamily="34" charset="0"/>
                <a:cs typeface="Arial" panose="020B0604020202020204" pitchFamily="34" charset="0"/>
              </a:rPr>
              <a:t>EOs</a:t>
            </a:r>
            <a:r>
              <a:rPr lang="es-MX" dirty="0">
                <a:latin typeface="Arial" panose="020B0604020202020204" pitchFamily="34" charset="0"/>
                <a:cs typeface="Arial" panose="020B0604020202020204" pitchFamily="34" charset="0"/>
              </a:rPr>
              <a:t> se extienden mediante la discusión de </a:t>
            </a:r>
            <a:r>
              <a:rPr lang="es-MX" dirty="0" err="1">
                <a:latin typeface="Arial" panose="020B0604020202020204" pitchFamily="34" charset="0"/>
                <a:cs typeface="Arial" panose="020B0604020202020204" pitchFamily="34" charset="0"/>
              </a:rPr>
              <a:t>EOs</a:t>
            </a:r>
            <a:r>
              <a:rPr lang="es-MX" dirty="0">
                <a:latin typeface="Arial" panose="020B0604020202020204" pitchFamily="34" charset="0"/>
                <a:cs typeface="Arial" panose="020B0604020202020204" pitchFamily="34" charset="0"/>
              </a:rPr>
              <a:t> asociadas con circunstancias biológicas y la extinción de </a:t>
            </a:r>
            <a:r>
              <a:rPr lang="es-MX" dirty="0" err="1">
                <a:latin typeface="Arial" panose="020B0604020202020204" pitchFamily="34" charset="0"/>
                <a:cs typeface="Arial" panose="020B0604020202020204" pitchFamily="34" charset="0"/>
              </a:rPr>
              <a:t>EOs</a:t>
            </a:r>
            <a:r>
              <a:rPr lang="es-MX" dirty="0">
                <a:latin typeface="Arial" panose="020B0604020202020204" pitchFamily="34" charset="0"/>
                <a:cs typeface="Arial" panose="020B0604020202020204" pitchFamily="34" charset="0"/>
              </a:rPr>
              <a:t>.</a:t>
            </a:r>
          </a:p>
          <a:p>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2755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746AAD-F916-4196-9AB0-12B5D0F1CE04}"/>
              </a:ext>
            </a:extLst>
          </p:cNvPr>
          <p:cNvSpPr>
            <a:spLocks noGrp="1"/>
          </p:cNvSpPr>
          <p:nvPr>
            <p:ph type="title"/>
          </p:nvPr>
        </p:nvSpPr>
        <p:spPr/>
        <p:txBody>
          <a:bodyPr/>
          <a:lstStyle/>
          <a:p>
            <a:r>
              <a:rPr lang="es-MX" dirty="0">
                <a:latin typeface="Arial" panose="020B0604020202020204" pitchFamily="34" charset="0"/>
                <a:cs typeface="Arial" panose="020B0604020202020204" pitchFamily="34" charset="0"/>
              </a:rPr>
              <a:t>Operaciones Establecedoras</a:t>
            </a:r>
          </a:p>
        </p:txBody>
      </p:sp>
      <p:sp>
        <p:nvSpPr>
          <p:cNvPr id="3" name="CuadroTexto 2">
            <a:extLst>
              <a:ext uri="{FF2B5EF4-FFF2-40B4-BE49-F238E27FC236}">
                <a16:creationId xmlns:a16="http://schemas.microsoft.com/office/drawing/2014/main" id="{31BA176F-5766-4CAA-8422-9EFA58D8DDB4}"/>
              </a:ext>
            </a:extLst>
          </p:cNvPr>
          <p:cNvSpPr txBox="1"/>
          <p:nvPr/>
        </p:nvSpPr>
        <p:spPr>
          <a:xfrm>
            <a:off x="457200" y="2632841"/>
            <a:ext cx="11225048" cy="3365024"/>
          </a:xfrm>
          <a:prstGeom prst="rect">
            <a:avLst/>
          </a:prstGeom>
          <a:noFill/>
        </p:spPr>
        <p:txBody>
          <a:bodyPr wrap="square" rtlCol="0">
            <a:spAutoFit/>
          </a:bodyPr>
          <a:lstStyle/>
          <a:p>
            <a:pPr algn="just">
              <a:lnSpc>
                <a:spcPct val="150000"/>
              </a:lnSpc>
            </a:pPr>
            <a:r>
              <a:rPr lang="es-MX" dirty="0"/>
              <a:t>	</a:t>
            </a:r>
            <a:r>
              <a:rPr lang="es-MX" dirty="0">
                <a:latin typeface="Arial" panose="020B0604020202020204" pitchFamily="34" charset="0"/>
                <a:cs typeface="Arial" panose="020B0604020202020204" pitchFamily="34" charset="0"/>
              </a:rPr>
              <a:t>Las variables incorporadas en el concepto de Operaciones Establecedoras (EO) jugó una parte significativa de las primeras elaboraciones del análisis conductual. Skinner (1953) tomó el concepto de </a:t>
            </a:r>
            <a:r>
              <a:rPr lang="es-MX" i="1" dirty="0">
                <a:latin typeface="Arial" panose="020B0604020202020204" pitchFamily="34" charset="0"/>
                <a:cs typeface="Arial" panose="020B0604020202020204" pitchFamily="34" charset="0"/>
              </a:rPr>
              <a:t>drive</a:t>
            </a:r>
            <a:r>
              <a:rPr lang="es-MX" dirty="0">
                <a:latin typeface="Arial" panose="020B0604020202020204" pitchFamily="34" charset="0"/>
                <a:cs typeface="Arial" panose="020B0604020202020204" pitchFamily="34" charset="0"/>
              </a:rPr>
              <a:t> como punto de inicio para considerar los efectos de la privación y la saciedad en alguna medida. Keller y Schoenfeld (1950) emplearon el término </a:t>
            </a:r>
            <a:r>
              <a:rPr lang="es-MX" i="1" dirty="0">
                <a:latin typeface="Arial" panose="020B0604020202020204" pitchFamily="34" charset="0"/>
                <a:cs typeface="Arial" panose="020B0604020202020204" pitchFamily="34" charset="0"/>
              </a:rPr>
              <a:t>operación establecedora </a:t>
            </a:r>
            <a:r>
              <a:rPr lang="es-MX" dirty="0">
                <a:latin typeface="Arial" panose="020B0604020202020204" pitchFamily="34" charset="0"/>
                <a:cs typeface="Arial" panose="020B0604020202020204" pitchFamily="34" charset="0"/>
              </a:rPr>
              <a:t>para referirse a “operaciones … de privación … o estimulación” que establecían drives (p.274). Michael ha argumentado que este temprano interés en la motivación declinó hasta el punto en el que fue necesario “reintroducir el concepto de operación establecedora” (Michael, 1993, p. 191).</a:t>
            </a:r>
          </a:p>
          <a:p>
            <a:pPr algn="just">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343295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A04556C-B94C-4C77-97D0-249EC24BFA3C}"/>
              </a:ext>
            </a:extLst>
          </p:cNvPr>
          <p:cNvSpPr txBox="1"/>
          <p:nvPr/>
        </p:nvSpPr>
        <p:spPr>
          <a:xfrm>
            <a:off x="488731" y="1182414"/>
            <a:ext cx="11209283"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	Michael (1993) inicia su elaboración de las </a:t>
            </a:r>
            <a:r>
              <a:rPr lang="es-MX" dirty="0" err="1">
                <a:latin typeface="Arial" panose="020B0604020202020204" pitchFamily="34" charset="0"/>
                <a:cs typeface="Arial" panose="020B0604020202020204" pitchFamily="34" charset="0"/>
              </a:rPr>
              <a:t>EOs</a:t>
            </a:r>
            <a:r>
              <a:rPr lang="es-MX" dirty="0">
                <a:latin typeface="Arial" panose="020B0604020202020204" pitchFamily="34" charset="0"/>
                <a:cs typeface="Arial" panose="020B0604020202020204" pitchFamily="34" charset="0"/>
              </a:rPr>
              <a:t> notando que, en una comprensión de sentido común, la ocurrencia de una conducta refleja tanto la habilidad (destreza o conocimiento), como y motivación (deseo) de hacerlo. Nota que la motivación recientemente ha sido en buena medida equiparada con el reforzamiento. La motivación (o su ausencia) ha venido a significar la presencia o ausencia) de reforzamiento programado de manera suficiente y apropiada. Sin embargo, la efectividad de tal reforzamiento depende de la cantidad de privación o saciedad (y de otras variables teniendo efectos similares) con respecto al reforzador.</a:t>
            </a:r>
          </a:p>
          <a:p>
            <a:pPr algn="just">
              <a:lnSpc>
                <a:spcPct val="150000"/>
              </a:lnSpc>
            </a:pPr>
            <a:r>
              <a:rPr lang="es-MX" dirty="0">
                <a:latin typeface="Arial" panose="020B0604020202020204" pitchFamily="34" charset="0"/>
                <a:cs typeface="Arial" panose="020B0604020202020204" pitchFamily="34" charset="0"/>
              </a:rPr>
              <a:t>	En el caso del escape de la estimulación aversiva, de manera semejante, depende de la presentación previa de la estimulación aversiva.</a:t>
            </a:r>
          </a:p>
          <a:p>
            <a:pPr algn="just">
              <a:lnSpc>
                <a:spcPct val="150000"/>
              </a:lnSpc>
            </a:pPr>
            <a:r>
              <a:rPr lang="es-MX" dirty="0">
                <a:latin typeface="Arial" panose="020B0604020202020204" pitchFamily="34" charset="0"/>
                <a:cs typeface="Arial" panose="020B0604020202020204" pitchFamily="34" charset="0"/>
              </a:rPr>
              <a:t>																		….. </a:t>
            </a:r>
          </a:p>
        </p:txBody>
      </p:sp>
    </p:spTree>
    <p:extLst>
      <p:ext uri="{BB962C8B-B14F-4D97-AF65-F5344CB8AC3E}">
        <p14:creationId xmlns:p14="http://schemas.microsoft.com/office/powerpoint/2010/main" val="1505301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6A98B9E-721F-404E-80EA-985BEA2E22C4}"/>
              </a:ext>
            </a:extLst>
          </p:cNvPr>
          <p:cNvSpPr txBox="1"/>
          <p:nvPr/>
        </p:nvSpPr>
        <p:spPr>
          <a:xfrm>
            <a:off x="472966" y="1166648"/>
            <a:ext cx="11272344"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	Michael define una </a:t>
            </a:r>
            <a:r>
              <a:rPr lang="es-MX" i="1" u="sng" dirty="0">
                <a:latin typeface="Arial" panose="020B0604020202020204" pitchFamily="34" charset="0"/>
                <a:cs typeface="Arial" panose="020B0604020202020204" pitchFamily="34" charset="0"/>
              </a:rPr>
              <a:t>operación establecedora </a:t>
            </a:r>
            <a:r>
              <a:rPr lang="es-MX" dirty="0">
                <a:latin typeface="Arial" panose="020B0604020202020204" pitchFamily="34" charset="0"/>
                <a:cs typeface="Arial" panose="020B0604020202020204" pitchFamily="34" charset="0"/>
              </a:rPr>
              <a:t>como un evento ambiental, operación o condición de estímulo teniendo dos funciones conjuntas. Primero, altera la eficiencia de otros ciertos eventos como reforzadores o castigos. Segundo, altera la frecuencia de comportamientos asociados con estos eventos reforzantes o </a:t>
            </a:r>
            <a:r>
              <a:rPr lang="es-MX" dirty="0" err="1">
                <a:latin typeface="Arial" panose="020B0604020202020204" pitchFamily="34" charset="0"/>
                <a:cs typeface="Arial" panose="020B0604020202020204" pitchFamily="34" charset="0"/>
              </a:rPr>
              <a:t>castigantes</a:t>
            </a:r>
            <a:r>
              <a:rPr lang="es-MX" dirty="0">
                <a:latin typeface="Arial" panose="020B0604020202020204" pitchFamily="34" charset="0"/>
                <a:cs typeface="Arial" panose="020B0604020202020204" pitchFamily="34" charset="0"/>
              </a:rPr>
              <a:t>. Luego, para usar el ejemplo de Michael, la privación de alimento es una EO que aumenta el efecto reforzante de la comida y evoca conductas que tengan una historia de conducir a la comida.</a:t>
            </a:r>
          </a:p>
          <a:p>
            <a:pPr algn="just">
              <a:lnSpc>
                <a:spcPct val="150000"/>
              </a:lnSpc>
            </a:pPr>
            <a:r>
              <a:rPr lang="es-MX" dirty="0">
                <a:latin typeface="Arial" panose="020B0604020202020204" pitchFamily="34" charset="0"/>
                <a:cs typeface="Arial" panose="020B0604020202020204" pitchFamily="34" charset="0"/>
              </a:rPr>
              <a:t>	Michael también utiliza el término </a:t>
            </a:r>
            <a:r>
              <a:rPr lang="es-MX" i="1" u="sng" dirty="0">
                <a:latin typeface="Arial" panose="020B0604020202020204" pitchFamily="34" charset="0"/>
                <a:cs typeface="Arial" panose="020B0604020202020204" pitchFamily="34" charset="0"/>
              </a:rPr>
              <a:t>operación </a:t>
            </a:r>
            <a:r>
              <a:rPr lang="es-MX" i="1" u="sng" dirty="0" err="1">
                <a:latin typeface="Arial" panose="020B0604020202020204" pitchFamily="34" charset="0"/>
                <a:cs typeface="Arial" panose="020B0604020202020204" pitchFamily="34" charset="0"/>
              </a:rPr>
              <a:t>abolidora</a:t>
            </a:r>
            <a:r>
              <a:rPr lang="es-MX" i="1" u="sng" dirty="0">
                <a:latin typeface="Arial" panose="020B0604020202020204" pitchFamily="34" charset="0"/>
                <a:cs typeface="Arial" panose="020B0604020202020204" pitchFamily="34" charset="0"/>
              </a:rPr>
              <a:t>  </a:t>
            </a:r>
            <a:r>
              <a:rPr lang="es-MX" dirty="0">
                <a:latin typeface="Arial" panose="020B0604020202020204" pitchFamily="34" charset="0"/>
                <a:cs typeface="Arial" panose="020B0604020202020204" pitchFamily="34" charset="0"/>
              </a:rPr>
              <a:t>(en tiempo pasado) para referirse a aquellas </a:t>
            </a:r>
            <a:r>
              <a:rPr lang="es-MX" dirty="0" err="1">
                <a:latin typeface="Arial" panose="020B0604020202020204" pitchFamily="34" charset="0"/>
                <a:cs typeface="Arial" panose="020B0604020202020204" pitchFamily="34" charset="0"/>
              </a:rPr>
              <a:t>EOs</a:t>
            </a:r>
            <a:r>
              <a:rPr lang="es-MX" dirty="0">
                <a:latin typeface="Arial" panose="020B0604020202020204" pitchFamily="34" charset="0"/>
                <a:cs typeface="Arial" panose="020B0604020202020204" pitchFamily="34" charset="0"/>
              </a:rPr>
              <a:t> que reducen la efectividad de ciertos otros eventos como reforzadores y reducen la frecuencia de comportamientos asociados con esos eventos reforzantes. Michael identifica la saciedad de alimento como un ejemplo de operación </a:t>
            </a:r>
            <a:r>
              <a:rPr lang="es-MX" dirty="0" err="1">
                <a:latin typeface="Arial" panose="020B0604020202020204" pitchFamily="34" charset="0"/>
                <a:cs typeface="Arial" panose="020B0604020202020204" pitchFamily="34" charset="0"/>
              </a:rPr>
              <a:t>abolidora</a:t>
            </a: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947226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3606E01-46C3-4F9E-BBF9-ABB3DBC8FA23}"/>
              </a:ext>
            </a:extLst>
          </p:cNvPr>
          <p:cNvSpPr txBox="1"/>
          <p:nvPr/>
        </p:nvSpPr>
        <p:spPr>
          <a:xfrm>
            <a:off x="441434" y="989484"/>
            <a:ext cx="11288110" cy="5442516"/>
          </a:xfrm>
          <a:prstGeom prst="rect">
            <a:avLst/>
          </a:prstGeom>
          <a:noFill/>
        </p:spPr>
        <p:txBody>
          <a:bodyPr wrap="square">
            <a:spAutoFit/>
          </a:bodyPr>
          <a:lstStyle/>
          <a:p>
            <a:pPr algn="just">
              <a:lnSpc>
                <a:spcPct val="150000"/>
              </a:lnSpc>
            </a:pPr>
            <a:r>
              <a:rPr lang="es-MX" dirty="0">
                <a:latin typeface="Arial" panose="020B0604020202020204" pitchFamily="34" charset="0"/>
                <a:cs typeface="Arial" panose="020B0604020202020204" pitchFamily="34" charset="0"/>
              </a:rPr>
              <a:t>	El efecto visible mas inmediato de una EO es la tasa alterada de conductas asociadas con el reforzador relevante. Esto se manifiesta de 3 maneras, como se ilustra por los efectos de la privación de alimento en los siguientes ejemplos. 1) Las respuestas operantes pueden evocarse directamente por las </a:t>
            </a:r>
            <a:r>
              <a:rPr lang="es-MX" dirty="0" err="1">
                <a:latin typeface="Arial" panose="020B0604020202020204" pitchFamily="34" charset="0"/>
                <a:cs typeface="Arial" panose="020B0604020202020204" pitchFamily="34" charset="0"/>
              </a:rPr>
              <a:t>EOs</a:t>
            </a:r>
            <a:r>
              <a:rPr lang="es-MX" dirty="0">
                <a:latin typeface="Arial" panose="020B0604020202020204" pitchFamily="34" charset="0"/>
                <a:cs typeface="Arial" panose="020B0604020202020204" pitchFamily="34" charset="0"/>
              </a:rPr>
              <a:t>.                     Por ejemplo, la persona privada de alimento es más probable que coma. 2) La estimulación discriminativa (</a:t>
            </a:r>
            <a:r>
              <a:rPr lang="es-MX" dirty="0" err="1">
                <a:latin typeface="Arial" panose="020B0604020202020204" pitchFamily="34" charset="0"/>
                <a:cs typeface="Arial" panose="020B0604020202020204" pitchFamily="34" charset="0"/>
              </a:rPr>
              <a:t>S</a:t>
            </a:r>
            <a:r>
              <a:rPr lang="es-MX" sz="1400" dirty="0" err="1">
                <a:latin typeface="Arial" panose="020B0604020202020204" pitchFamily="34" charset="0"/>
                <a:cs typeface="Arial" panose="020B0604020202020204" pitchFamily="34" charset="0"/>
              </a:rPr>
              <a:t>D</a:t>
            </a:r>
            <a:r>
              <a:rPr lang="es-MX" dirty="0" err="1">
                <a:latin typeface="Arial" panose="020B0604020202020204" pitchFamily="34" charset="0"/>
                <a:cs typeface="Arial" panose="020B0604020202020204" pitchFamily="34" charset="0"/>
              </a:rPr>
              <a:t>s</a:t>
            </a:r>
            <a:r>
              <a:rPr lang="es-MX" dirty="0">
                <a:latin typeface="Arial" panose="020B0604020202020204" pitchFamily="34" charset="0"/>
                <a:cs typeface="Arial" panose="020B0604020202020204" pitchFamily="34" charset="0"/>
              </a:rPr>
              <a:t>) es más probable que evoque respuestas que hayan resultado en el reforzador relevante en el pasado. Por ejemplo,  la persona es más probable que responda al anuncio de un restaurant entrando en el lugar.     3) Las respuestas mantenidas por reforzadores condicionados relacionados serán más probables.             Por ejemplo, es más probable que la persona empiece a prepararse una comida.</a:t>
            </a:r>
          </a:p>
          <a:p>
            <a:pPr algn="just">
              <a:lnSpc>
                <a:spcPct val="150000"/>
              </a:lnSpc>
            </a:pPr>
            <a:r>
              <a:rPr lang="es-MX" dirty="0">
                <a:latin typeface="Arial" panose="020B0604020202020204" pitchFamily="34" charset="0"/>
                <a:cs typeface="Arial" panose="020B0604020202020204" pitchFamily="34" charset="0"/>
              </a:rPr>
              <a:t>	El efecto evocativo de una EO puede confundirse con el efecto evocativo similar del S</a:t>
            </a:r>
            <a:r>
              <a:rPr lang="es-MX" sz="1400" dirty="0">
                <a:latin typeface="Arial" panose="020B0604020202020204" pitchFamily="34" charset="0"/>
                <a:cs typeface="Arial" panose="020B0604020202020204" pitchFamily="34" charset="0"/>
              </a:rPr>
              <a:t>D</a:t>
            </a:r>
            <a:r>
              <a:rPr lang="es-MX" dirty="0">
                <a:latin typeface="Arial" panose="020B0604020202020204" pitchFamily="34" charset="0"/>
                <a:cs typeface="Arial" panose="020B0604020202020204" pitchFamily="34" charset="0"/>
              </a:rPr>
              <a:t> y Michael pone atención cuidadosamente en su diferencia. El S</a:t>
            </a:r>
            <a:r>
              <a:rPr lang="es-MX" sz="1400" dirty="0">
                <a:latin typeface="Arial" panose="020B0604020202020204" pitchFamily="34" charset="0"/>
                <a:cs typeface="Arial" panose="020B0604020202020204" pitchFamily="34" charset="0"/>
              </a:rPr>
              <a:t>D</a:t>
            </a:r>
            <a:r>
              <a:rPr lang="es-MX" dirty="0">
                <a:latin typeface="Arial" panose="020B0604020202020204" pitchFamily="34" charset="0"/>
                <a:cs typeface="Arial" panose="020B0604020202020204" pitchFamily="34" charset="0"/>
              </a:rPr>
              <a:t>  evoca conducta como resultado de su historia de correlación con una mayor disponibilidad del reforzador relevante. Si usted tiene hambre, un letrero que diga “Coma aquí” puede evocar conductas como entrar al domicilio y preguntar por algo de comer. Semejante aviso no hace que usted sienta hambre (por cierto).</a:t>
            </a:r>
          </a:p>
        </p:txBody>
      </p:sp>
    </p:spTree>
    <p:extLst>
      <p:ext uri="{BB962C8B-B14F-4D97-AF65-F5344CB8AC3E}">
        <p14:creationId xmlns:p14="http://schemas.microsoft.com/office/powerpoint/2010/main" val="3297389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78A1674-F8DB-49DB-B332-2D9155C117C7}"/>
              </a:ext>
            </a:extLst>
          </p:cNvPr>
          <p:cNvSpPr txBox="1"/>
          <p:nvPr/>
        </p:nvSpPr>
        <p:spPr>
          <a:xfrm>
            <a:off x="425668" y="1150883"/>
            <a:ext cx="11366938" cy="5027017"/>
          </a:xfrm>
          <a:prstGeom prst="rect">
            <a:avLst/>
          </a:prstGeom>
          <a:noFill/>
        </p:spPr>
        <p:txBody>
          <a:bodyPr wrap="square" rtlCol="0">
            <a:spAutoFit/>
          </a:bodyPr>
          <a:lstStyle/>
          <a:p>
            <a:pPr algn="just">
              <a:lnSpc>
                <a:spcPct val="150000"/>
              </a:lnSpc>
            </a:pPr>
            <a:r>
              <a:rPr lang="es-MX" u="sng" dirty="0">
                <a:latin typeface="Arial" panose="020B0604020202020204" pitchFamily="34" charset="0"/>
                <a:cs typeface="Arial" panose="020B0604020202020204" pitchFamily="34" charset="0"/>
              </a:rPr>
              <a:t>Operaciones establecedoras Incondicionadas</a:t>
            </a:r>
          </a:p>
          <a:p>
            <a:pPr algn="just">
              <a:lnSpc>
                <a:spcPct val="150000"/>
              </a:lnSpc>
            </a:pPr>
            <a:r>
              <a:rPr lang="es-MX" dirty="0">
                <a:latin typeface="Arial" panose="020B0604020202020204" pitchFamily="34" charset="0"/>
                <a:cs typeface="Arial" panose="020B0604020202020204" pitchFamily="34" charset="0"/>
              </a:rPr>
              <a:t>	Muchas </a:t>
            </a:r>
            <a:r>
              <a:rPr lang="es-MX" dirty="0" err="1">
                <a:latin typeface="Arial" panose="020B0604020202020204" pitchFamily="34" charset="0"/>
                <a:cs typeface="Arial" panose="020B0604020202020204" pitchFamily="34" charset="0"/>
              </a:rPr>
              <a:t>EOs</a:t>
            </a:r>
            <a:r>
              <a:rPr lang="es-MX" dirty="0">
                <a:latin typeface="Arial" panose="020B0604020202020204" pitchFamily="34" charset="0"/>
                <a:cs typeface="Arial" panose="020B0604020202020204" pitchFamily="34" charset="0"/>
              </a:rPr>
              <a:t> son incondicionadas o no aprendidas, aún cuando las conductas que evocan son generalmente aprendidas. Sin ninguna historia de condicionamiento, la comida reforzará la conducta de un organismo en un estado de privación de alimento aún si las conductas que confiablemente consiguen comida no han sido aún aprendidas. La privación de alimento, agua, actividad, sueño y variables relacionadas con el reforzamiento sexual, es probable que actúen como operaciones establecedoras incondicionadas (UEO).       La saciedad de los mismos eventos es probable que funcionen como una operación </a:t>
            </a:r>
            <a:r>
              <a:rPr lang="es-MX" dirty="0" err="1">
                <a:latin typeface="Arial" panose="020B0604020202020204" pitchFamily="34" charset="0"/>
                <a:cs typeface="Arial" panose="020B0604020202020204" pitchFamily="34" charset="0"/>
              </a:rPr>
              <a:t>abolidora</a:t>
            </a:r>
            <a:r>
              <a:rPr lang="es-MX" dirty="0">
                <a:latin typeface="Arial" panose="020B0604020202020204" pitchFamily="34" charset="0"/>
                <a:cs typeface="Arial" panose="020B0604020202020204" pitchFamily="34" charset="0"/>
              </a:rPr>
              <a:t> incondicionada.</a:t>
            </a:r>
          </a:p>
          <a:p>
            <a:pPr algn="just">
              <a:lnSpc>
                <a:spcPct val="150000"/>
              </a:lnSpc>
            </a:pPr>
            <a:r>
              <a:rPr lang="es-MX" dirty="0">
                <a:latin typeface="Arial" panose="020B0604020202020204" pitchFamily="34" charset="0"/>
                <a:cs typeface="Arial" panose="020B0604020202020204" pitchFamily="34" charset="0"/>
              </a:rPr>
              <a:t>	Utilizando el ejemplo del dolor que surge de un shock eléctrico, Michael también argumenta que tal estimulación aversiva debe considerarse una UEO y busca distinguir esta interpretación de aquella de estimulación aversiva como S</a:t>
            </a:r>
            <a:r>
              <a:rPr lang="es-MX" sz="1400" dirty="0">
                <a:latin typeface="Arial" panose="020B0604020202020204" pitchFamily="34" charset="0"/>
                <a:cs typeface="Arial" panose="020B0604020202020204" pitchFamily="34" charset="0"/>
              </a:rPr>
              <a:t>D</a:t>
            </a:r>
            <a:r>
              <a:rPr lang="es-MX" dirty="0">
                <a:latin typeface="Arial" panose="020B0604020202020204" pitchFamily="34" charset="0"/>
                <a:cs typeface="Arial" panose="020B0604020202020204" pitchFamily="34" charset="0"/>
              </a:rPr>
              <a:t>. El shock eléctrico (y otras fuentes de estimulación aversiva frecuentemente empleadas en la experimentación animal) no es un evento frecuente en los ambientes humanos cotidianos.</a:t>
            </a:r>
          </a:p>
          <a:p>
            <a:pPr algn="just">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439468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E00033B-228F-41B4-818C-1F0820AF8403}"/>
              </a:ext>
            </a:extLst>
          </p:cNvPr>
          <p:cNvSpPr txBox="1"/>
          <p:nvPr/>
        </p:nvSpPr>
        <p:spPr>
          <a:xfrm>
            <a:off x="472965" y="1182413"/>
            <a:ext cx="11272345" cy="5027017"/>
          </a:xfrm>
          <a:prstGeom prst="rect">
            <a:avLst/>
          </a:prstGeom>
          <a:noFill/>
        </p:spPr>
        <p:txBody>
          <a:bodyPr wrap="square" rtlCol="0">
            <a:spAutoFit/>
          </a:bodyPr>
          <a:lstStyle/>
          <a:p>
            <a:pPr algn="just">
              <a:lnSpc>
                <a:spcPct val="150000"/>
              </a:lnSpc>
            </a:pPr>
            <a:r>
              <a:rPr lang="es-MX" dirty="0"/>
              <a:t>	</a:t>
            </a:r>
            <a:r>
              <a:rPr lang="es-MX" dirty="0">
                <a:latin typeface="Arial" panose="020B0604020202020204" pitchFamily="34" charset="0"/>
                <a:cs typeface="Arial" panose="020B0604020202020204" pitchFamily="34" charset="0"/>
              </a:rPr>
              <a:t>Entonces, consideremos el ejemplo mas común de estimulación aversiva proveniente de entrar en un lugar frío. En el invierno mi oficina está típicamente helada cuando llego en la mañana. Para que “el frío” sea considerado un S</a:t>
            </a:r>
            <a:r>
              <a:rPr lang="es-MX" sz="1400" dirty="0">
                <a:latin typeface="Arial" panose="020B0604020202020204" pitchFamily="34" charset="0"/>
                <a:cs typeface="Arial" panose="020B0604020202020204" pitchFamily="34" charset="0"/>
              </a:rPr>
              <a:t>D, </a:t>
            </a:r>
            <a:r>
              <a:rPr lang="es-MX" dirty="0">
                <a:latin typeface="Arial" panose="020B0604020202020204" pitchFamily="34" charset="0"/>
                <a:cs typeface="Arial" panose="020B0604020202020204" pitchFamily="34" charset="0"/>
              </a:rPr>
              <a:t>sería necesario que el reforzador (reducción del frío o aumento del calor) para respuestas específicas fuera mayormente disponible en la presencia del frío, que en su ausencia.                 No obstante, en ausencia de frío, la reducción del frío no está menos disponible, aunque, por el momento, no es un reforzador. Mi conducta de encender el calentador en mi oficina es evocada, consecuentemente, por la función del frío como una EO. Por supuesto, tales conductas de escape pueden también caer bajo control de  estímulo discriminativo. El calentador de mi oficina tiene un temporalizador y no enciende después de cierta hora de la tarde. Cuando llego a mi oficina tarde en la noche, entonces,  no enciendo el calentador               (la conducta se ha extinguido) pero, en su lugar, me involucro en otras actividades evocadas por la EO aún operativa, para quienes el reforzamiento se mantiene disponible, tales como conservar puesto mi abrigo.</a:t>
            </a:r>
          </a:p>
          <a:p>
            <a:pPr algn="just">
              <a:lnSpc>
                <a:spcPct val="150000"/>
              </a:lnSpc>
            </a:pPr>
            <a:r>
              <a:rPr lang="es-MX" dirty="0">
                <a:latin typeface="Arial" panose="020B0604020202020204" pitchFamily="34" charset="0"/>
                <a:cs typeface="Arial" panose="020B0604020202020204" pitchFamily="34" charset="0"/>
              </a:rPr>
              <a:t>																		….. </a:t>
            </a:r>
          </a:p>
        </p:txBody>
      </p:sp>
    </p:spTree>
    <p:extLst>
      <p:ext uri="{BB962C8B-B14F-4D97-AF65-F5344CB8AC3E}">
        <p14:creationId xmlns:p14="http://schemas.microsoft.com/office/powerpoint/2010/main" val="2353702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93A428A-F8A2-4DD9-87B4-D817A11D442C}"/>
              </a:ext>
            </a:extLst>
          </p:cNvPr>
          <p:cNvSpPr txBox="1"/>
          <p:nvPr/>
        </p:nvSpPr>
        <p:spPr>
          <a:xfrm>
            <a:off x="5360276" y="1671144"/>
            <a:ext cx="6526924" cy="336502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	La noción de las UEO está cercanamente relacionada con la noción del reforzamiento incondicionado. La primera representa el evento ambiental u operación que altera la efectividad momentánea del segundo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la privación de alimento regula la efectividad de la comida como un reforzador). </a:t>
            </a:r>
          </a:p>
          <a:p>
            <a:pPr algn="just">
              <a:lnSpc>
                <a:spcPct val="150000"/>
              </a:lnSpc>
            </a:pPr>
            <a:r>
              <a:rPr lang="es-MX" dirty="0">
                <a:latin typeface="Arial" panose="020B0604020202020204" pitchFamily="34" charset="0"/>
                <a:cs typeface="Arial" panose="020B0604020202020204" pitchFamily="34" charset="0"/>
              </a:rPr>
              <a:t>	En principio, entonces, debe haber una lista paralela de </a:t>
            </a:r>
            <a:r>
              <a:rPr lang="es-MX" dirty="0" err="1">
                <a:latin typeface="Arial" panose="020B0604020202020204" pitchFamily="34" charset="0"/>
                <a:cs typeface="Arial" panose="020B0604020202020204" pitchFamily="34" charset="0"/>
              </a:rPr>
              <a:t>UEOs</a:t>
            </a:r>
            <a:r>
              <a:rPr lang="es-MX" dirty="0">
                <a:latin typeface="Arial" panose="020B0604020202020204" pitchFamily="34" charset="0"/>
                <a:cs typeface="Arial" panose="020B0604020202020204" pitchFamily="34" charset="0"/>
              </a:rPr>
              <a:t> y reforzadores incondicionados.</a:t>
            </a:r>
          </a:p>
        </p:txBody>
      </p:sp>
      <p:pic>
        <p:nvPicPr>
          <p:cNvPr id="4" name="Imagen 3">
            <a:extLst>
              <a:ext uri="{FF2B5EF4-FFF2-40B4-BE49-F238E27FC236}">
                <a16:creationId xmlns:a16="http://schemas.microsoft.com/office/drawing/2014/main" id="{8076ADD1-111B-4A85-9F7C-D88ED1CFFA3A}"/>
              </a:ext>
            </a:extLst>
          </p:cNvPr>
          <p:cNvPicPr>
            <a:picLocks noChangeAspect="1"/>
          </p:cNvPicPr>
          <p:nvPr/>
        </p:nvPicPr>
        <p:blipFill>
          <a:blip r:embed="rId2"/>
          <a:stretch>
            <a:fillRect/>
          </a:stretch>
        </p:blipFill>
        <p:spPr>
          <a:xfrm>
            <a:off x="524368" y="1404774"/>
            <a:ext cx="4819324" cy="4065860"/>
          </a:xfrm>
          <a:prstGeom prst="rect">
            <a:avLst/>
          </a:prstGeom>
        </p:spPr>
      </p:pic>
    </p:spTree>
    <p:extLst>
      <p:ext uri="{BB962C8B-B14F-4D97-AF65-F5344CB8AC3E}">
        <p14:creationId xmlns:p14="http://schemas.microsoft.com/office/powerpoint/2010/main" val="2442904032"/>
      </p:ext>
    </p:extLst>
  </p:cSld>
  <p:clrMapOvr>
    <a:masterClrMapping/>
  </p:clrMapOvr>
</p:sld>
</file>

<file path=ppt/theme/theme1.xml><?xml version="1.0" encoding="utf-8"?>
<a:theme xmlns:a="http://schemas.openxmlformats.org/drawingml/2006/main" name="Dividendo">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docProps/app.xml><?xml version="1.0" encoding="utf-8"?>
<Properties xmlns="http://schemas.openxmlformats.org/officeDocument/2006/extended-properties" xmlns:vt="http://schemas.openxmlformats.org/officeDocument/2006/docPropsVTypes">
  <Template>TM03457464[[fn=Dividendo]]</Template>
  <TotalTime>290</TotalTime>
  <Words>3248</Words>
  <Application>Microsoft Office PowerPoint</Application>
  <PresentationFormat>Panorámica</PresentationFormat>
  <Paragraphs>80</Paragraphs>
  <Slides>19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19</vt:i4>
      </vt:variant>
    </vt:vector>
  </HeadingPairs>
  <TitlesOfParts>
    <vt:vector size="23" baseType="lpstr">
      <vt:lpstr>Arial</vt:lpstr>
      <vt:lpstr>Gill Sans MT</vt:lpstr>
      <vt:lpstr>Wingdings 2</vt:lpstr>
      <vt:lpstr>Dividendo</vt:lpstr>
      <vt:lpstr>Operaciones Establecedoras implicaciones para la supervisión, tratamiento y prevención de  conductas problema</vt:lpstr>
      <vt:lpstr>Presentación de PowerPoint</vt:lpstr>
      <vt:lpstr>Operaciones Establecedoras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Operaciones establecedoras y análisis funcional</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Operaciones Establecedoras: implicaciones para la supervisión, tratamiento y prevención                     de conductas problema</dc:title>
  <dc:creator>DR JAIME</dc:creator>
  <cp:lastModifiedBy>DR JAIME</cp:lastModifiedBy>
  <cp:revision>43</cp:revision>
  <dcterms:created xsi:type="dcterms:W3CDTF">2024-01-04T17:39:43Z</dcterms:created>
  <dcterms:modified xsi:type="dcterms:W3CDTF">2024-01-07T00:13:19Z</dcterms:modified>
</cp:coreProperties>
</file>