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5/16/2024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5/16/2024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5/16/2024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5/16/2024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C64EF-57CA-4D38-9338-EC8959AC55B4}"/>
              </a:ext>
            </a:extLst>
          </p:cNvPr>
          <p:cNvSpPr>
            <a:spLocks noGrp="1"/>
          </p:cNvSpPr>
          <p:nvPr>
            <p:ph type="ctrTitle"/>
          </p:nvPr>
        </p:nvSpPr>
        <p:spPr/>
        <p:txBody>
          <a:bodyPr/>
          <a:lstStyle/>
          <a:p>
            <a:r>
              <a:rPr lang="es-MX" sz="6000" dirty="0">
                <a:latin typeface="Arial" panose="020B0604020202020204" pitchFamily="34" charset="0"/>
                <a:cs typeface="Arial" panose="020B0604020202020204" pitchFamily="34" charset="0"/>
              </a:rPr>
              <a:t>(DRO) Reforzamiento diferencial de otra conducta</a:t>
            </a:r>
          </a:p>
        </p:txBody>
      </p:sp>
      <p:sp>
        <p:nvSpPr>
          <p:cNvPr id="3" name="Subtítulo 2">
            <a:extLst>
              <a:ext uri="{FF2B5EF4-FFF2-40B4-BE49-F238E27FC236}">
                <a16:creationId xmlns:a16="http://schemas.microsoft.com/office/drawing/2014/main" id="{576683CC-9951-4589-BBB7-D0768C3D2BCB}"/>
              </a:ext>
            </a:extLst>
          </p:cNvPr>
          <p:cNvSpPr>
            <a:spLocks noGrp="1"/>
          </p:cNvSpPr>
          <p:nvPr>
            <p:ph type="subTitle" idx="1"/>
          </p:nvPr>
        </p:nvSpPr>
        <p:spPr>
          <a:xfrm>
            <a:off x="1069848" y="4389120"/>
            <a:ext cx="7891272" cy="640080"/>
          </a:xfrm>
        </p:spPr>
        <p:txBody>
          <a:bodyPr>
            <a:normAutofit/>
          </a:bodyPr>
          <a:lstStyle/>
          <a:p>
            <a:r>
              <a:rPr lang="es-MX" sz="2800" dirty="0">
                <a:latin typeface="Arial" panose="020B0604020202020204" pitchFamily="34" charset="0"/>
                <a:cs typeface="Arial" panose="020B0604020202020204" pitchFamily="34" charset="0"/>
              </a:rPr>
              <a:t>Imagine a </a:t>
            </a:r>
            <a:r>
              <a:rPr lang="es-MX" sz="2800" dirty="0" err="1">
                <a:latin typeface="Arial" panose="020B0604020202020204" pitchFamily="34" charset="0"/>
                <a:cs typeface="Arial" panose="020B0604020202020204" pitchFamily="34" charset="0"/>
              </a:rPr>
              <a:t>child’s</a:t>
            </a:r>
            <a:r>
              <a:rPr lang="es-MX" sz="2800" dirty="0">
                <a:latin typeface="Arial" panose="020B0604020202020204" pitchFamily="34" charset="0"/>
                <a:cs typeface="Arial" panose="020B0604020202020204" pitchFamily="34" charset="0"/>
              </a:rPr>
              <a:t> </a:t>
            </a:r>
            <a:r>
              <a:rPr lang="es-MX" sz="2800" dirty="0" err="1">
                <a:latin typeface="Arial" panose="020B0604020202020204" pitchFamily="34" charset="0"/>
                <a:cs typeface="Arial" panose="020B0604020202020204" pitchFamily="34" charset="0"/>
              </a:rPr>
              <a:t>capacity</a:t>
            </a:r>
            <a:r>
              <a:rPr lang="es-MX" sz="2800" dirty="0">
                <a:latin typeface="Arial" panose="020B0604020202020204" pitchFamily="34" charset="0"/>
                <a:cs typeface="Arial" panose="020B0604020202020204" pitchFamily="34" charset="0"/>
              </a:rPr>
              <a:t>, </a:t>
            </a:r>
            <a:r>
              <a:rPr lang="es-MX" sz="2800" dirty="0" err="1">
                <a:latin typeface="Arial" panose="020B0604020202020204" pitchFamily="34" charset="0"/>
                <a:cs typeface="Arial" panose="020B0604020202020204" pitchFamily="34" charset="0"/>
              </a:rPr>
              <a:t>ILc</a:t>
            </a:r>
            <a:endParaRPr lang="es-MX" sz="2800" dirty="0">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E257A9D8-0FAD-4AEB-A6FB-E68E89E05B9C}"/>
              </a:ext>
            </a:extLst>
          </p:cNvPr>
          <p:cNvSpPr txBox="1"/>
          <p:nvPr/>
        </p:nvSpPr>
        <p:spPr>
          <a:xfrm>
            <a:off x="8844456" y="5470634"/>
            <a:ext cx="2900855" cy="1015663"/>
          </a:xfrm>
          <a:prstGeom prst="rect">
            <a:avLst/>
          </a:prstGeom>
          <a:noFill/>
        </p:spPr>
        <p:txBody>
          <a:bodyPr wrap="square" rtlCol="0">
            <a:spAutoFit/>
          </a:bodyPr>
          <a:lstStyle/>
          <a:p>
            <a:r>
              <a:rPr lang="es-MX" sz="2000" dirty="0" err="1">
                <a:latin typeface="Arial" panose="020B0604020202020204" pitchFamily="34" charset="0"/>
                <a:cs typeface="Arial" panose="020B0604020202020204" pitchFamily="34" charset="0"/>
              </a:rPr>
              <a:t>Ps</a:t>
            </a:r>
            <a:r>
              <a:rPr lang="es-MX" sz="2000" dirty="0">
                <a:latin typeface="Arial" panose="020B0604020202020204" pitchFamily="34" charset="0"/>
                <a:cs typeface="Arial" panose="020B0604020202020204" pitchFamily="34" charset="0"/>
              </a:rPr>
              <a:t> Jaime E Vargas M</a:t>
            </a:r>
          </a:p>
          <a:p>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2786230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AE825AB-1FAE-495F-995B-1D399C728A55}"/>
              </a:ext>
            </a:extLst>
          </p:cNvPr>
          <p:cNvSpPr>
            <a:spLocks noGrp="1"/>
          </p:cNvSpPr>
          <p:nvPr>
            <p:ph type="title"/>
          </p:nvPr>
        </p:nvSpPr>
        <p:spPr>
          <a:xfrm>
            <a:off x="1069848" y="484632"/>
            <a:ext cx="10058400" cy="792375"/>
          </a:xfrm>
        </p:spPr>
        <p:txBody>
          <a:bodyPr>
            <a:normAutofit/>
          </a:bodyPr>
          <a:lstStyle/>
          <a:p>
            <a:r>
              <a:rPr lang="es-MX" sz="4000" dirty="0">
                <a:latin typeface="Arial" panose="020B0604020202020204" pitchFamily="34" charset="0"/>
                <a:cs typeface="Arial" panose="020B0604020202020204" pitchFamily="34" charset="0"/>
              </a:rPr>
              <a:t>A. Descripción y Propósito:</a:t>
            </a:r>
          </a:p>
        </p:txBody>
      </p:sp>
      <p:sp>
        <p:nvSpPr>
          <p:cNvPr id="2" name="CuadroTexto 1">
            <a:extLst>
              <a:ext uri="{FF2B5EF4-FFF2-40B4-BE49-F238E27FC236}">
                <a16:creationId xmlns:a16="http://schemas.microsoft.com/office/drawing/2014/main" id="{A99DD0CB-9535-440C-B712-C86DBAD5F5E8}"/>
              </a:ext>
            </a:extLst>
          </p:cNvPr>
          <p:cNvSpPr txBox="1"/>
          <p:nvPr/>
        </p:nvSpPr>
        <p:spPr>
          <a:xfrm>
            <a:off x="441434" y="1639614"/>
            <a:ext cx="11256580"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técnica del análisis conductual aplicado que ha probado su utilidad para reducir conductas frecuentes, severas o repetitivas es conocida como </a:t>
            </a:r>
            <a:r>
              <a:rPr lang="es-MX" b="1" dirty="0">
                <a:latin typeface="Arial" panose="020B0604020202020204" pitchFamily="34" charset="0"/>
                <a:cs typeface="Arial" panose="020B0604020202020204" pitchFamily="34" charset="0"/>
              </a:rPr>
              <a:t>reforzamiento diferencial de otra conducta (DRO)</a:t>
            </a:r>
            <a:r>
              <a:rPr lang="es-MX" dirty="0">
                <a:latin typeface="Arial" panose="020B0604020202020204" pitchFamily="34" charset="0"/>
                <a:cs typeface="Arial" panose="020B0604020202020204" pitchFamily="34" charset="0"/>
              </a:rPr>
              <a:t>. El DRO es una técnica que involucra el reforzar (recompensar) a un estudiante por NO emitir un comportamiento indeseable durante un periodo de tiempo asignado. Usted reforzará diferencialmente (recompensar bajo ciertas condiciones) la ausencia de una conducta por cierto periodo de tiempo. </a:t>
            </a:r>
          </a:p>
          <a:p>
            <a:pPr algn="just">
              <a:lnSpc>
                <a:spcPct val="150000"/>
              </a:lnSpc>
            </a:pPr>
            <a:r>
              <a:rPr lang="es-MX" dirty="0">
                <a:latin typeface="Arial" panose="020B0604020202020204" pitchFamily="34" charset="0"/>
                <a:cs typeface="Arial" panose="020B0604020202020204" pitchFamily="34" charset="0"/>
              </a:rPr>
              <a:t>El enfoque es positivo por naturaleza en tanto el comportamiento del estudiante es reforzado o ignorado.    No se involucra el castigo.</a:t>
            </a:r>
          </a:p>
          <a:p>
            <a:pPr algn="just">
              <a:lnSpc>
                <a:spcPct val="150000"/>
              </a:lnSpc>
            </a:pPr>
            <a:r>
              <a:rPr lang="es-MX" dirty="0">
                <a:latin typeface="Arial" panose="020B0604020202020204" pitchFamily="34" charset="0"/>
                <a:cs typeface="Arial" panose="020B0604020202020204" pitchFamily="34" charset="0"/>
              </a:rPr>
              <a:t>Aunque la forma tradicional del DRO requiere una relación uno-a-uno maestro-estudiante con observadores independientes para registrar los datos, fácilmente se pueden hacer modificaciones para permitir su empleo en el salón de clases, taller o ambiente domiciliario.</a:t>
            </a:r>
          </a:p>
        </p:txBody>
      </p:sp>
    </p:spTree>
    <p:extLst>
      <p:ext uri="{BB962C8B-B14F-4D97-AF65-F5344CB8AC3E}">
        <p14:creationId xmlns:p14="http://schemas.microsoft.com/office/powerpoint/2010/main" val="328392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2DFE3D-065B-408D-A88A-A6E5E89551E7}"/>
              </a:ext>
            </a:extLst>
          </p:cNvPr>
          <p:cNvSpPr>
            <a:spLocks noGrp="1"/>
          </p:cNvSpPr>
          <p:nvPr>
            <p:ph type="title"/>
          </p:nvPr>
        </p:nvSpPr>
        <p:spPr>
          <a:xfrm>
            <a:off x="1069848" y="484632"/>
            <a:ext cx="10058400" cy="729313"/>
          </a:xfrm>
        </p:spPr>
        <p:txBody>
          <a:bodyPr>
            <a:normAutofit/>
          </a:bodyPr>
          <a:lstStyle/>
          <a:p>
            <a:r>
              <a:rPr lang="es-MX" sz="4000" dirty="0">
                <a:latin typeface="Arial" panose="020B0604020202020204" pitchFamily="34" charset="0"/>
                <a:cs typeface="Arial" panose="020B0604020202020204" pitchFamily="34" charset="0"/>
              </a:rPr>
              <a:t>B. Equipo Necesario:</a:t>
            </a:r>
          </a:p>
        </p:txBody>
      </p:sp>
      <p:sp>
        <p:nvSpPr>
          <p:cNvPr id="3" name="CuadroTexto 2">
            <a:extLst>
              <a:ext uri="{FF2B5EF4-FFF2-40B4-BE49-F238E27FC236}">
                <a16:creationId xmlns:a16="http://schemas.microsoft.com/office/drawing/2014/main" id="{83CC12D2-3A3F-4651-86BF-7FB68A8FF95B}"/>
              </a:ext>
            </a:extLst>
          </p:cNvPr>
          <p:cNvSpPr txBox="1"/>
          <p:nvPr/>
        </p:nvSpPr>
        <p:spPr>
          <a:xfrm>
            <a:off x="4981905" y="2853558"/>
            <a:ext cx="6006662" cy="170303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Puede necesitarse una dotación de reforzadores, tales como comestibles, actividades u objetos o materiales preferidos. Además, un dispositivo para medir el tiempo, como un reloj, cronómetro, etc.</a:t>
            </a:r>
          </a:p>
        </p:txBody>
      </p:sp>
      <p:pic>
        <p:nvPicPr>
          <p:cNvPr id="4" name="Imagen 3">
            <a:extLst>
              <a:ext uri="{FF2B5EF4-FFF2-40B4-BE49-F238E27FC236}">
                <a16:creationId xmlns:a16="http://schemas.microsoft.com/office/drawing/2014/main" id="{91ECC773-3D8D-41A5-9DD5-10E921A0F1CB}"/>
              </a:ext>
            </a:extLst>
          </p:cNvPr>
          <p:cNvPicPr>
            <a:picLocks noChangeAspect="1"/>
          </p:cNvPicPr>
          <p:nvPr/>
        </p:nvPicPr>
        <p:blipFill>
          <a:blip r:embed="rId2"/>
          <a:stretch>
            <a:fillRect/>
          </a:stretch>
        </p:blipFill>
        <p:spPr>
          <a:xfrm>
            <a:off x="799936" y="4130564"/>
            <a:ext cx="3309200" cy="2254469"/>
          </a:xfrm>
          <a:prstGeom prst="rect">
            <a:avLst/>
          </a:prstGeom>
        </p:spPr>
      </p:pic>
      <p:pic>
        <p:nvPicPr>
          <p:cNvPr id="5" name="Imagen 4">
            <a:extLst>
              <a:ext uri="{FF2B5EF4-FFF2-40B4-BE49-F238E27FC236}">
                <a16:creationId xmlns:a16="http://schemas.microsoft.com/office/drawing/2014/main" id="{9B69C951-58B4-42AA-9DBD-71784D3EF664}"/>
              </a:ext>
            </a:extLst>
          </p:cNvPr>
          <p:cNvPicPr>
            <a:picLocks noChangeAspect="1"/>
          </p:cNvPicPr>
          <p:nvPr/>
        </p:nvPicPr>
        <p:blipFill>
          <a:blip r:embed="rId3"/>
          <a:stretch>
            <a:fillRect/>
          </a:stretch>
        </p:blipFill>
        <p:spPr>
          <a:xfrm>
            <a:off x="815866" y="1243504"/>
            <a:ext cx="3298934" cy="2713639"/>
          </a:xfrm>
          <a:prstGeom prst="rect">
            <a:avLst/>
          </a:prstGeom>
        </p:spPr>
      </p:pic>
    </p:spTree>
    <p:extLst>
      <p:ext uri="{BB962C8B-B14F-4D97-AF65-F5344CB8AC3E}">
        <p14:creationId xmlns:p14="http://schemas.microsoft.com/office/powerpoint/2010/main" val="3112054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84A1E-A34B-4724-820D-66D48C643CAB}"/>
              </a:ext>
            </a:extLst>
          </p:cNvPr>
          <p:cNvSpPr>
            <a:spLocks noGrp="1"/>
          </p:cNvSpPr>
          <p:nvPr>
            <p:ph type="title"/>
          </p:nvPr>
        </p:nvSpPr>
        <p:spPr>
          <a:xfrm>
            <a:off x="1211738" y="248149"/>
            <a:ext cx="10058400" cy="729313"/>
          </a:xfrm>
        </p:spPr>
        <p:txBody>
          <a:bodyPr>
            <a:normAutofit/>
          </a:bodyPr>
          <a:lstStyle/>
          <a:p>
            <a:r>
              <a:rPr lang="es-MX" sz="4000" dirty="0">
                <a:latin typeface="Arial" panose="020B0604020202020204" pitchFamily="34" charset="0"/>
                <a:cs typeface="Arial" panose="020B0604020202020204" pitchFamily="34" charset="0"/>
              </a:rPr>
              <a:t>C. Puesta en escena</a:t>
            </a:r>
          </a:p>
        </p:txBody>
      </p:sp>
      <p:sp>
        <p:nvSpPr>
          <p:cNvPr id="3" name="CuadroTexto 2">
            <a:extLst>
              <a:ext uri="{FF2B5EF4-FFF2-40B4-BE49-F238E27FC236}">
                <a16:creationId xmlns:a16="http://schemas.microsoft.com/office/drawing/2014/main" id="{BA454495-5DC4-4261-A3DB-ED2EEA044C06}"/>
              </a:ext>
            </a:extLst>
          </p:cNvPr>
          <p:cNvSpPr txBox="1"/>
          <p:nvPr/>
        </p:nvSpPr>
        <p:spPr>
          <a:xfrm>
            <a:off x="756745" y="1182414"/>
            <a:ext cx="10704786" cy="5442580"/>
          </a:xfrm>
          <a:prstGeom prst="rect">
            <a:avLst/>
          </a:prstGeom>
          <a:noFill/>
        </p:spPr>
        <p:txBody>
          <a:bodyPr wrap="square" rtlCol="0">
            <a:spAutoFit/>
          </a:bodyPr>
          <a:lstStyle/>
          <a:p>
            <a:pPr marL="342900" indent="-342900" algn="just">
              <a:lnSpc>
                <a:spcPct val="150000"/>
              </a:lnSpc>
              <a:buAutoNum type="arabicPeriod"/>
            </a:pPr>
            <a:r>
              <a:rPr lang="es-MX" dirty="0">
                <a:latin typeface="Arial" panose="020B0604020202020204" pitchFamily="34" charset="0"/>
                <a:cs typeface="Arial" panose="020B0604020202020204" pitchFamily="34" charset="0"/>
              </a:rPr>
              <a:t>Defina la conducta de interés, en términos observables, muy específicos.</a:t>
            </a:r>
          </a:p>
          <a:p>
            <a:pPr marL="342900" indent="-342900" algn="just">
              <a:lnSpc>
                <a:spcPct val="150000"/>
              </a:lnSpc>
              <a:buAutoNum type="arabicPeriod"/>
            </a:pPr>
            <a:r>
              <a:rPr lang="es-MX" dirty="0">
                <a:latin typeface="Arial" panose="020B0604020202020204" pitchFamily="34" charset="0"/>
                <a:cs typeface="Arial" panose="020B0604020202020204" pitchFamily="34" charset="0"/>
              </a:rPr>
              <a:t>Lleve a cabo un registro de frecuencia. Dese cuenta qué tan frecuentemente ocurre la conducta en un promedio por minuto/hora/periodo de clase.</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 de intervalos temporales</a:t>
            </a:r>
          </a:p>
          <a:p>
            <a:pPr algn="just">
              <a:lnSpc>
                <a:spcPct val="150000"/>
              </a:lnSpc>
            </a:pPr>
            <a:r>
              <a:rPr lang="es-MX" dirty="0">
                <a:latin typeface="Arial" panose="020B0604020202020204" pitchFamily="34" charset="0"/>
                <a:cs typeface="Arial" panose="020B0604020202020204" pitchFamily="34" charset="0"/>
              </a:rPr>
              <a:t>		---------------------------------------------	=   Intervalo de tiempo para usarlo en el reforzamiento</a:t>
            </a:r>
          </a:p>
          <a:p>
            <a:pPr algn="just">
              <a:lnSpc>
                <a:spcPct val="150000"/>
              </a:lnSpc>
            </a:pPr>
            <a:r>
              <a:rPr lang="es-MX" dirty="0">
                <a:latin typeface="Arial" panose="020B0604020202020204" pitchFamily="34" charset="0"/>
                <a:cs typeface="Arial" panose="020B0604020202020204" pitchFamily="34" charset="0"/>
              </a:rPr>
              <a:t>		# de veces que ocurre la conducta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	Ejemplo:  Si el alumno se porta mal 6 veces cada 30 minutos, dividimos el número de ocurrencias 					(6) entre el número del intervalo de tiempo (30)</a:t>
            </a:r>
          </a:p>
          <a:p>
            <a:pPr algn="just">
              <a:lnSpc>
                <a:spcPct val="150000"/>
              </a:lnSpc>
            </a:pPr>
            <a:r>
              <a:rPr lang="es-MX" dirty="0">
                <a:latin typeface="Arial" panose="020B0604020202020204" pitchFamily="34" charset="0"/>
                <a:cs typeface="Arial" panose="020B0604020202020204" pitchFamily="34" charset="0"/>
              </a:rPr>
              <a:t>		30</a:t>
            </a:r>
          </a:p>
          <a:p>
            <a:pPr algn="just">
              <a:lnSpc>
                <a:spcPct val="150000"/>
              </a:lnSpc>
            </a:pPr>
            <a:r>
              <a:rPr lang="es-MX" dirty="0">
                <a:latin typeface="Arial" panose="020B0604020202020204" pitchFamily="34" charset="0"/>
                <a:cs typeface="Arial" panose="020B0604020202020204" pitchFamily="34" charset="0"/>
              </a:rPr>
              <a:t>		-----  =   La conducta ocurre una vez cada 5 minutos (en promedio)</a:t>
            </a:r>
          </a:p>
          <a:p>
            <a:pPr algn="just">
              <a:lnSpc>
                <a:spcPct val="150000"/>
              </a:lnSpc>
            </a:pPr>
            <a:r>
              <a:rPr lang="es-MX" dirty="0">
                <a:latin typeface="Arial" panose="020B0604020202020204" pitchFamily="34" charset="0"/>
                <a:cs typeface="Arial" panose="020B0604020202020204" pitchFamily="34" charset="0"/>
              </a:rPr>
              <a:t>	 	 6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6113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F0A95C3-3CD1-44A4-BF45-45EE0A6E60F0}"/>
              </a:ext>
            </a:extLst>
          </p:cNvPr>
          <p:cNvSpPr txBox="1"/>
          <p:nvPr/>
        </p:nvSpPr>
        <p:spPr>
          <a:xfrm>
            <a:off x="772510" y="1056290"/>
            <a:ext cx="10531366"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4. Debe establecerse un criterio para aumentar el intervalo del DRO. Las sugerencias incluyen:</a:t>
            </a:r>
          </a:p>
          <a:p>
            <a:pPr marL="285750" indent="-285750" algn="just">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Empezar con un intervalo lo suficientemente pequeño de manera que el alumno pueda ganar mas reforzamiento por no emitir la conducta objetivo que por emitirla. Típicamente, este intervalo debe ser tan corto como la mitad del nivel promedio observado en la línea base.</a:t>
            </a:r>
          </a:p>
          <a:p>
            <a:pPr marL="285750" indent="-285750" algn="just">
              <a:lnSpc>
                <a:spcPct val="150000"/>
              </a:lnSpc>
              <a:buFont typeface="Arial" panose="020B0604020202020204" pitchFamily="34" charset="0"/>
              <a:buChar char="•"/>
            </a:pPr>
            <a:r>
              <a:rPr lang="es-MX" dirty="0">
                <a:latin typeface="Arial" panose="020B0604020202020204" pitchFamily="34" charset="0"/>
                <a:cs typeface="Arial" panose="020B0604020202020204" pitchFamily="34" charset="0"/>
              </a:rPr>
              <a:t>Aumente el intervalo al ir avanzando. Esta decisión debe basarse en los datos registrados indicando el éxito que el alumno logra en cada intervalo de tiempo.</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625105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A2977B-D4A6-4E65-852D-B26C10D139A6}"/>
              </a:ext>
            </a:extLst>
          </p:cNvPr>
          <p:cNvSpPr>
            <a:spLocks noGrp="1"/>
          </p:cNvSpPr>
          <p:nvPr>
            <p:ph type="title"/>
          </p:nvPr>
        </p:nvSpPr>
        <p:spPr>
          <a:xfrm>
            <a:off x="1022552" y="799943"/>
            <a:ext cx="10058400" cy="666251"/>
          </a:xfrm>
        </p:spPr>
        <p:txBody>
          <a:bodyPr>
            <a:normAutofit/>
          </a:bodyPr>
          <a:lstStyle/>
          <a:p>
            <a:r>
              <a:rPr lang="es-MX" sz="4000" dirty="0">
                <a:latin typeface="Arial" panose="020B0604020202020204" pitchFamily="34" charset="0"/>
                <a:cs typeface="Arial" panose="020B0604020202020204" pitchFamily="34" charset="0"/>
              </a:rPr>
              <a:t>D. implementación:</a:t>
            </a:r>
          </a:p>
        </p:txBody>
      </p:sp>
      <p:sp>
        <p:nvSpPr>
          <p:cNvPr id="3" name="CuadroTexto 2">
            <a:extLst>
              <a:ext uri="{FF2B5EF4-FFF2-40B4-BE49-F238E27FC236}">
                <a16:creationId xmlns:a16="http://schemas.microsoft.com/office/drawing/2014/main" id="{E4197CB7-F89C-4CBE-A6FB-072F50777A61}"/>
              </a:ext>
            </a:extLst>
          </p:cNvPr>
          <p:cNvSpPr txBox="1"/>
          <p:nvPr/>
        </p:nvSpPr>
        <p:spPr>
          <a:xfrm>
            <a:off x="520262" y="1828800"/>
            <a:ext cx="11035862" cy="3780522"/>
          </a:xfrm>
          <a:prstGeom prst="rect">
            <a:avLst/>
          </a:prstGeom>
          <a:noFill/>
        </p:spPr>
        <p:txBody>
          <a:bodyPr wrap="square" rtlCol="0">
            <a:spAutoFit/>
          </a:bodyPr>
          <a:lstStyle/>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Una vez que se ha establecido el intervalo de tiempo para usar en el reforzamiento (i.e. cada 5 minutos en promedio), disponga un </a:t>
            </a:r>
            <a:r>
              <a:rPr lang="es-MX" dirty="0" err="1">
                <a:latin typeface="Arial" panose="020B0604020202020204" pitchFamily="34" charset="0"/>
                <a:cs typeface="Arial" panose="020B0604020202020204" pitchFamily="34" charset="0"/>
              </a:rPr>
              <a:t>timer</a:t>
            </a:r>
            <a:r>
              <a:rPr lang="es-MX" dirty="0">
                <a:latin typeface="Arial" panose="020B0604020202020204" pitchFamily="34" charset="0"/>
                <a:cs typeface="Arial" panose="020B0604020202020204" pitchFamily="34" charset="0"/>
              </a:rPr>
              <a:t> por un periodo de tiempo apenas más allá del promedio (digamos 5.5 minutos)</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Si el estudiante alcanza el intervalo deseado, refuércelo con la recompensa predeterminada y dele </a:t>
            </a:r>
            <a:r>
              <a:rPr lang="es-MX" dirty="0" err="1">
                <a:latin typeface="Arial" panose="020B0604020202020204" pitchFamily="34" charset="0"/>
                <a:cs typeface="Arial" panose="020B0604020202020204" pitchFamily="34" charset="0"/>
              </a:rPr>
              <a:t>reset</a:t>
            </a:r>
            <a:r>
              <a:rPr lang="es-MX" dirty="0">
                <a:latin typeface="Arial" panose="020B0604020202020204" pitchFamily="34" charset="0"/>
                <a:cs typeface="Arial" panose="020B0604020202020204" pitchFamily="34" charset="0"/>
              </a:rPr>
              <a:t> al </a:t>
            </a:r>
            <a:r>
              <a:rPr lang="es-MX" dirty="0" err="1">
                <a:latin typeface="Arial" panose="020B0604020202020204" pitchFamily="34" charset="0"/>
                <a:cs typeface="Arial" panose="020B0604020202020204" pitchFamily="34" charset="0"/>
              </a:rPr>
              <a:t>timer</a:t>
            </a:r>
            <a:endParaRPr lang="es-MX" dirty="0">
              <a:latin typeface="Arial" panose="020B0604020202020204" pitchFamily="34" charset="0"/>
              <a:cs typeface="Arial" panose="020B0604020202020204" pitchFamily="34" charset="0"/>
            </a:endParaRP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Si la conducta ocurre durante el periodo de tiempo designado, dele </a:t>
            </a:r>
            <a:r>
              <a:rPr lang="es-MX" dirty="0" err="1">
                <a:latin typeface="Arial" panose="020B0604020202020204" pitchFamily="34" charset="0"/>
                <a:cs typeface="Arial" panose="020B0604020202020204" pitchFamily="34" charset="0"/>
              </a:rPr>
              <a:t>reset</a:t>
            </a:r>
            <a:r>
              <a:rPr lang="es-MX" dirty="0">
                <a:latin typeface="Arial" panose="020B0604020202020204" pitchFamily="34" charset="0"/>
                <a:cs typeface="Arial" panose="020B0604020202020204" pitchFamily="34" charset="0"/>
              </a:rPr>
              <a:t> al </a:t>
            </a:r>
            <a:r>
              <a:rPr lang="es-MX" dirty="0" err="1">
                <a:latin typeface="Arial" panose="020B0604020202020204" pitchFamily="34" charset="0"/>
                <a:cs typeface="Arial" panose="020B0604020202020204" pitchFamily="34" charset="0"/>
              </a:rPr>
              <a:t>timer</a:t>
            </a:r>
            <a:r>
              <a:rPr lang="es-MX" dirty="0">
                <a:latin typeface="Arial" panose="020B0604020202020204" pitchFamily="34" charset="0"/>
                <a:cs typeface="Arial" panose="020B0604020202020204" pitchFamily="34" charset="0"/>
              </a:rPr>
              <a:t>. No discuta con el sujeto, dele </a:t>
            </a:r>
            <a:r>
              <a:rPr lang="es-MX" dirty="0" err="1">
                <a:latin typeface="Arial" panose="020B0604020202020204" pitchFamily="34" charset="0"/>
                <a:cs typeface="Arial" panose="020B0604020202020204" pitchFamily="34" charset="0"/>
              </a:rPr>
              <a:t>reset</a:t>
            </a:r>
            <a:r>
              <a:rPr lang="es-MX" dirty="0">
                <a:latin typeface="Arial" panose="020B0604020202020204" pitchFamily="34" charset="0"/>
                <a:cs typeface="Arial" panose="020B0604020202020204" pitchFamily="34" charset="0"/>
              </a:rPr>
              <a:t> al </a:t>
            </a:r>
            <a:r>
              <a:rPr lang="es-MX" dirty="0" err="1">
                <a:latin typeface="Arial" panose="020B0604020202020204" pitchFamily="34" charset="0"/>
                <a:cs typeface="Arial" panose="020B0604020202020204" pitchFamily="34" charset="0"/>
              </a:rPr>
              <a:t>timer</a:t>
            </a:r>
            <a:r>
              <a:rPr lang="es-MX" dirty="0">
                <a:latin typeface="Arial" panose="020B0604020202020204" pitchFamily="34" charset="0"/>
                <a:cs typeface="Arial" panose="020B0604020202020204" pitchFamily="34" charset="0"/>
              </a:rPr>
              <a:t> y continúe como si nada</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Aumente el intervalo de tiempo para el programa conforme considere adecuado (se determina basados en los datos registrados que indican éxito)</a:t>
            </a:r>
          </a:p>
        </p:txBody>
      </p:sp>
    </p:spTree>
    <p:extLst>
      <p:ext uri="{BB962C8B-B14F-4D97-AF65-F5344CB8AC3E}">
        <p14:creationId xmlns:p14="http://schemas.microsoft.com/office/powerpoint/2010/main" val="381404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EF581A-9CCF-4241-8D8D-88F393365494}"/>
              </a:ext>
            </a:extLst>
          </p:cNvPr>
          <p:cNvSpPr>
            <a:spLocks noGrp="1"/>
          </p:cNvSpPr>
          <p:nvPr>
            <p:ph type="title"/>
          </p:nvPr>
        </p:nvSpPr>
        <p:spPr>
          <a:xfrm>
            <a:off x="1069848" y="484632"/>
            <a:ext cx="10058400" cy="760844"/>
          </a:xfrm>
        </p:spPr>
        <p:txBody>
          <a:bodyPr>
            <a:normAutofit/>
          </a:bodyPr>
          <a:lstStyle/>
          <a:p>
            <a:r>
              <a:rPr lang="es-MX" sz="4000" dirty="0">
                <a:latin typeface="Arial" panose="020B0604020202020204" pitchFamily="34" charset="0"/>
                <a:cs typeface="Arial" panose="020B0604020202020204" pitchFamily="34" charset="0"/>
              </a:rPr>
              <a:t>E. evaluación:</a:t>
            </a:r>
          </a:p>
        </p:txBody>
      </p:sp>
      <p:sp>
        <p:nvSpPr>
          <p:cNvPr id="3" name="CuadroTexto 2">
            <a:extLst>
              <a:ext uri="{FF2B5EF4-FFF2-40B4-BE49-F238E27FC236}">
                <a16:creationId xmlns:a16="http://schemas.microsoft.com/office/drawing/2014/main" id="{EEF6D2B4-5904-41E9-AD84-7CF300E6A0B9}"/>
              </a:ext>
            </a:extLst>
          </p:cNvPr>
          <p:cNvSpPr txBox="1"/>
          <p:nvPr/>
        </p:nvSpPr>
        <p:spPr>
          <a:xfrm>
            <a:off x="630621" y="1560786"/>
            <a:ext cx="10909738"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Las siguientes son posibles razones de porqué el sistema de reforzamiento diferencial puede no estar funcionando. Revise estos puntos antes y durante su intervención.</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La conducta objetivo no se ha asesorado o especificado correctamente.</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Los reforzadores no son tan buenos para el estudiante o resultan menos poderosos que los reforzadores que recibe por su conducta inapropiada</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No se otorga un número suficiente de reforzadores o estos son tan frecuentes que producen saciedad</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Los reforzadores se entregan consistente y contingentemente.</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El programa incrementa su valor muy lentamente. Aumente el valor del programa, conforme el sujeto tenga éxito en cada paso</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Generalice la conducta a otros escenarios no especificados. Debe enseñarse la generalización antes de dar por terminado el programa de intervención</a:t>
            </a:r>
          </a:p>
        </p:txBody>
      </p:sp>
    </p:spTree>
    <p:extLst>
      <p:ext uri="{BB962C8B-B14F-4D97-AF65-F5344CB8AC3E}">
        <p14:creationId xmlns:p14="http://schemas.microsoft.com/office/powerpoint/2010/main" val="2584795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1C0576-3AFC-4396-B9D6-5C0537077E67}"/>
              </a:ext>
            </a:extLst>
          </p:cNvPr>
          <p:cNvSpPr>
            <a:spLocks noGrp="1"/>
          </p:cNvSpPr>
          <p:nvPr>
            <p:ph type="title"/>
          </p:nvPr>
        </p:nvSpPr>
        <p:spPr>
          <a:xfrm>
            <a:off x="1101379" y="847239"/>
            <a:ext cx="10058400" cy="729313"/>
          </a:xfrm>
        </p:spPr>
        <p:txBody>
          <a:bodyPr>
            <a:normAutofit/>
          </a:bodyPr>
          <a:lstStyle/>
          <a:p>
            <a:r>
              <a:rPr lang="es-MX" sz="4000" dirty="0">
                <a:latin typeface="Arial" panose="020B0604020202020204" pitchFamily="34" charset="0"/>
                <a:cs typeface="Arial" panose="020B0604020202020204" pitchFamily="34" charset="0"/>
              </a:rPr>
              <a:t>F. consejos:</a:t>
            </a:r>
          </a:p>
        </p:txBody>
      </p:sp>
      <p:sp>
        <p:nvSpPr>
          <p:cNvPr id="3" name="CuadroTexto 2">
            <a:extLst>
              <a:ext uri="{FF2B5EF4-FFF2-40B4-BE49-F238E27FC236}">
                <a16:creationId xmlns:a16="http://schemas.microsoft.com/office/drawing/2014/main" id="{FC086578-1EF1-4B46-8CFA-064147DE72D7}"/>
              </a:ext>
            </a:extLst>
          </p:cNvPr>
          <p:cNvSpPr txBox="1"/>
          <p:nvPr/>
        </p:nvSpPr>
        <p:spPr>
          <a:xfrm>
            <a:off x="709448" y="2049518"/>
            <a:ext cx="10862442" cy="2949525"/>
          </a:xfrm>
          <a:prstGeom prst="rect">
            <a:avLst/>
          </a:prstGeom>
          <a:noFill/>
        </p:spPr>
        <p:txBody>
          <a:bodyPr wrap="square" rtlCol="0">
            <a:spAutoFit/>
          </a:bodyPr>
          <a:lstStyle/>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La conducta de interés puede ocurrir mas frecuentemente durante el primero y segundo día. Generalmente la tasa baja luego bruscamente si el DRO se implementa consistentemente.               En promedio, los intervalos se duplicarán en tamaño cada día</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Como maestro usted tendrá que reducir un poco el tiempo para atender al grupo, con objeto de manejar la conducta de interés, pero ganará ese tiempo conforme el programa progrese</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Práctique sus habilidades para ignorar a otros, como romper el contacto visual, no hablar con el alumno o caminar para otro lado. Ignorar es una tarea difícil.</a:t>
            </a:r>
          </a:p>
        </p:txBody>
      </p:sp>
    </p:spTree>
    <p:extLst>
      <p:ext uri="{BB962C8B-B14F-4D97-AF65-F5344CB8AC3E}">
        <p14:creationId xmlns:p14="http://schemas.microsoft.com/office/powerpoint/2010/main" val="3293507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E1B21BB-FA96-4782-B24B-0EEC0E4C3A84}"/>
              </a:ext>
            </a:extLst>
          </p:cNvPr>
          <p:cNvSpPr>
            <a:spLocks noGrp="1"/>
          </p:cNvSpPr>
          <p:nvPr>
            <p:ph type="title"/>
          </p:nvPr>
        </p:nvSpPr>
        <p:spPr>
          <a:xfrm>
            <a:off x="1069848" y="484632"/>
            <a:ext cx="10058400" cy="965796"/>
          </a:xfrm>
        </p:spPr>
        <p:txBody>
          <a:bodyPr>
            <a:normAutofit/>
          </a:bodyPr>
          <a:lstStyle/>
          <a:p>
            <a:r>
              <a:rPr lang="es-MX" sz="4000" dirty="0">
                <a:latin typeface="Arial" panose="020B0604020202020204" pitchFamily="34" charset="0"/>
                <a:cs typeface="Arial" panose="020B0604020202020204" pitchFamily="34" charset="0"/>
              </a:rPr>
              <a:t>g. referencias</a:t>
            </a:r>
          </a:p>
        </p:txBody>
      </p:sp>
      <p:sp>
        <p:nvSpPr>
          <p:cNvPr id="5" name="CuadroTexto 4">
            <a:extLst>
              <a:ext uri="{FF2B5EF4-FFF2-40B4-BE49-F238E27FC236}">
                <a16:creationId xmlns:a16="http://schemas.microsoft.com/office/drawing/2014/main" id="{6F431835-4A98-4ABF-A3F1-E968E9123BC6}"/>
              </a:ext>
            </a:extLst>
          </p:cNvPr>
          <p:cNvSpPr txBox="1"/>
          <p:nvPr/>
        </p:nvSpPr>
        <p:spPr>
          <a:xfrm>
            <a:off x="1119352" y="2065283"/>
            <a:ext cx="9979572" cy="3139321"/>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Alberto, P. A. &amp; </a:t>
            </a:r>
            <a:r>
              <a:rPr lang="es-MX" dirty="0" err="1">
                <a:latin typeface="Arial" panose="020B0604020202020204" pitchFamily="34" charset="0"/>
                <a:cs typeface="Arial" panose="020B0604020202020204" pitchFamily="34" charset="0"/>
              </a:rPr>
              <a:t>Troutman</a:t>
            </a:r>
            <a:r>
              <a:rPr lang="es-MX" dirty="0">
                <a:latin typeface="Arial" panose="020B0604020202020204" pitchFamily="34" charset="0"/>
                <a:cs typeface="Arial" panose="020B0604020202020204" pitchFamily="34" charset="0"/>
              </a:rPr>
              <a:t>, A. C. (1999)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teachers</a:t>
            </a:r>
            <a:r>
              <a:rPr lang="es-MX" dirty="0">
                <a:latin typeface="Arial" panose="020B0604020202020204" pitchFamily="34" charset="0"/>
                <a:cs typeface="Arial" panose="020B0604020202020204" pitchFamily="34" charset="0"/>
              </a:rPr>
              <a:t> (5th ed.) </a:t>
            </a:r>
          </a:p>
          <a:p>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Upper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Saddle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River</a:t>
            </a:r>
            <a:r>
              <a:rPr lang="es-MX" dirty="0">
                <a:latin typeface="Arial" panose="020B0604020202020204" pitchFamily="34" charset="0"/>
                <a:cs typeface="Arial" panose="020B0604020202020204" pitchFamily="34" charset="0"/>
              </a:rPr>
              <a:t>, NJ: Prentice Hall</a:t>
            </a:r>
          </a:p>
          <a:p>
            <a:endParaRPr lang="es-MX" dirty="0">
              <a:latin typeface="Arial" panose="020B0604020202020204" pitchFamily="34" charset="0"/>
              <a:cs typeface="Arial" panose="020B0604020202020204" pitchFamily="34" charset="0"/>
            </a:endParaRPr>
          </a:p>
          <a:p>
            <a:r>
              <a:rPr lang="es-MX" dirty="0" err="1">
                <a:latin typeface="Arial" panose="020B0604020202020204" pitchFamily="34" charset="0"/>
                <a:cs typeface="Arial" panose="020B0604020202020204" pitchFamily="34" charset="0"/>
              </a:rPr>
              <a:t>LaVigna</a:t>
            </a:r>
            <a:r>
              <a:rPr lang="es-MX" dirty="0">
                <a:latin typeface="Arial" panose="020B0604020202020204" pitchFamily="34" charset="0"/>
                <a:cs typeface="Arial" panose="020B0604020202020204" pitchFamily="34" charset="0"/>
              </a:rPr>
              <a:t>, G. W. &amp; </a:t>
            </a:r>
            <a:r>
              <a:rPr lang="es-MX" dirty="0" err="1">
                <a:latin typeface="Arial" panose="020B0604020202020204" pitchFamily="34" charset="0"/>
                <a:cs typeface="Arial" panose="020B0604020202020204" pitchFamily="34" charset="0"/>
              </a:rPr>
              <a:t>Donnellan</a:t>
            </a:r>
            <a:r>
              <a:rPr lang="es-MX" dirty="0">
                <a:latin typeface="Arial" panose="020B0604020202020204" pitchFamily="34" charset="0"/>
                <a:cs typeface="Arial" panose="020B0604020202020204" pitchFamily="34" charset="0"/>
              </a:rPr>
              <a:t>, A. M. (1986) Alternatives </a:t>
            </a:r>
            <a:r>
              <a:rPr lang="es-MX" dirty="0" err="1">
                <a:latin typeface="Arial" panose="020B0604020202020204" pitchFamily="34" charset="0"/>
                <a:cs typeface="Arial" panose="020B0604020202020204" pitchFamily="34" charset="0"/>
              </a:rPr>
              <a:t>to</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punishment</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Solving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problems</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with</a:t>
            </a:r>
            <a:r>
              <a:rPr lang="es-MX" dirty="0">
                <a:latin typeface="Arial" panose="020B0604020202020204" pitchFamily="34" charset="0"/>
                <a:cs typeface="Arial" panose="020B0604020202020204" pitchFamily="34" charset="0"/>
              </a:rPr>
              <a:t> non-aversive </a:t>
            </a:r>
            <a:r>
              <a:rPr lang="es-MX" dirty="0" err="1">
                <a:latin typeface="Arial" panose="020B0604020202020204" pitchFamily="34" charset="0"/>
                <a:cs typeface="Arial" panose="020B0604020202020204" pitchFamily="34" charset="0"/>
              </a:rPr>
              <a:t>strategies</a:t>
            </a:r>
            <a:r>
              <a:rPr lang="es-MX" dirty="0">
                <a:latin typeface="Arial" panose="020B0604020202020204" pitchFamily="34" charset="0"/>
                <a:cs typeface="Arial" panose="020B0604020202020204" pitchFamily="34" charset="0"/>
              </a:rPr>
              <a:t>. New York: </a:t>
            </a:r>
            <a:r>
              <a:rPr lang="es-MX" dirty="0" err="1">
                <a:latin typeface="Arial" panose="020B0604020202020204" pitchFamily="34" charset="0"/>
                <a:cs typeface="Arial" panose="020B0604020202020204" pitchFamily="34" charset="0"/>
              </a:rPr>
              <a:t>Irvington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Press</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	</a:t>
            </a:r>
          </a:p>
          <a:p>
            <a:r>
              <a:rPr lang="es-MX" dirty="0" err="1">
                <a:latin typeface="Arial" panose="020B0604020202020204" pitchFamily="34" charset="0"/>
                <a:cs typeface="Arial" panose="020B0604020202020204" pitchFamily="34" charset="0"/>
              </a:rPr>
              <a:t>McIntyre</a:t>
            </a:r>
            <a:r>
              <a:rPr lang="es-MX" dirty="0">
                <a:latin typeface="Arial" panose="020B0604020202020204" pitchFamily="34" charset="0"/>
                <a:cs typeface="Arial" panose="020B0604020202020204" pitchFamily="34" charset="0"/>
              </a:rPr>
              <a:t>, Thomas (1989)  THE BEHAVIOR MANAGEMENT HANDBOOK. </a:t>
            </a:r>
          </a:p>
          <a:p>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Setting</a:t>
            </a:r>
            <a:r>
              <a:rPr lang="es-MX" dirty="0">
                <a:latin typeface="Arial" panose="020B0604020202020204" pitchFamily="34" charset="0"/>
                <a:cs typeface="Arial" panose="020B0604020202020204" pitchFamily="34" charset="0"/>
              </a:rPr>
              <a:t> Up </a:t>
            </a:r>
            <a:r>
              <a:rPr lang="es-MX" dirty="0" err="1">
                <a:latin typeface="Arial" panose="020B0604020202020204" pitchFamily="34" charset="0"/>
                <a:cs typeface="Arial" panose="020B0604020202020204" pitchFamily="34" charset="0"/>
              </a:rPr>
              <a:t>Effective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Management </a:t>
            </a:r>
            <a:r>
              <a:rPr lang="es-MX" dirty="0" err="1">
                <a:latin typeface="Arial" panose="020B0604020202020204" pitchFamily="34" charset="0"/>
                <a:cs typeface="Arial" panose="020B0604020202020204" pitchFamily="34" charset="0"/>
              </a:rPr>
              <a:t>Systems</a:t>
            </a:r>
            <a:r>
              <a:rPr lang="es-MX" dirty="0">
                <a:latin typeface="Arial" panose="020B0604020202020204" pitchFamily="34" charset="0"/>
                <a:cs typeface="Arial" panose="020B0604020202020204" pitchFamily="34" charset="0"/>
              </a:rPr>
              <a:t>. Boston: Allyn and Bacon</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Webber, J. &amp; </a:t>
            </a:r>
            <a:r>
              <a:rPr lang="es-MX" dirty="0" err="1">
                <a:latin typeface="Arial" panose="020B0604020202020204" pitchFamily="34" charset="0"/>
                <a:cs typeface="Arial" panose="020B0604020202020204" pitchFamily="34" charset="0"/>
              </a:rPr>
              <a:t>Scheuermann</a:t>
            </a:r>
            <a:r>
              <a:rPr lang="es-MX" dirty="0">
                <a:latin typeface="Arial" panose="020B0604020202020204" pitchFamily="34" charset="0"/>
                <a:cs typeface="Arial" panose="020B0604020202020204" pitchFamily="34" charset="0"/>
              </a:rPr>
              <a:t>, B.  (1991, </a:t>
            </a:r>
            <a:r>
              <a:rPr lang="es-MX" dirty="0" err="1">
                <a:latin typeface="Arial" panose="020B0604020202020204" pitchFamily="34" charset="0"/>
                <a:cs typeface="Arial" panose="020B0604020202020204" pitchFamily="34" charset="0"/>
              </a:rPr>
              <a:t>Fall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Accentuate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positive: </a:t>
            </a:r>
            <a:r>
              <a:rPr lang="es-MX" dirty="0" err="1">
                <a:latin typeface="Arial" panose="020B0604020202020204" pitchFamily="34" charset="0"/>
                <a:cs typeface="Arial" panose="020B0604020202020204" pitchFamily="34" charset="0"/>
              </a:rPr>
              <a:t>Eliminate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negative!</a:t>
            </a:r>
          </a:p>
          <a:p>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Teaching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Exceptional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Children</a:t>
            </a:r>
            <a:r>
              <a:rPr lang="es-MX" dirty="0">
                <a:latin typeface="Arial" panose="020B0604020202020204" pitchFamily="34" charset="0"/>
                <a:cs typeface="Arial" panose="020B0604020202020204" pitchFamily="34" charset="0"/>
              </a:rPr>
              <a:t>, 24(1), 13-19</a:t>
            </a:r>
          </a:p>
        </p:txBody>
      </p:sp>
    </p:spTree>
    <p:extLst>
      <p:ext uri="{BB962C8B-B14F-4D97-AF65-F5344CB8AC3E}">
        <p14:creationId xmlns:p14="http://schemas.microsoft.com/office/powerpoint/2010/main" val="493495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TM03090434[[fn=Letras en madera]]</Template>
  <TotalTime>100</TotalTime>
  <Words>957</Words>
  <Application>Microsoft Office PowerPoint</Application>
  <PresentationFormat>Panorámica</PresentationFormat>
  <Paragraphs>58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Rockwell</vt:lpstr>
      <vt:lpstr>Rockwell Condensed</vt:lpstr>
      <vt:lpstr>Wingdings</vt:lpstr>
      <vt:lpstr>Letras en madera</vt:lpstr>
      <vt:lpstr>(DRO) Reforzamiento diferencial de otra conducta</vt:lpstr>
      <vt:lpstr>A. Descripción y Propósito:</vt:lpstr>
      <vt:lpstr>B. Equipo Necesario:</vt:lpstr>
      <vt:lpstr>C. Puesta en escena</vt:lpstr>
      <vt:lpstr>Presentación de PowerPoint</vt:lpstr>
      <vt:lpstr>D. implementación:</vt:lpstr>
      <vt:lpstr>E. evaluación:</vt:lpstr>
      <vt:lpstr>F. consejos:</vt:lpstr>
      <vt:lpstr>g. 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 Reforzamiento diferencial de otra conducta</dc:title>
  <dc:creator>DR JAIME</dc:creator>
  <cp:lastModifiedBy>DR JAIME</cp:lastModifiedBy>
  <cp:revision>19</cp:revision>
  <dcterms:created xsi:type="dcterms:W3CDTF">2024-05-15T22:30:00Z</dcterms:created>
  <dcterms:modified xsi:type="dcterms:W3CDTF">2024-05-16T22:59:03Z</dcterms:modified>
</cp:coreProperties>
</file>