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61" d="100"/>
          <a:sy n="61" d="100"/>
        </p:scale>
        <p:origin x="88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mj-lt"/>
                <a:ea typeface="+mn-ea"/>
                <a:cs typeface="+mn-cs"/>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chemeClr val="accent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lvl1pPr>
              <a:defRPr>
                <a:solidFill>
                  <a:schemeClr val="accent1"/>
                </a:solidFill>
              </a:defRPr>
            </a:lvl1pPr>
          </a:lstStyle>
          <a:p>
            <a:fld id="{96DFF08F-DC6B-4601-B491-B0F83F6DD2DA}" type="datetimeFigureOut">
              <a:rPr lang="en-US" dirty="0"/>
              <a:pPr/>
              <a:t>1/23/2024</a:t>
            </a:fld>
            <a:endParaRPr lang="en-US" dirty="0"/>
          </a:p>
        </p:txBody>
      </p:sp>
      <p:sp>
        <p:nvSpPr>
          <p:cNvPr id="5" name="Footer Placeholder 4"/>
          <p:cNvSpPr>
            <a:spLocks noGrp="1"/>
          </p:cNvSpPr>
          <p:nvPr>
            <p:ph type="ftr" sz="quarter" idx="11"/>
          </p:nvPr>
        </p:nvSpPr>
        <p:spPr/>
        <p:txBody>
          <a:bodyPr/>
          <a:lstStyle>
            <a:lvl1pPr>
              <a:defRPr>
                <a:solidFill>
                  <a:schemeClr val="accent1"/>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solidFill>
              </a:defRPr>
            </a:lvl1pPr>
          </a:lstStyle>
          <a:p>
            <a:fld id="{4FAB73BC-B049-4115-A692-8D63A059BFB8}" type="slidenum">
              <a:rPr lang="en-US" dirty="0"/>
              <a:pPr/>
              <a:t>‹Nº›</a:t>
            </a:fld>
            <a:endParaRPr lang="en-US" dirty="0"/>
          </a:p>
        </p:txBody>
      </p:sp>
      <p:cxnSp>
        <p:nvCxnSpPr>
          <p:cNvPr id="8" name="Straight Connector 7"/>
          <p:cNvCxnSpPr/>
          <p:nvPr/>
        </p:nvCxnSpPr>
        <p:spPr>
          <a:xfrm>
            <a:off x="1978660" y="3733800"/>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marL="0" algn="ctr" defTabSz="914400" rtl="0" eaLnBrk="1" latinLnBrk="0" hangingPunct="1">
              <a:lnSpc>
                <a:spcPct val="85000"/>
              </a:lnSpc>
              <a:spcBef>
                <a:spcPct val="0"/>
              </a:spcBef>
              <a:buNone/>
              <a:defRPr kumimoji="0" lang="en-US" sz="7200" b="1" i="0" u="none" strike="noStrike" kern="1200" cap="all" spc="0" normalizeH="0" baseline="0" dirty="0">
                <a:ln w="15875">
                  <a:solidFill>
                    <a:sysClr val="window" lastClr="FFFFFF"/>
                  </a:solidFill>
                </a:ln>
                <a:solidFill>
                  <a:srgbClr val="DF5327"/>
                </a:solidFill>
                <a:effectLst>
                  <a:outerShdw dist="38100" dir="2700000" algn="tl" rotWithShape="0">
                    <a:srgbClr val="DF5327"/>
                  </a:outerShdw>
                </a:effectLst>
                <a:uLnTx/>
                <a:uFillTx/>
                <a:latin typeface="Corbel" pitchFamily="34" charset="0"/>
                <a:ea typeface="+mn-ea"/>
                <a:cs typeface="+mn-cs"/>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96DFF08F-DC6B-4601-B491-B0F83F6DD2DA}" type="datetimeFigureOut">
              <a:rPr lang="en-US" dirty="0"/>
              <a:t>1/23/2024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‹Nº›</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1/23/2024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1/23/2024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1/23/2024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96DFF08F-DC6B-4601-B491-B0F83F6DD2DA}" type="datetimeFigureOut">
              <a:rPr lang="en-US" dirty="0"/>
              <a:t>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96DFF08F-DC6B-4601-B491-B0F83F6DD2DA}" type="datetimeFigureOut">
              <a:rPr lang="en-US" dirty="0"/>
              <a:t>1/23/2024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6DFF08F-DC6B-4601-B491-B0F83F6DD2DA}" type="datetimeFigureOut">
              <a:rPr lang="en-US" dirty="0"/>
              <a:pPr/>
              <a:t>1/23/2024</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DF1502A-3E32-495B-BC28-B1B980885A10}"/>
              </a:ext>
            </a:extLst>
          </p:cNvPr>
          <p:cNvSpPr>
            <a:spLocks noGrp="1"/>
          </p:cNvSpPr>
          <p:nvPr>
            <p:ph type="ctrTitle"/>
          </p:nvPr>
        </p:nvSpPr>
        <p:spPr/>
        <p:txBody>
          <a:bodyPr/>
          <a:lstStyle/>
          <a:p>
            <a:r>
              <a:rPr lang="es-MX" dirty="0">
                <a:solidFill>
                  <a:srgbClr val="002060"/>
                </a:solidFill>
                <a:effectLst/>
                <a:latin typeface="Arial" panose="020B0604020202020204" pitchFamily="34" charset="0"/>
                <a:cs typeface="Arial" panose="020B0604020202020204" pitchFamily="34" charset="0"/>
              </a:rPr>
              <a:t>Validación social de intervenciones conductuales</a:t>
            </a:r>
          </a:p>
        </p:txBody>
      </p:sp>
      <p:sp>
        <p:nvSpPr>
          <p:cNvPr id="3" name="Subtítulo 2">
            <a:extLst>
              <a:ext uri="{FF2B5EF4-FFF2-40B4-BE49-F238E27FC236}">
                <a16:creationId xmlns:a16="http://schemas.microsoft.com/office/drawing/2014/main" id="{DD3ECE68-29E8-4741-B2A9-9C746555324B}"/>
              </a:ext>
            </a:extLst>
          </p:cNvPr>
          <p:cNvSpPr>
            <a:spLocks noGrp="1"/>
          </p:cNvSpPr>
          <p:nvPr>
            <p:ph type="subTitle" idx="1"/>
          </p:nvPr>
        </p:nvSpPr>
        <p:spPr>
          <a:xfrm>
            <a:off x="1772592" y="4106117"/>
            <a:ext cx="8767860" cy="655069"/>
          </a:xfrm>
        </p:spPr>
        <p:txBody>
          <a:bodyPr>
            <a:normAutofit/>
          </a:bodyPr>
          <a:lstStyle/>
          <a:p>
            <a:r>
              <a:rPr lang="es-MX" sz="2800" dirty="0">
                <a:latin typeface="Arial" panose="020B0604020202020204" pitchFamily="34" charset="0"/>
                <a:cs typeface="Arial" panose="020B0604020202020204" pitchFamily="34" charset="0"/>
              </a:rPr>
              <a:t>Mónica Fulgencio Juárez  y  Héctor Ayala Velázquez</a:t>
            </a:r>
          </a:p>
        </p:txBody>
      </p:sp>
      <p:sp>
        <p:nvSpPr>
          <p:cNvPr id="4" name="CuadroTexto 3">
            <a:extLst>
              <a:ext uri="{FF2B5EF4-FFF2-40B4-BE49-F238E27FC236}">
                <a16:creationId xmlns:a16="http://schemas.microsoft.com/office/drawing/2014/main" id="{818F1555-E205-41CF-B6C1-002DA289DA1A}"/>
              </a:ext>
            </a:extLst>
          </p:cNvPr>
          <p:cNvSpPr txBox="1"/>
          <p:nvPr/>
        </p:nvSpPr>
        <p:spPr>
          <a:xfrm>
            <a:off x="4319753" y="5454869"/>
            <a:ext cx="3263462" cy="1200329"/>
          </a:xfrm>
          <a:prstGeom prst="rect">
            <a:avLst/>
          </a:prstGeom>
          <a:noFill/>
        </p:spPr>
        <p:txBody>
          <a:bodyPr wrap="square" rtlCol="0">
            <a:spAutoFit/>
          </a:bodyPr>
          <a:lstStyle/>
          <a:p>
            <a:r>
              <a:rPr lang="es-MX" sz="2400" dirty="0">
                <a:latin typeface="Arial" panose="020B0604020202020204" pitchFamily="34" charset="0"/>
                <a:cs typeface="Arial" panose="020B0604020202020204" pitchFamily="34" charset="0"/>
              </a:rPr>
              <a:t> </a:t>
            </a:r>
            <a:r>
              <a:rPr lang="es-MX" sz="2400" dirty="0" err="1">
                <a:latin typeface="Arial" panose="020B0604020202020204" pitchFamily="34" charset="0"/>
                <a:cs typeface="Arial" panose="020B0604020202020204" pitchFamily="34" charset="0"/>
              </a:rPr>
              <a:t>Ps</a:t>
            </a:r>
            <a:r>
              <a:rPr lang="es-MX" sz="2400" dirty="0">
                <a:latin typeface="Arial" panose="020B0604020202020204" pitchFamily="34" charset="0"/>
                <a:cs typeface="Arial" panose="020B0604020202020204" pitchFamily="34" charset="0"/>
              </a:rPr>
              <a:t> Jaime E Vargas M</a:t>
            </a:r>
          </a:p>
          <a:p>
            <a:endParaRPr lang="es-MX" sz="2400" dirty="0">
              <a:latin typeface="Arial" panose="020B0604020202020204" pitchFamily="34" charset="0"/>
              <a:cs typeface="Arial" panose="020B0604020202020204" pitchFamily="34" charset="0"/>
            </a:endParaRPr>
          </a:p>
          <a:p>
            <a:pPr algn="ctr"/>
            <a:r>
              <a:rPr lang="es-MX" sz="2400" b="1" dirty="0">
                <a:latin typeface="Arial" panose="020B0604020202020204" pitchFamily="34" charset="0"/>
                <a:cs typeface="Arial" panose="020B0604020202020204" pitchFamily="34" charset="0"/>
              </a:rPr>
              <a:t>A515TE</a:t>
            </a:r>
          </a:p>
        </p:txBody>
      </p:sp>
    </p:spTree>
    <p:extLst>
      <p:ext uri="{BB962C8B-B14F-4D97-AF65-F5344CB8AC3E}">
        <p14:creationId xmlns:p14="http://schemas.microsoft.com/office/powerpoint/2010/main" val="23243391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07D5E5B3-FCFD-47BB-8A22-78C0448AD008}"/>
              </a:ext>
            </a:extLst>
          </p:cNvPr>
          <p:cNvSpPr txBox="1"/>
          <p:nvPr/>
        </p:nvSpPr>
        <p:spPr>
          <a:xfrm>
            <a:off x="614855" y="315310"/>
            <a:ext cx="10878207" cy="6878806"/>
          </a:xfrm>
          <a:prstGeom prst="rect">
            <a:avLst/>
          </a:prstGeom>
          <a:noFill/>
        </p:spPr>
        <p:txBody>
          <a:bodyPr wrap="square" rtlCol="0">
            <a:spAutoFit/>
          </a:bodyPr>
          <a:lstStyle/>
          <a:p>
            <a:pPr algn="just">
              <a:lnSpc>
                <a:spcPct val="150000"/>
              </a:lnSpc>
            </a:pPr>
            <a:r>
              <a:rPr lang="es-MX" sz="1800" dirty="0">
                <a:solidFill>
                  <a:srgbClr val="000000"/>
                </a:solidFill>
                <a:latin typeface="Arial" panose="020B0604020202020204" pitchFamily="34" charset="0"/>
                <a:cs typeface="Arial" panose="020B0604020202020204" pitchFamily="34" charset="0"/>
              </a:rPr>
              <a:t>En esta área se ha desarrollado investigación que pretende evaluar la aceptabilidad de distintos procedimientos e investigar las variables que influyen en la evaluación de los procedimientos. En general en estos estudios se ha encontrado que cuando un tratamiento se percibe como poco aceptable, el usuario no lo llevará a cabo (práctica); decremen</a:t>
            </a:r>
            <a:r>
              <a:rPr lang="es-MX" dirty="0">
                <a:solidFill>
                  <a:srgbClr val="000000"/>
                </a:solidFill>
                <a:latin typeface="Arial" panose="020B0604020202020204" pitchFamily="34" charset="0"/>
                <a:cs typeface="Arial" panose="020B0604020202020204" pitchFamily="34" charset="0"/>
              </a:rPr>
              <a:t>t</a:t>
            </a:r>
            <a:r>
              <a:rPr lang="es-MX" sz="1800" dirty="0">
                <a:solidFill>
                  <a:srgbClr val="000000"/>
                </a:solidFill>
                <a:latin typeface="Arial" panose="020B0604020202020204" pitchFamily="34" charset="0"/>
                <a:cs typeface="Arial" panose="020B0604020202020204" pitchFamily="34" charset="0"/>
              </a:rPr>
              <a:t>ando así la probabilidad de que el tratamiento sea efectivo.</a:t>
            </a:r>
          </a:p>
          <a:p>
            <a:pPr algn="just">
              <a:lnSpc>
                <a:spcPct val="150000"/>
              </a:lnSpc>
            </a:pPr>
            <a:endParaRPr lang="es-MX" dirty="0">
              <a:solidFill>
                <a:srgbClr val="000000"/>
              </a:solidFill>
              <a:latin typeface="Arial" panose="020B0604020202020204" pitchFamily="34" charset="0"/>
              <a:cs typeface="Arial" panose="020B0604020202020204" pitchFamily="34" charset="0"/>
            </a:endParaRPr>
          </a:p>
          <a:p>
            <a:pPr algn="just">
              <a:lnSpc>
                <a:spcPct val="150000"/>
              </a:lnSpc>
            </a:pPr>
            <a:r>
              <a:rPr lang="es-MX" sz="1800" dirty="0">
                <a:solidFill>
                  <a:srgbClr val="000000"/>
                </a:solidFill>
                <a:latin typeface="Arial" panose="020B0604020202020204" pitchFamily="34" charset="0"/>
                <a:cs typeface="Arial" panose="020B0604020202020204" pitchFamily="34" charset="0"/>
              </a:rPr>
              <a:t>Como se ha señalado anteriormente la validación social además de dirigirse a determinar la importancia de los metas de tratamiento seleccionadas y la aceptabilidad de los procedimientos empleados, permite evaluar la importancia social de los resultados de programas de intervención conductual, así como de los factores que influyen en el juicio de considerar los resultados logrados como significativos (</a:t>
            </a:r>
            <a:r>
              <a:rPr lang="es-MX" sz="1800" dirty="0" err="1">
                <a:solidFill>
                  <a:srgbClr val="000000"/>
                </a:solidFill>
                <a:latin typeface="Arial" panose="020B0604020202020204" pitchFamily="34" charset="0"/>
                <a:cs typeface="Arial" panose="020B0604020202020204" pitchFamily="34" charset="0"/>
              </a:rPr>
              <a:t>Reimers</a:t>
            </a:r>
            <a:r>
              <a:rPr lang="es-MX" sz="1800" dirty="0">
                <a:solidFill>
                  <a:srgbClr val="000000"/>
                </a:solidFill>
                <a:latin typeface="Arial" panose="020B0604020202020204" pitchFamily="34" charset="0"/>
                <a:cs typeface="Arial" panose="020B0604020202020204" pitchFamily="34" charset="0"/>
              </a:rPr>
              <a:t>, </a:t>
            </a:r>
            <a:r>
              <a:rPr lang="es-MX" sz="1800" dirty="0" err="1">
                <a:solidFill>
                  <a:srgbClr val="000000"/>
                </a:solidFill>
                <a:latin typeface="Arial" panose="020B0604020202020204" pitchFamily="34" charset="0"/>
                <a:cs typeface="Arial" panose="020B0604020202020204" pitchFamily="34" charset="0"/>
              </a:rPr>
              <a:t>Wackcr</a:t>
            </a:r>
            <a:r>
              <a:rPr lang="es-MX" sz="1800" dirty="0">
                <a:solidFill>
                  <a:srgbClr val="000000"/>
                </a:solidFill>
                <a:latin typeface="Arial" panose="020B0604020202020204" pitchFamily="34" charset="0"/>
                <a:cs typeface="Arial" panose="020B0604020202020204" pitchFamily="34" charset="0"/>
              </a:rPr>
              <a:t> &amp; </a:t>
            </a:r>
            <a:r>
              <a:rPr lang="es-MX" sz="1800" dirty="0" err="1">
                <a:solidFill>
                  <a:srgbClr val="000000"/>
                </a:solidFill>
                <a:latin typeface="Arial" panose="020B0604020202020204" pitchFamily="34" charset="0"/>
                <a:cs typeface="Arial" panose="020B0604020202020204" pitchFamily="34" charset="0"/>
              </a:rPr>
              <a:t>Koeppl</a:t>
            </a:r>
            <a:r>
              <a:rPr lang="es-MX" sz="1800" dirty="0">
                <a:solidFill>
                  <a:srgbClr val="000000"/>
                </a:solidFill>
                <a:latin typeface="Arial" panose="020B0604020202020204" pitchFamily="34" charset="0"/>
                <a:cs typeface="Arial" panose="020B0604020202020204" pitchFamily="34" charset="0"/>
              </a:rPr>
              <a:t>, 1 987). Esta forma de evaluación significa determinar la Importancia del cambio conductual en el usuario a través de las opiniones de individuos, quienes aparentemente tienen contacto con él. Para esto, es necesario contar con individuos que interactúen con el usuario o que estén en una posición especial, como podrían ser algunos expertos, para juzgar los cambios en la conducta seleccionada como blanco de la intervención.</a:t>
            </a:r>
          </a:p>
          <a:p>
            <a:endParaRPr lang="es-MX" sz="1800" dirty="0">
              <a:solidFill>
                <a:srgbClr val="000000"/>
              </a:solidFill>
            </a:endParaRPr>
          </a:p>
          <a:p>
            <a:endParaRPr lang="es-MX" dirty="0"/>
          </a:p>
        </p:txBody>
      </p:sp>
    </p:spTree>
    <p:extLst>
      <p:ext uri="{BB962C8B-B14F-4D97-AF65-F5344CB8AC3E}">
        <p14:creationId xmlns:p14="http://schemas.microsoft.com/office/powerpoint/2010/main" val="41813706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5C08D5E6-AFCA-4221-BB07-9CA714F34789}"/>
              </a:ext>
            </a:extLst>
          </p:cNvPr>
          <p:cNvSpPr txBox="1"/>
          <p:nvPr/>
        </p:nvSpPr>
        <p:spPr>
          <a:xfrm>
            <a:off x="536028" y="268013"/>
            <a:ext cx="11035862" cy="6878806"/>
          </a:xfrm>
          <a:prstGeom prst="rect">
            <a:avLst/>
          </a:prstGeom>
          <a:noFill/>
        </p:spPr>
        <p:txBody>
          <a:bodyPr wrap="square" rtlCol="0">
            <a:spAutoFit/>
          </a:bodyPr>
          <a:lstStyle/>
          <a:p>
            <a:pPr algn="just">
              <a:lnSpc>
                <a:spcPct val="150000"/>
              </a:lnSpc>
            </a:pPr>
            <a:r>
              <a:rPr lang="es-MX" sz="1800" dirty="0">
                <a:solidFill>
                  <a:srgbClr val="000000"/>
                </a:solidFill>
                <a:latin typeface="Arial" panose="020B0604020202020204" pitchFamily="34" charset="0"/>
                <a:cs typeface="Arial" panose="020B0604020202020204" pitchFamily="34" charset="0"/>
              </a:rPr>
              <a:t>Estas opiniones se relacionan principalmente con factores tales como satisfacción en general con el programa y sus resultados, la rapidez del cambio, la utilidad de los procedimientos para solucionar otros problemas de conducta y la calidad de la atención que se le presta al usuario. La evaluación de la satisfacción de los usuarios con los resultados del tratamiento se ha vuelto una práctica usual en la aplicación de programas de intervención conductual en la últimas décadas. Debe considerarse que si una intervención es inválida socialmente, difícilmente se puede considerar como efectiva, aún cuando se compruebe objetivamente que se produjeron cambios empíricamente significativos en la conducta meta.</a:t>
            </a:r>
          </a:p>
          <a:p>
            <a:pPr algn="just">
              <a:lnSpc>
                <a:spcPct val="150000"/>
              </a:lnSpc>
            </a:pPr>
            <a:endParaRPr lang="es-MX" dirty="0">
              <a:solidFill>
                <a:srgbClr val="000000"/>
              </a:solidFill>
              <a:latin typeface="Arial" panose="020B0604020202020204" pitchFamily="34" charset="0"/>
              <a:cs typeface="Arial" panose="020B0604020202020204" pitchFamily="34" charset="0"/>
            </a:endParaRPr>
          </a:p>
          <a:p>
            <a:pPr algn="just">
              <a:lnSpc>
                <a:spcPct val="150000"/>
              </a:lnSpc>
            </a:pPr>
            <a:r>
              <a:rPr lang="es-MX" sz="1800" dirty="0">
                <a:solidFill>
                  <a:srgbClr val="000000"/>
                </a:solidFill>
                <a:latin typeface="Arial" panose="020B0604020202020204" pitchFamily="34" charset="0"/>
                <a:cs typeface="Arial" panose="020B0604020202020204" pitchFamily="34" charset="0"/>
              </a:rPr>
              <a:t>La validación social como una medida adicional a la determinación empírica de la efectividad responde a una creciente preocupación por los derechos de los usuarios de programas de tratamiento y por dirigir acciones más congruentes con las necesidades de la comunidad. Además, si la comunidad ejerce el derecho de elegir el tratamiento y evaluar los resultados, convertiría a los responsables de programas intervención en los responsables directos ante la comunidad; obligándolos a modificar sus intervenciones para que respondan de manera más adecuada a las expectativas de los usuarios, que finalmente son los que mantienen estos proyectos (</a:t>
            </a:r>
            <a:r>
              <a:rPr lang="es-MX" sz="1800" dirty="0" err="1">
                <a:solidFill>
                  <a:srgbClr val="000000"/>
                </a:solidFill>
                <a:latin typeface="Arial" panose="020B0604020202020204" pitchFamily="34" charset="0"/>
                <a:cs typeface="Arial" panose="020B0604020202020204" pitchFamily="34" charset="0"/>
              </a:rPr>
              <a:t>Bushell</a:t>
            </a:r>
            <a:r>
              <a:rPr lang="es-MX" sz="1800" dirty="0">
                <a:solidFill>
                  <a:srgbClr val="000000"/>
                </a:solidFill>
                <a:latin typeface="Arial" panose="020B0604020202020204" pitchFamily="34" charset="0"/>
                <a:cs typeface="Arial" panose="020B0604020202020204" pitchFamily="34" charset="0"/>
              </a:rPr>
              <a:t>, Jackson &amp; Wets,1974; General, 1974). </a:t>
            </a:r>
          </a:p>
          <a:p>
            <a:endParaRPr lang="es-MX" sz="1800" dirty="0">
              <a:solidFill>
                <a:srgbClr val="000000"/>
              </a:solidFill>
            </a:endParaRPr>
          </a:p>
          <a:p>
            <a:endParaRPr lang="es-MX" dirty="0"/>
          </a:p>
        </p:txBody>
      </p:sp>
    </p:spTree>
    <p:extLst>
      <p:ext uri="{BB962C8B-B14F-4D97-AF65-F5344CB8AC3E}">
        <p14:creationId xmlns:p14="http://schemas.microsoft.com/office/powerpoint/2010/main" val="28721225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933535D4-D746-43AA-BD1F-5120E242ECF4}"/>
              </a:ext>
            </a:extLst>
          </p:cNvPr>
          <p:cNvSpPr txBox="1"/>
          <p:nvPr/>
        </p:nvSpPr>
        <p:spPr>
          <a:xfrm>
            <a:off x="2790496" y="2017986"/>
            <a:ext cx="6716109" cy="2585323"/>
          </a:xfrm>
          <a:prstGeom prst="rect">
            <a:avLst/>
          </a:prstGeom>
          <a:noFill/>
        </p:spPr>
        <p:txBody>
          <a:bodyPr wrap="square" rtlCol="0">
            <a:spAutoFit/>
          </a:bodyPr>
          <a:lstStyle/>
          <a:p>
            <a:pPr algn="ctr"/>
            <a:r>
              <a:rPr lang="es-MX" dirty="0">
                <a:latin typeface="Arial" panose="020B0604020202020204" pitchFamily="34" charset="0"/>
                <a:cs typeface="Arial" panose="020B0604020202020204" pitchFamily="34" charset="0"/>
              </a:rPr>
              <a:t>Referencia</a:t>
            </a:r>
          </a:p>
          <a:p>
            <a:endParaRPr lang="es-MX" dirty="0">
              <a:latin typeface="Arial" panose="020B0604020202020204" pitchFamily="34" charset="0"/>
              <a:cs typeface="Arial" panose="020B0604020202020204" pitchFamily="34" charset="0"/>
            </a:endParaRPr>
          </a:p>
          <a:p>
            <a:pPr>
              <a:lnSpc>
                <a:spcPct val="150000"/>
              </a:lnSpc>
            </a:pPr>
            <a:r>
              <a:rPr lang="es-MX" dirty="0">
                <a:latin typeface="Arial" panose="020B0604020202020204" pitchFamily="34" charset="0"/>
                <a:cs typeface="Arial" panose="020B0604020202020204" pitchFamily="34" charset="0"/>
              </a:rPr>
              <a:t>Mónica Fulgencio Juárez  y  Héctor Ayala Velázquez (1996)</a:t>
            </a:r>
          </a:p>
          <a:p>
            <a:pPr>
              <a:lnSpc>
                <a:spcPct val="150000"/>
              </a:lnSpc>
            </a:pPr>
            <a:r>
              <a:rPr lang="es-MX" dirty="0">
                <a:latin typeface="Arial" panose="020B0604020202020204" pitchFamily="34" charset="0"/>
                <a:cs typeface="Arial" panose="020B0604020202020204" pitchFamily="34" charset="0"/>
              </a:rPr>
              <a:t>Validación Social de Intervenciones Conductuales con Niños: Evaluación de Metas, Procedimientos y Resultados</a:t>
            </a:r>
          </a:p>
          <a:p>
            <a:pPr>
              <a:lnSpc>
                <a:spcPct val="150000"/>
              </a:lnSpc>
            </a:pPr>
            <a:r>
              <a:rPr lang="es-MX" dirty="0">
                <a:latin typeface="Arial" panose="020B0604020202020204" pitchFamily="34" charset="0"/>
                <a:cs typeface="Arial" panose="020B0604020202020204" pitchFamily="34" charset="0"/>
              </a:rPr>
              <a:t>Revista Mexicana de Análisis de la Conducta, 22, 2, 113-138</a:t>
            </a:r>
          </a:p>
          <a:p>
            <a:endParaRPr lang="es-MX" dirty="0"/>
          </a:p>
        </p:txBody>
      </p:sp>
    </p:spTree>
    <p:extLst>
      <p:ext uri="{BB962C8B-B14F-4D97-AF65-F5344CB8AC3E}">
        <p14:creationId xmlns:p14="http://schemas.microsoft.com/office/powerpoint/2010/main" val="2357817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a:extLst>
              <a:ext uri="{FF2B5EF4-FFF2-40B4-BE49-F238E27FC236}">
                <a16:creationId xmlns:a16="http://schemas.microsoft.com/office/drawing/2014/main" id="{0E3AB072-FB01-4950-A4D6-9F1302139C84}"/>
              </a:ext>
            </a:extLst>
          </p:cNvPr>
          <p:cNvSpPr>
            <a:spLocks noGrp="1"/>
          </p:cNvSpPr>
          <p:nvPr>
            <p:ph type="title"/>
          </p:nvPr>
        </p:nvSpPr>
        <p:spPr>
          <a:xfrm>
            <a:off x="1206062" y="373117"/>
            <a:ext cx="9875520" cy="919655"/>
          </a:xfrm>
        </p:spPr>
        <p:txBody>
          <a:bodyPr/>
          <a:lstStyle/>
          <a:p>
            <a:r>
              <a:rPr lang="es-MX" dirty="0">
                <a:solidFill>
                  <a:srgbClr val="002060"/>
                </a:solidFill>
                <a:latin typeface="Arial" panose="020B0604020202020204" pitchFamily="34" charset="0"/>
                <a:cs typeface="Arial" panose="020B0604020202020204" pitchFamily="34" charset="0"/>
              </a:rPr>
              <a:t>Resumen</a:t>
            </a:r>
          </a:p>
        </p:txBody>
      </p:sp>
      <p:sp>
        <p:nvSpPr>
          <p:cNvPr id="5" name="CuadroTexto 4">
            <a:extLst>
              <a:ext uri="{FF2B5EF4-FFF2-40B4-BE49-F238E27FC236}">
                <a16:creationId xmlns:a16="http://schemas.microsoft.com/office/drawing/2014/main" id="{D84F34EF-2225-4125-A8A3-719CE7C6B58A}"/>
              </a:ext>
            </a:extLst>
          </p:cNvPr>
          <p:cNvSpPr txBox="1"/>
          <p:nvPr/>
        </p:nvSpPr>
        <p:spPr>
          <a:xfrm>
            <a:off x="614855" y="1481959"/>
            <a:ext cx="11004331" cy="4196020"/>
          </a:xfrm>
          <a:prstGeom prst="rect">
            <a:avLst/>
          </a:prstGeom>
          <a:noFill/>
        </p:spPr>
        <p:txBody>
          <a:bodyPr wrap="square" rtlCol="0">
            <a:spAutoFit/>
          </a:bodyPr>
          <a:lstStyle/>
          <a:p>
            <a:pPr algn="just">
              <a:lnSpc>
                <a:spcPct val="150000"/>
              </a:lnSpc>
            </a:pPr>
            <a:r>
              <a:rPr lang="es-MX" sz="1800" dirty="0">
                <a:solidFill>
                  <a:srgbClr val="000000"/>
                </a:solidFill>
                <a:latin typeface="Arial" panose="020B0604020202020204" pitchFamily="34" charset="0"/>
                <a:cs typeface="Arial" panose="020B0604020202020204" pitchFamily="34" charset="0"/>
              </a:rPr>
              <a:t>En este trabajo se presentan los resultados de la aplicación de un modelo para llevar a cabo la validación social de un programa de intervención conductual con niños con problemas de conducta y víctimas de maltrato infantil, y se discute la importancia que tiene la validación social para ayudar a determinar la eficacia de programas conductuales y asegurar que éstos responden a las necesidades de los usuarios.    </a:t>
            </a:r>
          </a:p>
          <a:p>
            <a:pPr algn="just">
              <a:lnSpc>
                <a:spcPct val="150000"/>
              </a:lnSpc>
            </a:pPr>
            <a:endParaRPr lang="es-MX" dirty="0">
              <a:solidFill>
                <a:srgbClr val="000000"/>
              </a:solidFill>
              <a:latin typeface="Arial" panose="020B0604020202020204" pitchFamily="34" charset="0"/>
              <a:cs typeface="Arial" panose="020B0604020202020204" pitchFamily="34" charset="0"/>
            </a:endParaRPr>
          </a:p>
          <a:p>
            <a:pPr algn="just">
              <a:lnSpc>
                <a:spcPct val="150000"/>
              </a:lnSpc>
            </a:pPr>
            <a:r>
              <a:rPr lang="es-MX" sz="1800" dirty="0">
                <a:solidFill>
                  <a:srgbClr val="000000"/>
                </a:solidFill>
                <a:latin typeface="Arial" panose="020B0604020202020204" pitchFamily="34" charset="0"/>
                <a:cs typeface="Arial" panose="020B0604020202020204" pitchFamily="34" charset="0"/>
              </a:rPr>
              <a:t>El proceso de validación social del programa se llevó a cabo en tres niveles: </a:t>
            </a:r>
          </a:p>
          <a:p>
            <a:pPr algn="just">
              <a:lnSpc>
                <a:spcPct val="150000"/>
              </a:lnSpc>
            </a:pPr>
            <a:endParaRPr lang="es-MX" sz="1800" dirty="0">
              <a:solidFill>
                <a:srgbClr val="000000"/>
              </a:solidFill>
              <a:latin typeface="Arial" panose="020B0604020202020204" pitchFamily="34" charset="0"/>
              <a:cs typeface="Arial" panose="020B0604020202020204" pitchFamily="34" charset="0"/>
            </a:endParaRPr>
          </a:p>
          <a:p>
            <a:pPr marL="2628900" lvl="5" indent="-342900" algn="just">
              <a:lnSpc>
                <a:spcPct val="150000"/>
              </a:lnSpc>
              <a:buAutoNum type="arabicParenR"/>
            </a:pPr>
            <a:r>
              <a:rPr lang="es-MX" dirty="0">
                <a:solidFill>
                  <a:srgbClr val="002060"/>
                </a:solidFill>
                <a:latin typeface="Arial" panose="020B0604020202020204" pitchFamily="34" charset="0"/>
                <a:cs typeface="Arial" panose="020B0604020202020204" pitchFamily="34" charset="0"/>
              </a:rPr>
              <a:t>la satisfacción de los clientes con las metas de tratamiento, </a:t>
            </a:r>
          </a:p>
          <a:p>
            <a:pPr marL="2628900" lvl="5" indent="-342900" algn="just">
              <a:lnSpc>
                <a:spcPct val="150000"/>
              </a:lnSpc>
              <a:buAutoNum type="arabicParenR"/>
            </a:pPr>
            <a:r>
              <a:rPr lang="es-MX" dirty="0">
                <a:solidFill>
                  <a:srgbClr val="002060"/>
                </a:solidFill>
                <a:latin typeface="Arial" panose="020B0604020202020204" pitchFamily="34" charset="0"/>
                <a:cs typeface="Arial" panose="020B0604020202020204" pitchFamily="34" charset="0"/>
              </a:rPr>
              <a:t>la aceptabilidad de los procedimientos empleados, y</a:t>
            </a:r>
          </a:p>
          <a:p>
            <a:pPr marL="2628900" lvl="5" indent="-342900" algn="just">
              <a:lnSpc>
                <a:spcPct val="150000"/>
              </a:lnSpc>
              <a:buAutoNum type="arabicParenR"/>
            </a:pPr>
            <a:r>
              <a:rPr lang="es-MX" dirty="0">
                <a:solidFill>
                  <a:srgbClr val="002060"/>
                </a:solidFill>
                <a:latin typeface="Arial" panose="020B0604020202020204" pitchFamily="34" charset="0"/>
                <a:cs typeface="Arial" panose="020B0604020202020204" pitchFamily="34" charset="0"/>
              </a:rPr>
              <a:t>la satisfacción con los resultados del tratamiento. </a:t>
            </a:r>
          </a:p>
        </p:txBody>
      </p:sp>
    </p:spTree>
    <p:extLst>
      <p:ext uri="{BB962C8B-B14F-4D97-AF65-F5344CB8AC3E}">
        <p14:creationId xmlns:p14="http://schemas.microsoft.com/office/powerpoint/2010/main" val="29821448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F9E34AEC-9908-48E0-AC1D-C74C108A8789}"/>
              </a:ext>
            </a:extLst>
          </p:cNvPr>
          <p:cNvSpPr txBox="1"/>
          <p:nvPr/>
        </p:nvSpPr>
        <p:spPr>
          <a:xfrm>
            <a:off x="13700234" y="2522483"/>
            <a:ext cx="184731" cy="369332"/>
          </a:xfrm>
          <a:prstGeom prst="rect">
            <a:avLst/>
          </a:prstGeom>
          <a:noFill/>
        </p:spPr>
        <p:txBody>
          <a:bodyPr wrap="none" rtlCol="0">
            <a:spAutoFit/>
          </a:bodyPr>
          <a:lstStyle/>
          <a:p>
            <a:endParaRPr lang="es-MX" dirty="0"/>
          </a:p>
        </p:txBody>
      </p:sp>
      <p:sp>
        <p:nvSpPr>
          <p:cNvPr id="4" name="CuadroTexto 3">
            <a:extLst>
              <a:ext uri="{FF2B5EF4-FFF2-40B4-BE49-F238E27FC236}">
                <a16:creationId xmlns:a16="http://schemas.microsoft.com/office/drawing/2014/main" id="{E36C97B1-BCCC-4928-8F00-A08933EF5BD3}"/>
              </a:ext>
            </a:extLst>
          </p:cNvPr>
          <p:cNvSpPr txBox="1"/>
          <p:nvPr/>
        </p:nvSpPr>
        <p:spPr>
          <a:xfrm>
            <a:off x="693683" y="425669"/>
            <a:ext cx="10925503" cy="6186309"/>
          </a:xfrm>
          <a:prstGeom prst="rect">
            <a:avLst/>
          </a:prstGeom>
          <a:noFill/>
        </p:spPr>
        <p:txBody>
          <a:bodyPr wrap="square" rtlCol="0">
            <a:spAutoFit/>
          </a:bodyPr>
          <a:lstStyle/>
          <a:p>
            <a:pPr algn="just">
              <a:lnSpc>
                <a:spcPct val="150000"/>
              </a:lnSpc>
            </a:pPr>
            <a:r>
              <a:rPr lang="es-MX" sz="1800" dirty="0">
                <a:solidFill>
                  <a:srgbClr val="000000"/>
                </a:solidFill>
                <a:latin typeface="Arial" panose="020B0604020202020204" pitchFamily="34" charset="0"/>
                <a:cs typeface="Arial" panose="020B0604020202020204" pitchFamily="34" charset="0"/>
              </a:rPr>
              <a:t>La </a:t>
            </a:r>
            <a:r>
              <a:rPr lang="es-MX" sz="1800" u="sng" dirty="0">
                <a:solidFill>
                  <a:srgbClr val="000000"/>
                </a:solidFill>
                <a:latin typeface="Arial" panose="020B0604020202020204" pitchFamily="34" charset="0"/>
                <a:cs typeface="Arial" panose="020B0604020202020204" pitchFamily="34" charset="0"/>
              </a:rPr>
              <a:t>satisfacción con las metas </a:t>
            </a:r>
            <a:r>
              <a:rPr lang="es-MX" sz="1800" dirty="0">
                <a:solidFill>
                  <a:srgbClr val="000000"/>
                </a:solidFill>
                <a:latin typeface="Arial" panose="020B0604020202020204" pitchFamily="34" charset="0"/>
                <a:cs typeface="Arial" panose="020B0604020202020204" pitchFamily="34" charset="0"/>
              </a:rPr>
              <a:t>de tratamiento se evaluó aplicando un cuestionario de satisfacción a los padres referidos al programa de prevención y tratamiento del maltrato infantil. </a:t>
            </a:r>
          </a:p>
          <a:p>
            <a:pPr algn="just">
              <a:lnSpc>
                <a:spcPct val="150000"/>
              </a:lnSpc>
            </a:pPr>
            <a:endParaRPr lang="es-MX" dirty="0">
              <a:solidFill>
                <a:srgbClr val="000000"/>
              </a:solidFill>
              <a:latin typeface="Arial" panose="020B0604020202020204" pitchFamily="34" charset="0"/>
              <a:cs typeface="Arial" panose="020B0604020202020204" pitchFamily="34" charset="0"/>
            </a:endParaRPr>
          </a:p>
          <a:p>
            <a:pPr algn="just">
              <a:lnSpc>
                <a:spcPct val="150000"/>
              </a:lnSpc>
            </a:pPr>
            <a:r>
              <a:rPr lang="es-MX" sz="1800" dirty="0">
                <a:solidFill>
                  <a:srgbClr val="000000"/>
                </a:solidFill>
                <a:latin typeface="Arial" panose="020B0604020202020204" pitchFamily="34" charset="0"/>
                <a:cs typeface="Arial" panose="020B0604020202020204" pitchFamily="34" charset="0"/>
              </a:rPr>
              <a:t>La </a:t>
            </a:r>
            <a:r>
              <a:rPr lang="es-MX" sz="1800" u="sng" dirty="0">
                <a:solidFill>
                  <a:srgbClr val="000000"/>
                </a:solidFill>
                <a:latin typeface="Arial" panose="020B0604020202020204" pitchFamily="34" charset="0"/>
                <a:cs typeface="Arial" panose="020B0604020202020204" pitchFamily="34" charset="0"/>
              </a:rPr>
              <a:t>aceptabilidad de los procedimientos </a:t>
            </a:r>
            <a:r>
              <a:rPr lang="es-MX" sz="1800" dirty="0">
                <a:solidFill>
                  <a:srgbClr val="000000"/>
                </a:solidFill>
                <a:latin typeface="Arial" panose="020B0604020202020204" pitchFamily="34" charset="0"/>
                <a:cs typeface="Arial" panose="020B0604020202020204" pitchFamily="34" charset="0"/>
              </a:rPr>
              <a:t>se evaluó en 6 etapas. Los padres calificaron procedimientos alternativos para el mismo problema de conducta, presentando dos descripciones de casos clínicos y viñetas donde se describieron los procedimientos aplicados a los problemas conductuales. Los padres calificaron la aceptabilidad de los procedimientos utilizando una versión modificada del </a:t>
            </a:r>
            <a:r>
              <a:rPr lang="es-MX" sz="1800" dirty="0" err="1">
                <a:solidFill>
                  <a:srgbClr val="000000"/>
                </a:solidFill>
                <a:latin typeface="Arial" panose="020B0604020202020204" pitchFamily="34" charset="0"/>
                <a:cs typeface="Arial" panose="020B0604020202020204" pitchFamily="34" charset="0"/>
              </a:rPr>
              <a:t>Treatment</a:t>
            </a:r>
            <a:r>
              <a:rPr lang="es-MX" sz="1800" dirty="0">
                <a:solidFill>
                  <a:srgbClr val="000000"/>
                </a:solidFill>
                <a:latin typeface="Arial" panose="020B0604020202020204" pitchFamily="34" charset="0"/>
                <a:cs typeface="Arial" panose="020B0604020202020204" pitchFamily="34" charset="0"/>
              </a:rPr>
              <a:t> </a:t>
            </a:r>
            <a:r>
              <a:rPr lang="es-MX" sz="1800" dirty="0" err="1">
                <a:solidFill>
                  <a:srgbClr val="000000"/>
                </a:solidFill>
                <a:latin typeface="Arial" panose="020B0604020202020204" pitchFamily="34" charset="0"/>
                <a:cs typeface="Arial" panose="020B0604020202020204" pitchFamily="34" charset="0"/>
              </a:rPr>
              <a:t>Evaluation</a:t>
            </a:r>
            <a:r>
              <a:rPr lang="es-MX" sz="1800" dirty="0">
                <a:solidFill>
                  <a:srgbClr val="000000"/>
                </a:solidFill>
                <a:latin typeface="Arial" panose="020B0604020202020204" pitchFamily="34" charset="0"/>
                <a:cs typeface="Arial" panose="020B0604020202020204" pitchFamily="34" charset="0"/>
              </a:rPr>
              <a:t> </a:t>
            </a:r>
            <a:r>
              <a:rPr lang="es-MX" sz="1800" dirty="0" err="1">
                <a:solidFill>
                  <a:srgbClr val="000000"/>
                </a:solidFill>
                <a:latin typeface="Arial" panose="020B0604020202020204" pitchFamily="34" charset="0"/>
                <a:cs typeface="Arial" panose="020B0604020202020204" pitchFamily="34" charset="0"/>
              </a:rPr>
              <a:t>Inventory</a:t>
            </a:r>
            <a:r>
              <a:rPr lang="es-MX" sz="1800" dirty="0">
                <a:solidFill>
                  <a:srgbClr val="000000"/>
                </a:solidFill>
                <a:latin typeface="Arial" panose="020B0604020202020204" pitchFamily="34" charset="0"/>
                <a:cs typeface="Arial" panose="020B0604020202020204" pitchFamily="34" charset="0"/>
              </a:rPr>
              <a:t> (</a:t>
            </a:r>
            <a:r>
              <a:rPr lang="es-MX" sz="1800" dirty="0" err="1">
                <a:solidFill>
                  <a:srgbClr val="000000"/>
                </a:solidFill>
                <a:latin typeface="Arial" panose="020B0604020202020204" pitchFamily="34" charset="0"/>
                <a:cs typeface="Arial" panose="020B0604020202020204" pitchFamily="34" charset="0"/>
              </a:rPr>
              <a:t>Kazdin</a:t>
            </a:r>
            <a:r>
              <a:rPr lang="es-MX" sz="1800" dirty="0">
                <a:solidFill>
                  <a:srgbClr val="000000"/>
                </a:solidFill>
                <a:latin typeface="Arial" panose="020B0604020202020204" pitchFamily="34" charset="0"/>
                <a:cs typeface="Arial" panose="020B0604020202020204" pitchFamily="34" charset="0"/>
              </a:rPr>
              <a:t>, 1980a}.     </a:t>
            </a:r>
          </a:p>
          <a:p>
            <a:pPr algn="just">
              <a:lnSpc>
                <a:spcPct val="150000"/>
              </a:lnSpc>
            </a:pPr>
            <a:endParaRPr lang="es-MX" dirty="0">
              <a:solidFill>
                <a:srgbClr val="000000"/>
              </a:solidFill>
              <a:latin typeface="Arial" panose="020B0604020202020204" pitchFamily="34" charset="0"/>
              <a:cs typeface="Arial" panose="020B0604020202020204" pitchFamily="34" charset="0"/>
            </a:endParaRPr>
          </a:p>
          <a:p>
            <a:pPr algn="just">
              <a:lnSpc>
                <a:spcPct val="150000"/>
              </a:lnSpc>
            </a:pPr>
            <a:r>
              <a:rPr lang="es-MX" sz="1800" dirty="0">
                <a:solidFill>
                  <a:srgbClr val="000000"/>
                </a:solidFill>
                <a:latin typeface="Arial" panose="020B0604020202020204" pitchFamily="34" charset="0"/>
                <a:cs typeface="Arial" panose="020B0604020202020204" pitchFamily="34" charset="0"/>
              </a:rPr>
              <a:t>La </a:t>
            </a:r>
            <a:r>
              <a:rPr lang="es-MX" sz="1800" u="sng" dirty="0">
                <a:solidFill>
                  <a:srgbClr val="000000"/>
                </a:solidFill>
                <a:latin typeface="Arial" panose="020B0604020202020204" pitchFamily="34" charset="0"/>
                <a:cs typeface="Arial" panose="020B0604020202020204" pitchFamily="34" charset="0"/>
              </a:rPr>
              <a:t>satisfacción con los resultados </a:t>
            </a:r>
            <a:r>
              <a:rPr lang="es-MX" sz="1800" dirty="0">
                <a:solidFill>
                  <a:srgbClr val="000000"/>
                </a:solidFill>
                <a:latin typeface="Arial" panose="020B0604020202020204" pitchFamily="34" charset="0"/>
                <a:cs typeface="Arial" panose="020B0604020202020204" pitchFamily="34" charset="0"/>
              </a:rPr>
              <a:t>de los tratamientos se evaluó solicitando a los padres que contestaran cuestionarios de satisfacción para cada uno de los procedimientos de intervención que constituyen el programa de intervención. Los resultados muestran la validez social del programa de tratamiento al encontrar altos porcentajes de satisfacción con las metas de tratamiento, puntuaciones altas en cuanto a la aceptabilidad de los procedimientos que se emplearon, y satisfacción con los resultados del programa. </a:t>
            </a:r>
          </a:p>
          <a:p>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980200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DBCF1B0-B78D-41D6-86FD-80A926F3DC8E}"/>
              </a:ext>
            </a:extLst>
          </p:cNvPr>
          <p:cNvSpPr>
            <a:spLocks noGrp="1"/>
          </p:cNvSpPr>
          <p:nvPr>
            <p:ph type="title"/>
          </p:nvPr>
        </p:nvSpPr>
        <p:spPr>
          <a:xfrm>
            <a:off x="1174531" y="278524"/>
            <a:ext cx="9875520" cy="1356360"/>
          </a:xfrm>
        </p:spPr>
        <p:txBody>
          <a:bodyPr/>
          <a:lstStyle/>
          <a:p>
            <a:r>
              <a:rPr lang="es-MX" dirty="0">
                <a:solidFill>
                  <a:srgbClr val="002060"/>
                </a:solidFill>
                <a:latin typeface="Arial" panose="020B0604020202020204" pitchFamily="34" charset="0"/>
                <a:cs typeface="Arial" panose="020B0604020202020204" pitchFamily="34" charset="0"/>
              </a:rPr>
              <a:t>Fundamentación</a:t>
            </a:r>
          </a:p>
        </p:txBody>
      </p:sp>
      <p:sp>
        <p:nvSpPr>
          <p:cNvPr id="3" name="CuadroTexto 2">
            <a:extLst>
              <a:ext uri="{FF2B5EF4-FFF2-40B4-BE49-F238E27FC236}">
                <a16:creationId xmlns:a16="http://schemas.microsoft.com/office/drawing/2014/main" id="{167BC3ED-C14C-453B-9515-7F5D12CA0E95}"/>
              </a:ext>
            </a:extLst>
          </p:cNvPr>
          <p:cNvSpPr txBox="1"/>
          <p:nvPr/>
        </p:nvSpPr>
        <p:spPr>
          <a:xfrm>
            <a:off x="709448" y="1686910"/>
            <a:ext cx="10767849" cy="4524315"/>
          </a:xfrm>
          <a:prstGeom prst="rect">
            <a:avLst/>
          </a:prstGeom>
          <a:noFill/>
        </p:spPr>
        <p:txBody>
          <a:bodyPr wrap="square" rtlCol="0">
            <a:spAutoFit/>
          </a:bodyPr>
          <a:lstStyle/>
          <a:p>
            <a:pPr algn="just">
              <a:lnSpc>
                <a:spcPct val="150000"/>
              </a:lnSpc>
            </a:pPr>
            <a:r>
              <a:rPr lang="es-MX" sz="1800" dirty="0">
                <a:solidFill>
                  <a:srgbClr val="000000"/>
                </a:solidFill>
                <a:latin typeface="Arial" panose="020B0604020202020204" pitchFamily="34" charset="0"/>
                <a:cs typeface="Arial" panose="020B0604020202020204" pitchFamily="34" charset="0"/>
              </a:rPr>
              <a:t>Desde la década de los sesenta, numerosos estudios de investigación clínica en psicología se han enfocado al desarrollo, aplicación y evaluación de estrategias de modificación de conducta (</a:t>
            </a:r>
            <a:r>
              <a:rPr lang="es-MX" sz="1800" dirty="0" err="1">
                <a:solidFill>
                  <a:srgbClr val="000000"/>
                </a:solidFill>
                <a:latin typeface="Arial" panose="020B0604020202020204" pitchFamily="34" charset="0"/>
                <a:cs typeface="Arial" panose="020B0604020202020204" pitchFamily="34" charset="0"/>
              </a:rPr>
              <a:t>Reimers</a:t>
            </a:r>
            <a:r>
              <a:rPr lang="es-MX" sz="1800" dirty="0">
                <a:solidFill>
                  <a:srgbClr val="000000"/>
                </a:solidFill>
                <a:latin typeface="Arial" panose="020B0604020202020204" pitchFamily="34" charset="0"/>
                <a:cs typeface="Arial" panose="020B0604020202020204" pitchFamily="34" charset="0"/>
              </a:rPr>
              <a:t>, </a:t>
            </a:r>
            <a:r>
              <a:rPr lang="es-MX" sz="1800" dirty="0" err="1">
                <a:solidFill>
                  <a:srgbClr val="000000"/>
                </a:solidFill>
                <a:latin typeface="Arial" panose="020B0604020202020204" pitchFamily="34" charset="0"/>
                <a:cs typeface="Arial" panose="020B0604020202020204" pitchFamily="34" charset="0"/>
              </a:rPr>
              <a:t>Wacker</a:t>
            </a:r>
            <a:r>
              <a:rPr lang="es-MX" sz="1800" dirty="0">
                <a:solidFill>
                  <a:srgbClr val="000000"/>
                </a:solidFill>
                <a:latin typeface="Arial" panose="020B0604020202020204" pitchFamily="34" charset="0"/>
                <a:cs typeface="Arial" panose="020B0604020202020204" pitchFamily="34" charset="0"/>
              </a:rPr>
              <a:t> &amp; </a:t>
            </a:r>
            <a:r>
              <a:rPr lang="es-MX" sz="1800" dirty="0" err="1">
                <a:solidFill>
                  <a:srgbClr val="000000"/>
                </a:solidFill>
                <a:latin typeface="Arial" panose="020B0604020202020204" pitchFamily="34" charset="0"/>
                <a:cs typeface="Arial" panose="020B0604020202020204" pitchFamily="34" charset="0"/>
              </a:rPr>
              <a:t>Koeppl</a:t>
            </a:r>
            <a:r>
              <a:rPr lang="es-MX" sz="1800" dirty="0">
                <a:solidFill>
                  <a:srgbClr val="000000"/>
                </a:solidFill>
                <a:latin typeface="Arial" panose="020B0604020202020204" pitchFamily="34" charset="0"/>
                <a:cs typeface="Arial" panose="020B0604020202020204" pitchFamily="34" charset="0"/>
              </a:rPr>
              <a:t>, 1987). Como resultado los psicólogos han tenido a su disposición un creciente número de procedimientos de intervención conductual que han demostrado su efectividad para resolver problemas de conducta infantil que se presentan en una variedad de escenarios tales como instituciones, la escuela , el hogar y la comunidad.</a:t>
            </a:r>
          </a:p>
          <a:p>
            <a:pPr algn="just">
              <a:lnSpc>
                <a:spcPct val="150000"/>
              </a:lnSpc>
            </a:pPr>
            <a:endParaRPr lang="es-MX" sz="1800" dirty="0">
              <a:solidFill>
                <a:srgbClr val="000000"/>
              </a:solidFill>
              <a:latin typeface="Arial" panose="020B0604020202020204" pitchFamily="34" charset="0"/>
              <a:cs typeface="Arial" panose="020B0604020202020204" pitchFamily="34" charset="0"/>
            </a:endParaRPr>
          </a:p>
          <a:p>
            <a:pPr algn="just">
              <a:lnSpc>
                <a:spcPct val="150000"/>
              </a:lnSpc>
            </a:pPr>
            <a:r>
              <a:rPr lang="es-MX" sz="1800" dirty="0">
                <a:solidFill>
                  <a:srgbClr val="000000"/>
                </a:solidFill>
                <a:latin typeface="Arial" panose="020B0604020202020204" pitchFamily="34" charset="0"/>
                <a:cs typeface="Arial" panose="020B0604020202020204" pitchFamily="34" charset="0"/>
              </a:rPr>
              <a:t>Sin embargo, el hecho de que existan diversos procedimientos, no asegura que la aplicación de cualquiera de éstos en diversos escenarios o conductas sea efectiva o que tenga éxito de manera automática (Elliott, 1988; </a:t>
            </a:r>
            <a:r>
              <a:rPr lang="es-MX" sz="1800" dirty="0" err="1">
                <a:solidFill>
                  <a:srgbClr val="000000"/>
                </a:solidFill>
                <a:latin typeface="Arial" panose="020B0604020202020204" pitchFamily="34" charset="0"/>
                <a:cs typeface="Arial" panose="020B0604020202020204" pitchFamily="34" charset="0"/>
              </a:rPr>
              <a:t>Reimers</a:t>
            </a:r>
            <a:r>
              <a:rPr lang="es-MX" sz="1800" dirty="0">
                <a:solidFill>
                  <a:srgbClr val="000000"/>
                </a:solidFill>
                <a:latin typeface="Arial" panose="020B0604020202020204" pitchFamily="34" charset="0"/>
                <a:cs typeface="Arial" panose="020B0604020202020204" pitchFamily="34" charset="0"/>
              </a:rPr>
              <a:t> y cois., 1987).</a:t>
            </a:r>
          </a:p>
          <a:p>
            <a:endParaRPr lang="es-MX"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28311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a:extLst>
              <a:ext uri="{FF2B5EF4-FFF2-40B4-BE49-F238E27FC236}">
                <a16:creationId xmlns:a16="http://schemas.microsoft.com/office/drawing/2014/main" id="{CB6B1E48-032B-4815-B4BD-4F7F70BC5B24}"/>
              </a:ext>
            </a:extLst>
          </p:cNvPr>
          <p:cNvSpPr txBox="1"/>
          <p:nvPr/>
        </p:nvSpPr>
        <p:spPr>
          <a:xfrm>
            <a:off x="520262" y="677917"/>
            <a:ext cx="11161986" cy="5770811"/>
          </a:xfrm>
          <a:prstGeom prst="rect">
            <a:avLst/>
          </a:prstGeom>
          <a:noFill/>
        </p:spPr>
        <p:txBody>
          <a:bodyPr wrap="square" rtlCol="0">
            <a:spAutoFit/>
          </a:bodyPr>
          <a:lstStyle/>
          <a:p>
            <a:pPr algn="just">
              <a:lnSpc>
                <a:spcPct val="150000"/>
              </a:lnSpc>
            </a:pPr>
            <a:r>
              <a:rPr lang="es-MX" sz="1800" dirty="0">
                <a:solidFill>
                  <a:srgbClr val="000000"/>
                </a:solidFill>
                <a:latin typeface="Arial" panose="020B0604020202020204" pitchFamily="34" charset="0"/>
                <a:cs typeface="Arial" panose="020B0604020202020204" pitchFamily="34" charset="0"/>
              </a:rPr>
              <a:t>La efectividad de un tratamiento conductual usualmente se evalúa con base en registros de la ocurrencia de la conducta antes, durante y después del tratamiento; para determinar si existe un cambio conductual provocado por la introducción del procedimiento de tratamiento. Para ello, es necesario organizar la recolección de estas medidas repetidas de la ocurrencia de la conducta de interés de acuerdo a diseños experimentales de un solo caso.</a:t>
            </a:r>
          </a:p>
          <a:p>
            <a:pPr algn="just">
              <a:lnSpc>
                <a:spcPct val="150000"/>
              </a:lnSpc>
            </a:pPr>
            <a:endParaRPr lang="es-MX" sz="1800" dirty="0">
              <a:solidFill>
                <a:srgbClr val="000000"/>
              </a:solidFill>
              <a:latin typeface="Arial" panose="020B0604020202020204" pitchFamily="34" charset="0"/>
              <a:cs typeface="Arial" panose="020B0604020202020204" pitchFamily="34" charset="0"/>
            </a:endParaRPr>
          </a:p>
          <a:p>
            <a:pPr algn="just">
              <a:lnSpc>
                <a:spcPct val="150000"/>
              </a:lnSpc>
            </a:pPr>
            <a:r>
              <a:rPr lang="es-MX" sz="1800" dirty="0">
                <a:solidFill>
                  <a:srgbClr val="000000"/>
                </a:solidFill>
                <a:latin typeface="Arial" panose="020B0604020202020204" pitchFamily="34" charset="0"/>
                <a:cs typeface="Arial" panose="020B0604020202020204" pitchFamily="34" charset="0"/>
              </a:rPr>
              <a:t>A través de estos diseños se pueden obtener datos de que el procedimiento es efectivo y que el cambio en la conducta no es producto de la coincidencia o de variables extrañas no relacionadas con el tratamiento.</a:t>
            </a:r>
          </a:p>
          <a:p>
            <a:pPr algn="just">
              <a:lnSpc>
                <a:spcPct val="150000"/>
              </a:lnSpc>
            </a:pPr>
            <a:endParaRPr lang="es-MX" sz="1800" dirty="0">
              <a:solidFill>
                <a:srgbClr val="000000"/>
              </a:solidFill>
              <a:latin typeface="Arial" panose="020B0604020202020204" pitchFamily="34" charset="0"/>
              <a:cs typeface="Arial" panose="020B0604020202020204" pitchFamily="34" charset="0"/>
            </a:endParaRPr>
          </a:p>
          <a:p>
            <a:pPr algn="just">
              <a:lnSpc>
                <a:spcPct val="150000"/>
              </a:lnSpc>
            </a:pPr>
            <a:r>
              <a:rPr lang="es-MX" sz="1800" dirty="0">
                <a:solidFill>
                  <a:srgbClr val="000000"/>
                </a:solidFill>
                <a:latin typeface="Arial" panose="020B0604020202020204" pitchFamily="34" charset="0"/>
                <a:cs typeface="Arial" panose="020B0604020202020204" pitchFamily="34" charset="0"/>
              </a:rPr>
              <a:t>Sin embargo, la comprobación empírica de la efectividad de un procedimiento de intervención en producir un cambio conductual que se lleva a cabo a través del empleo de diseños experimentales, permite sólo en parte dar respuesta sobre la importancia social del cambio que se ha logrado.</a:t>
            </a:r>
          </a:p>
          <a:p>
            <a:pPr algn="just">
              <a:lnSpc>
                <a:spcPct val="150000"/>
              </a:lnSpc>
            </a:pPr>
            <a:endParaRPr lang="es-MX" sz="1800" dirty="0">
              <a:solidFill>
                <a:srgbClr val="000000"/>
              </a:solidFill>
              <a:latin typeface="Arial" panose="020B0604020202020204" pitchFamily="34" charset="0"/>
              <a:cs typeface="Arial" panose="020B0604020202020204" pitchFamily="34" charset="0"/>
            </a:endParaRPr>
          </a:p>
          <a:p>
            <a:endParaRPr lang="es-MX" dirty="0"/>
          </a:p>
        </p:txBody>
      </p:sp>
    </p:spTree>
    <p:extLst>
      <p:ext uri="{BB962C8B-B14F-4D97-AF65-F5344CB8AC3E}">
        <p14:creationId xmlns:p14="http://schemas.microsoft.com/office/powerpoint/2010/main" val="34215206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E5AE9A91-0051-42FA-9512-7C3A0AB8CDCE}"/>
              </a:ext>
            </a:extLst>
          </p:cNvPr>
          <p:cNvSpPr txBox="1"/>
          <p:nvPr/>
        </p:nvSpPr>
        <p:spPr>
          <a:xfrm>
            <a:off x="630621" y="835572"/>
            <a:ext cx="10925503" cy="4939814"/>
          </a:xfrm>
          <a:prstGeom prst="rect">
            <a:avLst/>
          </a:prstGeom>
          <a:noFill/>
        </p:spPr>
        <p:txBody>
          <a:bodyPr wrap="square" rtlCol="0">
            <a:spAutoFit/>
          </a:bodyPr>
          <a:lstStyle/>
          <a:p>
            <a:pPr algn="just">
              <a:lnSpc>
                <a:spcPct val="150000"/>
              </a:lnSpc>
            </a:pPr>
            <a:r>
              <a:rPr lang="es-MX" sz="1800" dirty="0">
                <a:solidFill>
                  <a:srgbClr val="000000"/>
                </a:solidFill>
                <a:latin typeface="Arial" panose="020B0604020202020204" pitchFamily="34" charset="0"/>
                <a:cs typeface="Arial" panose="020B0604020202020204" pitchFamily="34" charset="0"/>
              </a:rPr>
              <a:t>Interrogantes tales como: ¿La conducta que se eligió para sujetarla a una intervención es la que el cliente señalaría como la do mayor importancia para mejorar su funcionamiento en la comunidad?;                    ¿El procedimiento empleado es el más aceptable desde una perspectiva ética o el de mayor efectividad para la conducta en cuestión?; ¿El grado de cambio que se logra como resultado de la intervención se considera una mejoría importante para el cliente y la comunidad?, se mantienen sin respuesta al emplear modelos tradicionales de evaluación de efectividad basada exclusivamente en indicadores empíricos.</a:t>
            </a:r>
          </a:p>
          <a:p>
            <a:pPr algn="just">
              <a:lnSpc>
                <a:spcPct val="150000"/>
              </a:lnSpc>
            </a:pPr>
            <a:endParaRPr lang="es-MX" sz="1800" dirty="0">
              <a:solidFill>
                <a:srgbClr val="000000"/>
              </a:solidFill>
              <a:latin typeface="Arial" panose="020B0604020202020204" pitchFamily="34" charset="0"/>
              <a:cs typeface="Arial" panose="020B0604020202020204" pitchFamily="34" charset="0"/>
            </a:endParaRPr>
          </a:p>
          <a:p>
            <a:pPr algn="just">
              <a:lnSpc>
                <a:spcPct val="150000"/>
              </a:lnSpc>
            </a:pPr>
            <a:r>
              <a:rPr lang="es-MX" sz="1800" dirty="0">
                <a:solidFill>
                  <a:srgbClr val="000000"/>
                </a:solidFill>
                <a:latin typeface="Arial" panose="020B0604020202020204" pitchFamily="34" charset="0"/>
                <a:cs typeface="Arial" panose="020B0604020202020204" pitchFamily="34" charset="0"/>
              </a:rPr>
              <a:t>Para dar respuesta a estas interrogantes es necesario que la evaluación de la efectividad de programas de modificación conductual incorpore procedimientos que permitan recabar juicios valorativos de carácter subjetivo por parte de los usuarios y la comunidad que son finalmente a quienes están dirigidos los programas (Wolf, 1978).</a:t>
            </a:r>
          </a:p>
          <a:p>
            <a:endParaRPr lang="es-MX" dirty="0"/>
          </a:p>
        </p:txBody>
      </p:sp>
    </p:spTree>
    <p:extLst>
      <p:ext uri="{BB962C8B-B14F-4D97-AF65-F5344CB8AC3E}">
        <p14:creationId xmlns:p14="http://schemas.microsoft.com/office/powerpoint/2010/main" val="1243685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390FD281-D78B-4180-ACE9-3C3FEDCB5526}"/>
              </a:ext>
            </a:extLst>
          </p:cNvPr>
          <p:cNvSpPr txBox="1"/>
          <p:nvPr/>
        </p:nvSpPr>
        <p:spPr>
          <a:xfrm>
            <a:off x="630621" y="740979"/>
            <a:ext cx="11020096" cy="4939814"/>
          </a:xfrm>
          <a:prstGeom prst="rect">
            <a:avLst/>
          </a:prstGeom>
          <a:noFill/>
        </p:spPr>
        <p:txBody>
          <a:bodyPr wrap="square" rtlCol="0">
            <a:spAutoFit/>
          </a:bodyPr>
          <a:lstStyle/>
          <a:p>
            <a:pPr algn="just">
              <a:lnSpc>
                <a:spcPct val="150000"/>
              </a:lnSpc>
            </a:pPr>
            <a:r>
              <a:rPr lang="es-MX" sz="1800" dirty="0">
                <a:solidFill>
                  <a:srgbClr val="000000"/>
                </a:solidFill>
                <a:latin typeface="Arial" panose="020B0604020202020204" pitchFamily="34" charset="0"/>
                <a:cs typeface="Arial" panose="020B0604020202020204" pitchFamily="34" charset="0"/>
              </a:rPr>
              <a:t>Se ha recomendado que tales juicios valorativos deben hacerse sobre la importancia clínica y comunitaria de las conductas sujetas a tratamiento, la aceptabilidad del procedimiento específico de cambio conductual que se ha utilizado y la satisfacción general con los resultados obtenidos por el tratamiento </a:t>
            </a:r>
            <a:r>
              <a:rPr lang="es-MX" dirty="0">
                <a:solidFill>
                  <a:srgbClr val="000000"/>
                </a:solidFill>
                <a:latin typeface="Arial" panose="020B0604020202020204" pitchFamily="34" charset="0"/>
                <a:cs typeface="Arial" panose="020B0604020202020204" pitchFamily="34" charset="0"/>
              </a:rPr>
              <a:t>(</a:t>
            </a:r>
            <a:r>
              <a:rPr lang="es-MX" sz="1800" dirty="0">
                <a:solidFill>
                  <a:srgbClr val="000000"/>
                </a:solidFill>
                <a:latin typeface="Arial" panose="020B0604020202020204" pitchFamily="34" charset="0"/>
                <a:cs typeface="Arial" panose="020B0604020202020204" pitchFamily="34" charset="0"/>
              </a:rPr>
              <a:t>Schwartz &amp; Baer, 1991).</a:t>
            </a:r>
          </a:p>
          <a:p>
            <a:pPr algn="just">
              <a:lnSpc>
                <a:spcPct val="150000"/>
              </a:lnSpc>
            </a:pPr>
            <a:endParaRPr lang="es-MX" sz="1800" dirty="0">
              <a:solidFill>
                <a:srgbClr val="000000"/>
              </a:solidFill>
              <a:latin typeface="Arial" panose="020B0604020202020204" pitchFamily="34" charset="0"/>
              <a:cs typeface="Arial" panose="020B0604020202020204" pitchFamily="34" charset="0"/>
            </a:endParaRPr>
          </a:p>
          <a:p>
            <a:pPr algn="just">
              <a:lnSpc>
                <a:spcPct val="150000"/>
              </a:lnSpc>
            </a:pPr>
            <a:r>
              <a:rPr lang="es-MX" sz="1800" dirty="0" err="1">
                <a:solidFill>
                  <a:srgbClr val="000000"/>
                </a:solidFill>
                <a:latin typeface="Arial" panose="020B0604020202020204" pitchFamily="34" charset="0"/>
                <a:cs typeface="Arial" panose="020B0604020202020204" pitchFamily="34" charset="0"/>
              </a:rPr>
              <a:t>Kazdin</a:t>
            </a:r>
            <a:r>
              <a:rPr lang="es-MX" sz="1800" dirty="0">
                <a:solidFill>
                  <a:srgbClr val="000000"/>
                </a:solidFill>
                <a:latin typeface="Arial" panose="020B0604020202020204" pitchFamily="34" charset="0"/>
                <a:cs typeface="Arial" panose="020B0604020202020204" pitchFamily="34" charset="0"/>
              </a:rPr>
              <a:t> (1977) y Wolf (1978) proponen una estrategia evaluativa como una respuesta a la necesidad de validar los resultados obtenidos con los programas analítico-conductuales, ésta se conoce como validación social. Esta forma de evaluación es un medio necesario para demostrar la utilidad social de la investigación aplicada, y representa un paso importante para poder contar con una visión integral de lo que comprende la efectividad de un programa y de hacer éstos más responsivos a las necesidades de la comunidad (</a:t>
            </a:r>
            <a:r>
              <a:rPr lang="es-MX" sz="1800" dirty="0" err="1">
                <a:solidFill>
                  <a:srgbClr val="000000"/>
                </a:solidFill>
                <a:latin typeface="Arial" panose="020B0604020202020204" pitchFamily="34" charset="0"/>
                <a:cs typeface="Arial" panose="020B0604020202020204" pitchFamily="34" charset="0"/>
              </a:rPr>
              <a:t>Braukman</a:t>
            </a:r>
            <a:r>
              <a:rPr lang="es-MX" sz="1800" dirty="0">
                <a:solidFill>
                  <a:srgbClr val="000000"/>
                </a:solidFill>
                <a:latin typeface="Arial" panose="020B0604020202020204" pitchFamily="34" charset="0"/>
                <a:cs typeface="Arial" panose="020B0604020202020204" pitchFamily="34" charset="0"/>
              </a:rPr>
              <a:t>, </a:t>
            </a:r>
            <a:r>
              <a:rPr lang="es-MX" sz="1800" dirty="0" err="1">
                <a:solidFill>
                  <a:srgbClr val="000000"/>
                </a:solidFill>
                <a:latin typeface="Arial" panose="020B0604020202020204" pitchFamily="34" charset="0"/>
                <a:cs typeface="Arial" panose="020B0604020202020204" pitchFamily="34" charset="0"/>
              </a:rPr>
              <a:t>Fixsen</a:t>
            </a:r>
            <a:r>
              <a:rPr lang="es-MX" sz="1800" dirty="0">
                <a:solidFill>
                  <a:srgbClr val="000000"/>
                </a:solidFill>
                <a:latin typeface="Arial" panose="020B0604020202020204" pitchFamily="34" charset="0"/>
                <a:cs typeface="Arial" panose="020B0604020202020204" pitchFamily="34" charset="0"/>
              </a:rPr>
              <a:t>, </a:t>
            </a:r>
            <a:r>
              <a:rPr lang="es-MX" sz="1800" dirty="0" err="1">
                <a:solidFill>
                  <a:srgbClr val="000000"/>
                </a:solidFill>
                <a:latin typeface="Arial" panose="020B0604020202020204" pitchFamily="34" charset="0"/>
                <a:cs typeface="Arial" panose="020B0604020202020204" pitchFamily="34" charset="0"/>
              </a:rPr>
              <a:t>Kirigin</a:t>
            </a:r>
            <a:r>
              <a:rPr lang="es-MX" sz="1800" dirty="0">
                <a:solidFill>
                  <a:srgbClr val="000000"/>
                </a:solidFill>
                <a:latin typeface="Arial" panose="020B0604020202020204" pitchFamily="34" charset="0"/>
                <a:cs typeface="Arial" panose="020B0604020202020204" pitchFamily="34" charset="0"/>
              </a:rPr>
              <a:t>, Phillips, Phillips &amp; Wolf, 1974).</a:t>
            </a:r>
          </a:p>
          <a:p>
            <a:endParaRPr lang="es-MX" dirty="0"/>
          </a:p>
        </p:txBody>
      </p:sp>
    </p:spTree>
    <p:extLst>
      <p:ext uri="{BB962C8B-B14F-4D97-AF65-F5344CB8AC3E}">
        <p14:creationId xmlns:p14="http://schemas.microsoft.com/office/powerpoint/2010/main" val="3464516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62243A57-7D6A-46E8-8E1F-7D2C7525833C}"/>
              </a:ext>
            </a:extLst>
          </p:cNvPr>
          <p:cNvSpPr txBox="1"/>
          <p:nvPr/>
        </p:nvSpPr>
        <p:spPr>
          <a:xfrm>
            <a:off x="851338" y="788276"/>
            <a:ext cx="10515600" cy="4939814"/>
          </a:xfrm>
          <a:prstGeom prst="rect">
            <a:avLst/>
          </a:prstGeom>
          <a:noFill/>
        </p:spPr>
        <p:txBody>
          <a:bodyPr wrap="square" rtlCol="0">
            <a:spAutoFit/>
          </a:bodyPr>
          <a:lstStyle/>
          <a:p>
            <a:pPr algn="just">
              <a:lnSpc>
                <a:spcPct val="150000"/>
              </a:lnSpc>
            </a:pPr>
            <a:r>
              <a:rPr lang="es-MX" sz="1800" dirty="0">
                <a:solidFill>
                  <a:srgbClr val="000000"/>
                </a:solidFill>
                <a:latin typeface="Arial" panose="020B0604020202020204" pitchFamily="34" charset="0"/>
                <a:cs typeface="Arial" panose="020B0604020202020204" pitchFamily="34" charset="0"/>
              </a:rPr>
              <a:t>Sólo los usuarios pueden determinar la importancia social de las metas que se han señalado como blanco de modificación de un programa de intervención conductual. Estas metas deben establecerse conjuntamente entre el usuario y el terapeuta para asegurar que la conductas que se seleccionan son aquellas que facilitarán el funcionamiento del cliente en su ambiente natural. Usualmente la selección se lleva a cabo exclusivamente por el terapeuta en consideración a otras dimensiones que no necesariamente consideran al usuario del programa.</a:t>
            </a:r>
          </a:p>
          <a:p>
            <a:pPr algn="just">
              <a:lnSpc>
                <a:spcPct val="150000"/>
              </a:lnSpc>
            </a:pPr>
            <a:endParaRPr lang="es-MX" sz="1800" dirty="0">
              <a:solidFill>
                <a:srgbClr val="000000"/>
              </a:solidFill>
              <a:latin typeface="Arial" panose="020B0604020202020204" pitchFamily="34" charset="0"/>
              <a:cs typeface="Arial" panose="020B0604020202020204" pitchFamily="34" charset="0"/>
            </a:endParaRPr>
          </a:p>
          <a:p>
            <a:pPr algn="just">
              <a:lnSpc>
                <a:spcPct val="150000"/>
              </a:lnSpc>
            </a:pPr>
            <a:r>
              <a:rPr lang="es-MX" sz="1800" dirty="0">
                <a:solidFill>
                  <a:srgbClr val="000000"/>
                </a:solidFill>
                <a:latin typeface="Arial" panose="020B0604020202020204" pitchFamily="34" charset="0"/>
                <a:cs typeface="Arial" panose="020B0604020202020204" pitchFamily="34" charset="0"/>
              </a:rPr>
              <a:t>Diversos autores se han interesado por validar las metas de tratamiento, con el propósito de identificar si los objetivos de los programas de tratamiento toman en cuenta la modificación de conductas socialmente importantes; así como para establecer la satisfacción del consumidor con los objetivos del programa de intervención.</a:t>
            </a:r>
          </a:p>
          <a:p>
            <a:endParaRPr lang="es-MX" dirty="0"/>
          </a:p>
        </p:txBody>
      </p:sp>
    </p:spTree>
    <p:extLst>
      <p:ext uri="{BB962C8B-B14F-4D97-AF65-F5344CB8AC3E}">
        <p14:creationId xmlns:p14="http://schemas.microsoft.com/office/powerpoint/2010/main" val="27598141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a:extLst>
              <a:ext uri="{FF2B5EF4-FFF2-40B4-BE49-F238E27FC236}">
                <a16:creationId xmlns:a16="http://schemas.microsoft.com/office/drawing/2014/main" id="{F8823F7F-1532-459A-BF99-61F96BBC8A24}"/>
              </a:ext>
            </a:extLst>
          </p:cNvPr>
          <p:cNvSpPr txBox="1"/>
          <p:nvPr/>
        </p:nvSpPr>
        <p:spPr>
          <a:xfrm>
            <a:off x="725214" y="819807"/>
            <a:ext cx="10830910" cy="5355312"/>
          </a:xfrm>
          <a:prstGeom prst="rect">
            <a:avLst/>
          </a:prstGeom>
          <a:noFill/>
        </p:spPr>
        <p:txBody>
          <a:bodyPr wrap="square" rtlCol="0">
            <a:spAutoFit/>
          </a:bodyPr>
          <a:lstStyle/>
          <a:p>
            <a:pPr algn="just">
              <a:lnSpc>
                <a:spcPct val="150000"/>
              </a:lnSpc>
            </a:pPr>
            <a:r>
              <a:rPr lang="es-MX" dirty="0">
                <a:solidFill>
                  <a:srgbClr val="000000"/>
                </a:solidFill>
                <a:latin typeface="Arial" panose="020B0604020202020204" pitchFamily="34" charset="0"/>
                <a:cs typeface="Arial" panose="020B0604020202020204" pitchFamily="34" charset="0"/>
              </a:rPr>
              <a:t>E</a:t>
            </a:r>
            <a:r>
              <a:rPr lang="es-MX" sz="1800" dirty="0">
                <a:solidFill>
                  <a:srgbClr val="000000"/>
                </a:solidFill>
                <a:latin typeface="Arial" panose="020B0604020202020204" pitchFamily="34" charset="0"/>
                <a:cs typeface="Arial" panose="020B0604020202020204" pitchFamily="34" charset="0"/>
              </a:rPr>
              <a:t>n estudios sobre la aplicación de procedimientos de intervención conductual que incorporan procedimientos de validación social se ha encontrado que la aceptabilidad del tratamiento por parte de la comunidad influyó directamente en su probabilidad de éxito (</a:t>
            </a:r>
            <a:r>
              <a:rPr lang="es-MX" sz="1800" dirty="0" err="1">
                <a:solidFill>
                  <a:srgbClr val="000000"/>
                </a:solidFill>
                <a:latin typeface="Arial" panose="020B0604020202020204" pitchFamily="34" charset="0"/>
                <a:cs typeface="Arial" panose="020B0604020202020204" pitchFamily="34" charset="0"/>
              </a:rPr>
              <a:t>Reimers</a:t>
            </a:r>
            <a:r>
              <a:rPr lang="es-MX" sz="1800" dirty="0">
                <a:solidFill>
                  <a:srgbClr val="000000"/>
                </a:solidFill>
                <a:latin typeface="Arial" panose="020B0604020202020204" pitchFamily="34" charset="0"/>
                <a:cs typeface="Arial" panose="020B0604020202020204" pitchFamily="34" charset="0"/>
              </a:rPr>
              <a:t>, </a:t>
            </a:r>
            <a:r>
              <a:rPr lang="es-MX" sz="1800" dirty="0" err="1">
                <a:solidFill>
                  <a:srgbClr val="000000"/>
                </a:solidFill>
                <a:latin typeface="Arial" panose="020B0604020202020204" pitchFamily="34" charset="0"/>
                <a:cs typeface="Arial" panose="020B0604020202020204" pitchFamily="34" charset="0"/>
              </a:rPr>
              <a:t>Wacker</a:t>
            </a:r>
            <a:r>
              <a:rPr lang="es-MX" sz="1800" dirty="0">
                <a:solidFill>
                  <a:srgbClr val="000000"/>
                </a:solidFill>
                <a:latin typeface="Arial" panose="020B0604020202020204" pitchFamily="34" charset="0"/>
                <a:cs typeface="Arial" panose="020B0604020202020204" pitchFamily="34" charset="0"/>
              </a:rPr>
              <a:t> &amp; </a:t>
            </a:r>
            <a:r>
              <a:rPr lang="es-MX" sz="1800" dirty="0" err="1">
                <a:solidFill>
                  <a:srgbClr val="000000"/>
                </a:solidFill>
                <a:latin typeface="Arial" panose="020B0604020202020204" pitchFamily="34" charset="0"/>
                <a:cs typeface="Arial" panose="020B0604020202020204" pitchFamily="34" charset="0"/>
              </a:rPr>
              <a:t>Kueppl</a:t>
            </a:r>
            <a:r>
              <a:rPr lang="es-MX" sz="1800" dirty="0">
                <a:solidFill>
                  <a:srgbClr val="000000"/>
                </a:solidFill>
                <a:latin typeface="Arial" panose="020B0604020202020204" pitchFamily="34" charset="0"/>
                <a:cs typeface="Arial" panose="020B0604020202020204" pitchFamily="34" charset="0"/>
              </a:rPr>
              <a:t>, 1987; </a:t>
            </a:r>
            <a:r>
              <a:rPr lang="es-MX" sz="1800" dirty="0" err="1">
                <a:solidFill>
                  <a:srgbClr val="000000"/>
                </a:solidFill>
                <a:latin typeface="Arial" panose="020B0604020202020204" pitchFamily="34" charset="0"/>
                <a:cs typeface="Arial" panose="020B0604020202020204" pitchFamily="34" charset="0"/>
              </a:rPr>
              <a:t>Fawcctt</a:t>
            </a:r>
            <a:r>
              <a:rPr lang="es-MX" sz="1800" dirty="0">
                <a:solidFill>
                  <a:srgbClr val="000000"/>
                </a:solidFill>
                <a:latin typeface="Arial" panose="020B0604020202020204" pitchFamily="34" charset="0"/>
                <a:cs typeface="Arial" panose="020B0604020202020204" pitchFamily="34" charset="0"/>
              </a:rPr>
              <a:t> &amp; Miller, 1976). </a:t>
            </a:r>
          </a:p>
          <a:p>
            <a:pPr algn="just">
              <a:lnSpc>
                <a:spcPct val="150000"/>
              </a:lnSpc>
            </a:pPr>
            <a:endParaRPr lang="es-MX" dirty="0">
              <a:solidFill>
                <a:srgbClr val="000000"/>
              </a:solidFill>
              <a:latin typeface="Arial" panose="020B0604020202020204" pitchFamily="34" charset="0"/>
              <a:cs typeface="Arial" panose="020B0604020202020204" pitchFamily="34" charset="0"/>
            </a:endParaRPr>
          </a:p>
          <a:p>
            <a:pPr algn="just">
              <a:lnSpc>
                <a:spcPct val="150000"/>
              </a:lnSpc>
            </a:pPr>
            <a:r>
              <a:rPr lang="es-MX" sz="1800" dirty="0">
                <a:solidFill>
                  <a:srgbClr val="000000"/>
                </a:solidFill>
                <a:latin typeface="Arial" panose="020B0604020202020204" pitchFamily="34" charset="0"/>
                <a:cs typeface="Arial" panose="020B0604020202020204" pitchFamily="34" charset="0"/>
              </a:rPr>
              <a:t>Por lo cual, es importante que se invierta un esfuerzo específicamente para determinar la aceptabilidad de una variedad de procedimientos de intervención y así, seleccionar no sólo los más efectivos para determinado comportamiento sino, adicionalmente, el más aceptable para la comunidad. </a:t>
            </a:r>
          </a:p>
          <a:p>
            <a:pPr algn="just">
              <a:lnSpc>
                <a:spcPct val="150000"/>
              </a:lnSpc>
            </a:pPr>
            <a:endParaRPr lang="es-MX" dirty="0">
              <a:solidFill>
                <a:srgbClr val="000000"/>
              </a:solidFill>
              <a:latin typeface="Arial" panose="020B0604020202020204" pitchFamily="34" charset="0"/>
              <a:cs typeface="Arial" panose="020B0604020202020204" pitchFamily="34" charset="0"/>
            </a:endParaRPr>
          </a:p>
          <a:p>
            <a:pPr algn="just">
              <a:lnSpc>
                <a:spcPct val="150000"/>
              </a:lnSpc>
            </a:pPr>
            <a:r>
              <a:rPr lang="es-MX" sz="1800" dirty="0">
                <a:solidFill>
                  <a:srgbClr val="000000"/>
                </a:solidFill>
                <a:latin typeface="Arial" panose="020B0604020202020204" pitchFamily="34" charset="0"/>
                <a:cs typeface="Arial" panose="020B0604020202020204" pitchFamily="34" charset="0"/>
              </a:rPr>
              <a:t>Esto es necesario ya que los programas de tratamiento se desarrollan para resolver los problemas de los miembros de la sociedad y son ellos quienes, en última instancia, deben decidir si los tratamientos son aceptables o no (</a:t>
            </a:r>
            <a:r>
              <a:rPr lang="es-MX" sz="1800" dirty="0" err="1">
                <a:solidFill>
                  <a:srgbClr val="000000"/>
                </a:solidFill>
                <a:latin typeface="Arial" panose="020B0604020202020204" pitchFamily="34" charset="0"/>
                <a:cs typeface="Arial" panose="020B0604020202020204" pitchFamily="34" charset="0"/>
              </a:rPr>
              <a:t>Reimers</a:t>
            </a:r>
            <a:r>
              <a:rPr lang="es-MX" sz="1800" dirty="0">
                <a:solidFill>
                  <a:srgbClr val="000000"/>
                </a:solidFill>
                <a:latin typeface="Arial" panose="020B0604020202020204" pitchFamily="34" charset="0"/>
                <a:cs typeface="Arial" panose="020B0604020202020204" pitchFamily="34" charset="0"/>
              </a:rPr>
              <a:t>, </a:t>
            </a:r>
            <a:r>
              <a:rPr lang="es-MX" sz="1800" dirty="0" err="1">
                <a:solidFill>
                  <a:srgbClr val="000000"/>
                </a:solidFill>
                <a:latin typeface="Arial" panose="020B0604020202020204" pitchFamily="34" charset="0"/>
                <a:cs typeface="Arial" panose="020B0604020202020204" pitchFamily="34" charset="0"/>
              </a:rPr>
              <a:t>Wackcr</a:t>
            </a:r>
            <a:r>
              <a:rPr lang="es-MX" sz="1800" dirty="0">
                <a:solidFill>
                  <a:srgbClr val="000000"/>
                </a:solidFill>
                <a:latin typeface="Arial" panose="020B0604020202020204" pitchFamily="34" charset="0"/>
                <a:cs typeface="Arial" panose="020B0604020202020204" pitchFamily="34" charset="0"/>
              </a:rPr>
              <a:t> &amp; </a:t>
            </a:r>
            <a:r>
              <a:rPr lang="es-MX" sz="1800" dirty="0" err="1">
                <a:solidFill>
                  <a:srgbClr val="000000"/>
                </a:solidFill>
                <a:latin typeface="Arial" panose="020B0604020202020204" pitchFamily="34" charset="0"/>
                <a:cs typeface="Arial" panose="020B0604020202020204" pitchFamily="34" charset="0"/>
              </a:rPr>
              <a:t>Kocppl</a:t>
            </a:r>
            <a:r>
              <a:rPr lang="es-MX" sz="1800" dirty="0">
                <a:solidFill>
                  <a:srgbClr val="000000"/>
                </a:solidFill>
                <a:latin typeface="Arial" panose="020B0604020202020204" pitchFamily="34" charset="0"/>
                <a:cs typeface="Arial" panose="020B0604020202020204" pitchFamily="34" charset="0"/>
              </a:rPr>
              <a:t>, 1987).</a:t>
            </a:r>
          </a:p>
          <a:p>
            <a:endParaRPr lang="es-MX" dirty="0"/>
          </a:p>
        </p:txBody>
      </p:sp>
    </p:spTree>
    <p:extLst>
      <p:ext uri="{BB962C8B-B14F-4D97-AF65-F5344CB8AC3E}">
        <p14:creationId xmlns:p14="http://schemas.microsoft.com/office/powerpoint/2010/main" val="4172575369"/>
      </p:ext>
    </p:extLst>
  </p:cSld>
  <p:clrMapOvr>
    <a:masterClrMapping/>
  </p:clrMapOvr>
</p:sld>
</file>

<file path=ppt/theme/theme1.xml><?xml version="1.0" encoding="utf-8"?>
<a:theme xmlns:a="http://schemas.openxmlformats.org/drawingml/2006/main" name="Base">
  <a:themeElements>
    <a:clrScheme name="Basis">
      <a:dk1>
        <a:sysClr val="windowText" lastClr="000000"/>
      </a:dk1>
      <a:lt1>
        <a:sysClr val="window" lastClr="FFFFFF"/>
      </a:lt1>
      <a:dk2>
        <a:srgbClr val="505046"/>
      </a:dk2>
      <a:lt2>
        <a:srgbClr val="EEECE1"/>
      </a:lt2>
      <a:accent1>
        <a:srgbClr val="DF5327"/>
      </a:accent1>
      <a:accent2>
        <a:srgbClr val="FFBD47"/>
      </a:accent2>
      <a:accent3>
        <a:srgbClr val="B64926"/>
      </a:accent3>
      <a:accent4>
        <a:srgbClr val="FF8427"/>
      </a:accent4>
      <a:accent5>
        <a:srgbClr val="CC9900"/>
      </a:accent5>
      <a:accent6>
        <a:srgbClr val="B22600"/>
      </a:accent6>
      <a:hlink>
        <a:srgbClr val="CC9900"/>
      </a:hlink>
      <a:folHlink>
        <a:srgbClr val="666699"/>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63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446C221D-F63F-4DD8-B509-CFE168687BF2}"/>
    </a:ext>
  </a:extLst>
</a:theme>
</file>

<file path=docProps/app.xml><?xml version="1.0" encoding="utf-8"?>
<Properties xmlns="http://schemas.openxmlformats.org/officeDocument/2006/extended-properties" xmlns:vt="http://schemas.openxmlformats.org/officeDocument/2006/docPropsVTypes">
  <Template>TM03457444[[fn=Base]]</Template>
  <TotalTime>77</TotalTime>
  <Words>1650</Words>
  <Application>Microsoft Office PowerPoint</Application>
  <PresentationFormat>Panorámica</PresentationFormat>
  <Paragraphs>52</Paragraphs>
  <Slides>12</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12</vt:i4>
      </vt:variant>
    </vt:vector>
  </HeadingPairs>
  <TitlesOfParts>
    <vt:vector size="15" baseType="lpstr">
      <vt:lpstr>Arial</vt:lpstr>
      <vt:lpstr>Corbel</vt:lpstr>
      <vt:lpstr>Base</vt:lpstr>
      <vt:lpstr>Validación social de intervenciones conductuales</vt:lpstr>
      <vt:lpstr>Resumen</vt:lpstr>
      <vt:lpstr>Presentación de PowerPoint</vt:lpstr>
      <vt:lpstr>Fundamentación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Validación social de intervenciones conductuales</dc:title>
  <dc:creator>DR JAIME</dc:creator>
  <cp:lastModifiedBy>DR JAIME</cp:lastModifiedBy>
  <cp:revision>10</cp:revision>
  <dcterms:created xsi:type="dcterms:W3CDTF">2024-01-23T06:56:53Z</dcterms:created>
  <dcterms:modified xsi:type="dcterms:W3CDTF">2024-01-23T08:14:00Z</dcterms:modified>
</cp:coreProperties>
</file>