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10/31/2023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‹Nº›</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10/31/2023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10/31/2023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10/31/2023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E5059C3-6A89-4494-99FF-5A4D6FFD50EB}" type="datetimeFigureOut">
              <a:rPr lang="en-US" dirty="0"/>
              <a:t>10/31/2023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10/31/2023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609285" y="2851331"/>
            <a:ext cx="3893623" cy="307143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66635" y="2851331"/>
            <a:ext cx="3899798" cy="307143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10/31/2023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10/31/2023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10/31/2023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7D525BB-DA17-4BA0-B3C8-3AC3ABC827E6}" type="datetimeFigureOut">
              <a:rPr lang="en-US" dirty="0"/>
              <a:t>10/31/2023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16C4C9A-3960-41CF-A4E9-2A8FB932454B}" type="datetimeFigureOut">
              <a:rPr lang="en-US" dirty="0"/>
              <a:t>10/31/2023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10/31/2023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‹Nº›</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522333-4A94-4C72-A005-B0107D066DF9}"/>
              </a:ext>
            </a:extLst>
          </p:cNvPr>
          <p:cNvSpPr>
            <a:spLocks noGrp="1"/>
          </p:cNvSpPr>
          <p:nvPr>
            <p:ph type="ctrTitle"/>
          </p:nvPr>
        </p:nvSpPr>
        <p:spPr>
          <a:xfrm>
            <a:off x="1132659" y="748861"/>
            <a:ext cx="7632968" cy="2215058"/>
          </a:xfrm>
        </p:spPr>
        <p:txBody>
          <a:bodyPr>
            <a:noAutofit/>
          </a:bodyPr>
          <a:lstStyle/>
          <a:p>
            <a:pPr algn="ctr"/>
            <a:r>
              <a:rPr lang="es-MX" sz="8800" dirty="0">
                <a:solidFill>
                  <a:srgbClr val="FFFF00"/>
                </a:solidFill>
              </a:rPr>
              <a:t>Validez Social:</a:t>
            </a:r>
            <a:br>
              <a:rPr lang="es-MX" sz="8800" dirty="0">
                <a:solidFill>
                  <a:srgbClr val="FFFF00"/>
                </a:solidFill>
              </a:rPr>
            </a:br>
            <a:r>
              <a:rPr lang="es-MX" sz="2000" dirty="0">
                <a:solidFill>
                  <a:srgbClr val="FFFF00"/>
                </a:solidFill>
              </a:rPr>
              <a:t>El caso para medir la subjetividad</a:t>
            </a:r>
            <a:br>
              <a:rPr lang="es-MX" sz="2000" dirty="0">
                <a:solidFill>
                  <a:srgbClr val="FFFF00"/>
                </a:solidFill>
              </a:rPr>
            </a:br>
            <a:r>
              <a:rPr lang="es-MX" sz="2000" dirty="0">
                <a:solidFill>
                  <a:srgbClr val="FFFF00"/>
                </a:solidFill>
              </a:rPr>
              <a:t>o</a:t>
            </a:r>
            <a:br>
              <a:rPr lang="es-MX" sz="2000" dirty="0">
                <a:solidFill>
                  <a:srgbClr val="FFFF00"/>
                </a:solidFill>
              </a:rPr>
            </a:br>
            <a:r>
              <a:rPr lang="es-MX" sz="2000" dirty="0">
                <a:solidFill>
                  <a:srgbClr val="FFFF00"/>
                </a:solidFill>
              </a:rPr>
              <a:t>Cómo el Análisis Conductual Aplicado encuentra su Corazón</a:t>
            </a:r>
          </a:p>
        </p:txBody>
      </p:sp>
      <p:sp>
        <p:nvSpPr>
          <p:cNvPr id="3" name="Subtítulo 2">
            <a:extLst>
              <a:ext uri="{FF2B5EF4-FFF2-40B4-BE49-F238E27FC236}">
                <a16:creationId xmlns:a16="http://schemas.microsoft.com/office/drawing/2014/main" id="{FA5D10E3-708D-40D7-AFF8-CDAD548358E4}"/>
              </a:ext>
            </a:extLst>
          </p:cNvPr>
          <p:cNvSpPr>
            <a:spLocks noGrp="1"/>
          </p:cNvSpPr>
          <p:nvPr>
            <p:ph type="subTitle" idx="1"/>
          </p:nvPr>
        </p:nvSpPr>
        <p:spPr>
          <a:xfrm>
            <a:off x="2349061" y="3413234"/>
            <a:ext cx="4808483" cy="1160213"/>
          </a:xfrm>
        </p:spPr>
        <p:txBody>
          <a:bodyPr>
            <a:normAutofit/>
          </a:bodyPr>
          <a:lstStyle/>
          <a:p>
            <a:pPr algn="l"/>
            <a:r>
              <a:rPr lang="es-MX" sz="3200" dirty="0" err="1"/>
              <a:t>Montrose</a:t>
            </a:r>
            <a:r>
              <a:rPr lang="es-MX" sz="3200" dirty="0"/>
              <a:t> M. Wolf (1978)</a:t>
            </a:r>
          </a:p>
        </p:txBody>
      </p:sp>
      <p:sp>
        <p:nvSpPr>
          <p:cNvPr id="4" name="CuadroTexto 3">
            <a:extLst>
              <a:ext uri="{FF2B5EF4-FFF2-40B4-BE49-F238E27FC236}">
                <a16:creationId xmlns:a16="http://schemas.microsoft.com/office/drawing/2014/main" id="{6E073901-88AB-43B4-87FC-DF4359D78A77}"/>
              </a:ext>
            </a:extLst>
          </p:cNvPr>
          <p:cNvSpPr txBox="1"/>
          <p:nvPr/>
        </p:nvSpPr>
        <p:spPr>
          <a:xfrm>
            <a:off x="9017876" y="5391807"/>
            <a:ext cx="3610303" cy="1200329"/>
          </a:xfrm>
          <a:prstGeom prst="rect">
            <a:avLst/>
          </a:prstGeom>
          <a:noFill/>
        </p:spPr>
        <p:txBody>
          <a:bodyPr wrap="square" rtlCol="0">
            <a:spAutoFit/>
          </a:bodyPr>
          <a:lstStyle/>
          <a:p>
            <a:r>
              <a:rPr lang="es-MX" sz="2400" dirty="0" err="1">
                <a:solidFill>
                  <a:schemeClr val="bg1"/>
                </a:solidFill>
              </a:rPr>
              <a:t>Ps</a:t>
            </a:r>
            <a:r>
              <a:rPr lang="es-MX" sz="2400" dirty="0">
                <a:solidFill>
                  <a:schemeClr val="bg1"/>
                </a:solidFill>
              </a:rPr>
              <a:t> Jaime E Vargas M</a:t>
            </a:r>
          </a:p>
          <a:p>
            <a:endParaRPr lang="es-MX" sz="2400" dirty="0">
              <a:solidFill>
                <a:schemeClr val="bg1"/>
              </a:solidFill>
            </a:endParaRPr>
          </a:p>
          <a:p>
            <a:pPr algn="ctr"/>
            <a:r>
              <a:rPr lang="es-MX" sz="2400" b="1" dirty="0">
                <a:solidFill>
                  <a:schemeClr val="bg1"/>
                </a:solidFill>
              </a:rPr>
              <a:t>A515TE</a:t>
            </a:r>
          </a:p>
        </p:txBody>
      </p:sp>
    </p:spTree>
    <p:extLst>
      <p:ext uri="{BB962C8B-B14F-4D97-AF65-F5344CB8AC3E}">
        <p14:creationId xmlns:p14="http://schemas.microsoft.com/office/powerpoint/2010/main" val="494164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BCAEEB0-9330-4CDD-A69F-D8F79B34DC1E}"/>
              </a:ext>
            </a:extLst>
          </p:cNvPr>
          <p:cNvSpPr txBox="1"/>
          <p:nvPr/>
        </p:nvSpPr>
        <p:spPr>
          <a:xfrm>
            <a:off x="1292773" y="1040524"/>
            <a:ext cx="9459310" cy="4801314"/>
          </a:xfrm>
          <a:prstGeom prst="rect">
            <a:avLst/>
          </a:prstGeom>
          <a:noFill/>
        </p:spPr>
        <p:txBody>
          <a:bodyPr wrap="square" rtlCol="0">
            <a:spAutoFit/>
          </a:bodyPr>
          <a:lstStyle/>
          <a:p>
            <a:pPr algn="just"/>
            <a:r>
              <a:rPr lang="es-MX" dirty="0"/>
              <a:t>	Por ejemplo, Ron Kent y Dan O’Leary (1976) encontraron que las calificaciones de maestros y padres sobre la conducta de los niños también mejoraba, cuando sus datos objetivos mostraban aumentos en la conducta escolar apropiada. Karen Maloney y Bill Hopkins (1973) determinaron que cuando ellos modificaban la estructura del fraseo en historias escritas por niños de escuela elemental (kínder), los puntajes de jueces calificando la creatividad, también aumentaban.</a:t>
            </a:r>
          </a:p>
          <a:p>
            <a:pPr algn="just"/>
            <a:endParaRPr lang="es-MX" dirty="0"/>
          </a:p>
          <a:p>
            <a:pPr algn="just"/>
            <a:r>
              <a:rPr lang="es-MX" dirty="0"/>
              <a:t>	Lo anterior se contrasta con los hallazgos de Tom Brigham, Paul </a:t>
            </a:r>
            <a:r>
              <a:rPr lang="es-MX" dirty="0" err="1"/>
              <a:t>Graubard</a:t>
            </a:r>
            <a:r>
              <a:rPr lang="es-MX" dirty="0"/>
              <a:t> y Aileen </a:t>
            </a:r>
            <a:r>
              <a:rPr lang="es-MX" dirty="0" err="1"/>
              <a:t>Stans</a:t>
            </a:r>
            <a:r>
              <a:rPr lang="es-MX" dirty="0"/>
              <a:t> (1972), quienes también intentaban mejorar la calidad de composiciones de niños escolares y encontraron que algunas contingencias que aumentaban las dimensiones objetivas, tenían poco efecto en puntajes subjetivos de calidad, mientras que otras contingencias producían aumentos tanto en las medidas objetivas como en puntajes subjetivos de la calidad de las historias. Steve Fawcett y Keith Miller (1975) demostraron que un paquete de instrucciones diseñado para mejorar la conducta de hablar en público era efectivo para producir aumentos tanto en conductas de hablar en público medidas objetivamente y en puntajes de audiencias sobre la calidad y la ejecución de los entrenados.</a:t>
            </a:r>
          </a:p>
        </p:txBody>
      </p:sp>
    </p:spTree>
    <p:extLst>
      <p:ext uri="{BB962C8B-B14F-4D97-AF65-F5344CB8AC3E}">
        <p14:creationId xmlns:p14="http://schemas.microsoft.com/office/powerpoint/2010/main" val="677098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B21849F-F957-4430-B0AA-C372FB8CEDAC}"/>
              </a:ext>
            </a:extLst>
          </p:cNvPr>
          <p:cNvSpPr txBox="1"/>
          <p:nvPr/>
        </p:nvSpPr>
        <p:spPr>
          <a:xfrm>
            <a:off x="1292772" y="1277008"/>
            <a:ext cx="9616965" cy="3780522"/>
          </a:xfrm>
          <a:prstGeom prst="rect">
            <a:avLst/>
          </a:prstGeom>
          <a:noFill/>
        </p:spPr>
        <p:txBody>
          <a:bodyPr wrap="square" rtlCol="0">
            <a:spAutoFit/>
          </a:bodyPr>
          <a:lstStyle/>
          <a:p>
            <a:pPr algn="just">
              <a:lnSpc>
                <a:spcPct val="150000"/>
              </a:lnSpc>
            </a:pPr>
            <a:r>
              <a:rPr lang="es-MX" dirty="0"/>
              <a:t>	Recientemente, los sociólogos médicos suizos Levi y Anderson (1975) sugerían que las medidas objetivas que habitualmente han sido empleadas por las Naciones unidas para supervisar la calidad de vida, sean suplementadas por mediciones subjetivas.                  Ellos propusieron que las medidas objetivas tradicionales de la calidad de vida, como la educación, el empleo, la economía, el hábitat, la nutrición, etc. Se les otorgue el mismo énfasis que a los criterios subjetivos tales como “felicidad, satisfacción y gratificación”.</a:t>
            </a:r>
          </a:p>
          <a:p>
            <a:pPr algn="just">
              <a:lnSpc>
                <a:spcPct val="150000"/>
              </a:lnSpc>
            </a:pPr>
            <a:endParaRPr lang="es-MX" dirty="0"/>
          </a:p>
          <a:p>
            <a:pPr algn="just">
              <a:lnSpc>
                <a:spcPct val="150000"/>
              </a:lnSpc>
            </a:pPr>
            <a:r>
              <a:rPr lang="es-MX" dirty="0"/>
              <a:t>	Así que, los analistas conductuales aplicados no son los únicos científicos sociales a quienes se les ha pedido validar sus mediciones checándolas con la sociedad.</a:t>
            </a:r>
          </a:p>
        </p:txBody>
      </p:sp>
    </p:spTree>
    <p:extLst>
      <p:ext uri="{BB962C8B-B14F-4D97-AF65-F5344CB8AC3E}">
        <p14:creationId xmlns:p14="http://schemas.microsoft.com/office/powerpoint/2010/main" val="2866893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1824406-0ACE-4A0D-851D-BAC42A14CC3E}"/>
              </a:ext>
            </a:extLst>
          </p:cNvPr>
          <p:cNvSpPr txBox="1"/>
          <p:nvPr/>
        </p:nvSpPr>
        <p:spPr>
          <a:xfrm>
            <a:off x="1087821" y="157656"/>
            <a:ext cx="9553903" cy="6273512"/>
          </a:xfrm>
          <a:prstGeom prst="rect">
            <a:avLst/>
          </a:prstGeom>
          <a:noFill/>
        </p:spPr>
        <p:txBody>
          <a:bodyPr wrap="square" rtlCol="0">
            <a:spAutoFit/>
          </a:bodyPr>
          <a:lstStyle/>
          <a:p>
            <a:pPr algn="just">
              <a:lnSpc>
                <a:spcPct val="150000"/>
              </a:lnSpc>
            </a:pPr>
            <a:r>
              <a:rPr lang="es-MX" dirty="0"/>
              <a:t>	Finalmente, parece que se está desarrollando un nuevo consenso. Pareciera que si aspiramos a la importancia social, entonces debemos desarrollar sistemas que posibiliten a nuestros consumidores el proporcionarnos </a:t>
            </a:r>
            <a:r>
              <a:rPr lang="es-MX" dirty="0" err="1"/>
              <a:t>feedback</a:t>
            </a:r>
            <a:r>
              <a:rPr lang="es-MX" dirty="0"/>
              <a:t> acerca de como nuestras aplicaciones se relacionan con sus valores, con sus reforzadores.</a:t>
            </a:r>
          </a:p>
          <a:p>
            <a:pPr algn="just">
              <a:lnSpc>
                <a:spcPct val="150000"/>
              </a:lnSpc>
            </a:pPr>
            <a:endParaRPr lang="es-MX" dirty="0"/>
          </a:p>
          <a:p>
            <a:pPr algn="just">
              <a:lnSpc>
                <a:spcPct val="150000"/>
              </a:lnSpc>
            </a:pPr>
            <a:r>
              <a:rPr lang="es-MX" dirty="0"/>
              <a:t>	Nuestro uso de mediciones subjetivas no se relacionan con variables causales internas. En su lugar, se trata de un intento por supervisar las dimensiones de reforzadores complejos de forma socialmente aceptable y práctica.</a:t>
            </a:r>
          </a:p>
          <a:p>
            <a:pPr algn="just">
              <a:lnSpc>
                <a:spcPct val="150000"/>
              </a:lnSpc>
            </a:pPr>
            <a:endParaRPr lang="es-MX" dirty="0"/>
          </a:p>
          <a:p>
            <a:pPr algn="ctr">
              <a:lnSpc>
                <a:spcPct val="150000"/>
              </a:lnSpc>
            </a:pPr>
            <a:r>
              <a:rPr lang="es-MX" dirty="0"/>
              <a:t>Referencia</a:t>
            </a:r>
          </a:p>
          <a:p>
            <a:pPr algn="just">
              <a:lnSpc>
                <a:spcPct val="150000"/>
              </a:lnSpc>
            </a:pPr>
            <a:endParaRPr lang="es-MX" dirty="0"/>
          </a:p>
          <a:p>
            <a:pPr algn="just">
              <a:lnSpc>
                <a:spcPct val="150000"/>
              </a:lnSpc>
            </a:pPr>
            <a:r>
              <a:rPr lang="es-MX" dirty="0"/>
              <a:t>					</a:t>
            </a:r>
            <a:r>
              <a:rPr lang="es-MX" dirty="0" err="1"/>
              <a:t>Montrose</a:t>
            </a:r>
            <a:r>
              <a:rPr lang="es-MX" dirty="0"/>
              <a:t> M Wolf</a:t>
            </a:r>
          </a:p>
          <a:p>
            <a:pPr algn="just">
              <a:lnSpc>
                <a:spcPct val="150000"/>
              </a:lnSpc>
            </a:pPr>
            <a:r>
              <a:rPr lang="es-MX" dirty="0"/>
              <a:t>					Social </a:t>
            </a:r>
            <a:r>
              <a:rPr lang="es-MX" dirty="0" err="1"/>
              <a:t>Validity</a:t>
            </a:r>
            <a:r>
              <a:rPr lang="es-MX" dirty="0"/>
              <a:t>: </a:t>
            </a:r>
            <a:r>
              <a:rPr lang="es-MX" dirty="0" err="1"/>
              <a:t>The</a:t>
            </a:r>
            <a:r>
              <a:rPr lang="es-MX" dirty="0"/>
              <a:t> case </a:t>
            </a:r>
            <a:r>
              <a:rPr lang="es-MX" dirty="0" err="1"/>
              <a:t>for</a:t>
            </a:r>
            <a:r>
              <a:rPr lang="es-MX" dirty="0"/>
              <a:t> subjetive </a:t>
            </a:r>
            <a:r>
              <a:rPr lang="es-MX" dirty="0" err="1"/>
              <a:t>measurement</a:t>
            </a:r>
            <a:r>
              <a:rPr lang="es-MX" dirty="0"/>
              <a:t> o </a:t>
            </a:r>
            <a:r>
              <a:rPr lang="es-MX" dirty="0" err="1"/>
              <a:t>How</a:t>
            </a:r>
            <a:r>
              <a:rPr lang="es-MX" dirty="0"/>
              <a:t> </a:t>
            </a:r>
            <a:r>
              <a:rPr lang="es-MX" dirty="0" err="1"/>
              <a:t>applied</a:t>
            </a:r>
            <a:r>
              <a:rPr lang="es-MX" dirty="0"/>
              <a:t> 						</a:t>
            </a:r>
            <a:r>
              <a:rPr lang="es-MX" dirty="0" err="1"/>
              <a:t>behavior</a:t>
            </a:r>
            <a:r>
              <a:rPr lang="es-MX" dirty="0"/>
              <a:t> </a:t>
            </a:r>
            <a:r>
              <a:rPr lang="es-MX" dirty="0" err="1"/>
              <a:t>analysis</a:t>
            </a:r>
            <a:r>
              <a:rPr lang="es-MX" dirty="0"/>
              <a:t> </a:t>
            </a:r>
            <a:r>
              <a:rPr lang="es-MX" dirty="0" err="1"/>
              <a:t>is</a:t>
            </a:r>
            <a:r>
              <a:rPr lang="es-MX" dirty="0"/>
              <a:t> </a:t>
            </a:r>
            <a:r>
              <a:rPr lang="es-MX" dirty="0" err="1"/>
              <a:t>finding</a:t>
            </a:r>
            <a:r>
              <a:rPr lang="es-MX" dirty="0"/>
              <a:t> </a:t>
            </a:r>
            <a:r>
              <a:rPr lang="es-MX" dirty="0" err="1"/>
              <a:t>its</a:t>
            </a:r>
            <a:r>
              <a:rPr lang="es-MX" dirty="0"/>
              <a:t> </a:t>
            </a:r>
            <a:r>
              <a:rPr lang="es-MX" dirty="0" err="1"/>
              <a:t>heart</a:t>
            </a:r>
            <a:endParaRPr lang="es-MX" dirty="0"/>
          </a:p>
          <a:p>
            <a:pPr algn="just">
              <a:lnSpc>
                <a:spcPct val="150000"/>
              </a:lnSpc>
            </a:pPr>
            <a:r>
              <a:rPr lang="es-MX" dirty="0"/>
              <a:t>					</a:t>
            </a:r>
            <a:r>
              <a:rPr lang="es-MX" dirty="0" err="1"/>
              <a:t>Journal</a:t>
            </a:r>
            <a:r>
              <a:rPr lang="es-MX" dirty="0"/>
              <a:t> </a:t>
            </a:r>
            <a:r>
              <a:rPr lang="es-MX" dirty="0" err="1"/>
              <a:t>of</a:t>
            </a:r>
            <a:r>
              <a:rPr lang="es-MX" dirty="0"/>
              <a:t> </a:t>
            </a:r>
            <a:r>
              <a:rPr lang="es-MX" dirty="0" err="1"/>
              <a:t>Applied</a:t>
            </a:r>
            <a:r>
              <a:rPr lang="es-MX" dirty="0"/>
              <a:t> </a:t>
            </a:r>
            <a:r>
              <a:rPr lang="es-MX" dirty="0" err="1"/>
              <a:t>Behavior</a:t>
            </a:r>
            <a:r>
              <a:rPr lang="es-MX" dirty="0"/>
              <a:t> </a:t>
            </a:r>
            <a:r>
              <a:rPr lang="es-MX" dirty="0" err="1"/>
              <a:t>Analysis</a:t>
            </a:r>
            <a:r>
              <a:rPr lang="es-MX" dirty="0"/>
              <a:t> 1978, 11, 203-214</a:t>
            </a:r>
          </a:p>
        </p:txBody>
      </p:sp>
    </p:spTree>
    <p:extLst>
      <p:ext uri="{BB962C8B-B14F-4D97-AF65-F5344CB8AC3E}">
        <p14:creationId xmlns:p14="http://schemas.microsoft.com/office/powerpoint/2010/main" val="1053676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7A5642A-C84F-4DC7-8124-92376EE8248E}"/>
              </a:ext>
            </a:extLst>
          </p:cNvPr>
          <p:cNvSpPr txBox="1"/>
          <p:nvPr/>
        </p:nvSpPr>
        <p:spPr>
          <a:xfrm>
            <a:off x="1292773" y="331076"/>
            <a:ext cx="9853448" cy="6273512"/>
          </a:xfrm>
          <a:prstGeom prst="rect">
            <a:avLst/>
          </a:prstGeom>
          <a:noFill/>
        </p:spPr>
        <p:txBody>
          <a:bodyPr wrap="square" rtlCol="0">
            <a:spAutoFit/>
          </a:bodyPr>
          <a:lstStyle/>
          <a:p>
            <a:pPr algn="just">
              <a:lnSpc>
                <a:spcPct val="150000"/>
              </a:lnSpc>
            </a:pPr>
            <a:r>
              <a:rPr lang="es-MX" dirty="0"/>
              <a:t>	Hace casi una década, cuando el campo del análisis conductual aplicado empezaba a expandirse rápidamente, nos enfrentábamos a la tarea de concretar el </a:t>
            </a:r>
            <a:r>
              <a:rPr lang="es-MX" dirty="0" err="1"/>
              <a:t>Journal</a:t>
            </a:r>
            <a:r>
              <a:rPr lang="es-MX" dirty="0"/>
              <a:t> </a:t>
            </a:r>
            <a:r>
              <a:rPr lang="es-MX" dirty="0" err="1"/>
              <a:t>of</a:t>
            </a:r>
            <a:r>
              <a:rPr lang="es-MX" dirty="0"/>
              <a:t> </a:t>
            </a:r>
            <a:r>
              <a:rPr lang="es-MX" dirty="0" err="1"/>
              <a:t>Applied</a:t>
            </a:r>
            <a:r>
              <a:rPr lang="es-MX" dirty="0"/>
              <a:t> </a:t>
            </a:r>
            <a:r>
              <a:rPr lang="es-MX" dirty="0" err="1"/>
              <a:t>Behavior</a:t>
            </a:r>
            <a:r>
              <a:rPr lang="es-MX" dirty="0"/>
              <a:t> </a:t>
            </a:r>
            <a:r>
              <a:rPr lang="es-MX" dirty="0" err="1"/>
              <a:t>Analysis</a:t>
            </a:r>
            <a:r>
              <a:rPr lang="es-MX" dirty="0"/>
              <a:t> (JABA). Por un periodo de varios meses </a:t>
            </a:r>
            <a:r>
              <a:rPr lang="es-MX" dirty="0" err="1"/>
              <a:t>Garth</a:t>
            </a:r>
            <a:r>
              <a:rPr lang="es-MX" dirty="0"/>
              <a:t> Hopkins, quien era nuestro Editor en jefe, nos puso enfrente una serie de decisiones inesperadas, como: </a:t>
            </a:r>
            <a:r>
              <a:rPr lang="es-MX" b="1" dirty="0">
                <a:solidFill>
                  <a:srgbClr val="FFFF00"/>
                </a:solidFill>
              </a:rPr>
              <a:t>¿Cuál es el propósito del JABA? </a:t>
            </a:r>
            <a:r>
              <a:rPr lang="es-MX" dirty="0"/>
              <a:t>Se necesitaba una respuesta casi inmediata. Así que decidí consultar con los Dioses pero, como siempre,… no estaban en sus oficinas. Sin embargo, me encontré a Don Baer en un pasillo, así que le pregunté ¿Cuál es el propósito del JABA? Y Don me dijo, en su manera desprolija pero elocuente, </a:t>
            </a:r>
            <a:r>
              <a:rPr lang="es-MX" b="1" dirty="0">
                <a:solidFill>
                  <a:srgbClr val="FFFF00"/>
                </a:solidFill>
              </a:rPr>
              <a:t>“Se trata de publicar las aplicaciones del análisis de la conducta a problemas de importancia social”.</a:t>
            </a:r>
          </a:p>
          <a:p>
            <a:pPr algn="just">
              <a:lnSpc>
                <a:spcPct val="150000"/>
              </a:lnSpc>
            </a:pPr>
            <a:endParaRPr lang="es-MX" dirty="0"/>
          </a:p>
          <a:p>
            <a:pPr algn="just">
              <a:lnSpc>
                <a:spcPct val="150000"/>
              </a:lnSpc>
            </a:pPr>
            <a:r>
              <a:rPr lang="es-MX" dirty="0"/>
              <a:t>	Solo había un pequeño problema. No estaba seguro qué quería decir “importancia social” o aún peor, cómo medirla. El diccionario (New Webster, 1962) decía que importancia simplemente significa “tener valor” y por supuesto, social significa “respecto a la sociedad”. Luego, algo de importancia social tendría que ser juzgado por alguien como poseedor de valor para la sociedad.</a:t>
            </a:r>
          </a:p>
        </p:txBody>
      </p:sp>
    </p:spTree>
    <p:extLst>
      <p:ext uri="{BB962C8B-B14F-4D97-AF65-F5344CB8AC3E}">
        <p14:creationId xmlns:p14="http://schemas.microsoft.com/office/powerpoint/2010/main" val="1640943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9283C91-89DF-4F8E-928C-4E919467FB99}"/>
              </a:ext>
            </a:extLst>
          </p:cNvPr>
          <p:cNvSpPr txBox="1"/>
          <p:nvPr/>
        </p:nvSpPr>
        <p:spPr>
          <a:xfrm>
            <a:off x="1166649" y="168989"/>
            <a:ext cx="10026868" cy="6273512"/>
          </a:xfrm>
          <a:prstGeom prst="rect">
            <a:avLst/>
          </a:prstGeom>
          <a:noFill/>
        </p:spPr>
        <p:txBody>
          <a:bodyPr wrap="square" rtlCol="0">
            <a:spAutoFit/>
          </a:bodyPr>
          <a:lstStyle/>
          <a:p>
            <a:pPr algn="just">
              <a:lnSpc>
                <a:spcPct val="150000"/>
              </a:lnSpc>
            </a:pPr>
            <a:r>
              <a:rPr lang="es-MX" dirty="0"/>
              <a:t>	Desafortunadamente, esto sonaba ligeramente subjetivo para mí. Y el criterio subjetivo no era muy respetable en nuestro campo. Nos habíamos considerado ser distintivamente puros y más objetivos que muchas de nuestras ciencias sociales hermanas. Aunque los psicólogos no siempre fuimos tan quisquillosos con los datos subjetivos. Por algún tiempo y hasta las primeras décadas del siglo pasado, la introspección era el método básico de la psicología.</a:t>
            </a:r>
          </a:p>
          <a:p>
            <a:pPr algn="just">
              <a:lnSpc>
                <a:spcPct val="150000"/>
              </a:lnSpc>
            </a:pPr>
            <a:endParaRPr lang="es-MX" dirty="0"/>
          </a:p>
          <a:p>
            <a:pPr algn="just">
              <a:lnSpc>
                <a:spcPct val="150000"/>
              </a:lnSpc>
            </a:pPr>
            <a:r>
              <a:rPr lang="es-MX" dirty="0"/>
              <a:t>	No obstante, como una reacción contra la introspección en la psicología y en la ciencia en general, es que surgió el positivismo con </a:t>
            </a:r>
            <a:r>
              <a:rPr lang="es-MX" dirty="0" err="1"/>
              <a:t>Bridgeman</a:t>
            </a:r>
            <a:r>
              <a:rPr lang="es-MX" dirty="0"/>
              <a:t> en la física y con Comte, Mach y Feigl en la filosofía.</a:t>
            </a:r>
          </a:p>
          <a:p>
            <a:pPr algn="just">
              <a:lnSpc>
                <a:spcPct val="150000"/>
              </a:lnSpc>
            </a:pPr>
            <a:endParaRPr lang="es-MX" dirty="0"/>
          </a:p>
          <a:p>
            <a:pPr algn="just">
              <a:lnSpc>
                <a:spcPct val="150000"/>
              </a:lnSpc>
            </a:pPr>
            <a:r>
              <a:rPr lang="es-MX" dirty="0"/>
              <a:t>	John Watson empieza en la página 1 de su libro </a:t>
            </a:r>
            <a:r>
              <a:rPr lang="es-MX" i="1" dirty="0" err="1"/>
              <a:t>Behaviorism</a:t>
            </a:r>
            <a:r>
              <a:rPr lang="es-MX" dirty="0"/>
              <a:t> de la siguiente manera:</a:t>
            </a:r>
          </a:p>
          <a:p>
            <a:pPr algn="just">
              <a:lnSpc>
                <a:spcPct val="150000"/>
              </a:lnSpc>
            </a:pPr>
            <a:r>
              <a:rPr lang="es-MX" dirty="0"/>
              <a:t>“Dos puntos de vista opuestos aún son dominantes en el pensamiento psicológico de América, la psicología introspectiva o subjetiva y el conductismo o psicología objetiva. Hasta el advenimiento del conductismo en 1912, la psicología introspectiva dominaba completamente la vida de la psicología universitaria en América” (Watson, 1930).</a:t>
            </a:r>
          </a:p>
        </p:txBody>
      </p:sp>
    </p:spTree>
    <p:extLst>
      <p:ext uri="{BB962C8B-B14F-4D97-AF65-F5344CB8AC3E}">
        <p14:creationId xmlns:p14="http://schemas.microsoft.com/office/powerpoint/2010/main" val="2622394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553F334-E67C-449A-B4C0-A8E381C07538}"/>
              </a:ext>
            </a:extLst>
          </p:cNvPr>
          <p:cNvSpPr txBox="1"/>
          <p:nvPr/>
        </p:nvSpPr>
        <p:spPr>
          <a:xfrm>
            <a:off x="1245475" y="126124"/>
            <a:ext cx="9869215" cy="6689011"/>
          </a:xfrm>
          <a:prstGeom prst="rect">
            <a:avLst/>
          </a:prstGeom>
          <a:noFill/>
        </p:spPr>
        <p:txBody>
          <a:bodyPr wrap="square" rtlCol="0">
            <a:spAutoFit/>
          </a:bodyPr>
          <a:lstStyle/>
          <a:p>
            <a:pPr algn="just">
              <a:lnSpc>
                <a:spcPct val="150000"/>
              </a:lnSpc>
            </a:pPr>
            <a:r>
              <a:rPr lang="es-MX" dirty="0"/>
              <a:t>	B. F. Skinner, en </a:t>
            </a:r>
            <a:r>
              <a:rPr lang="es-MX" i="1" dirty="0"/>
              <a:t>Ciencia y Conducta Hu</a:t>
            </a:r>
            <a:r>
              <a:rPr lang="es-MX" dirty="0"/>
              <a:t>mana (1953), también argumenta fuertemente en contra de las medidas subjetivas de eventos privados. Para él, el que la psicología use datos introspectivos o subjetivos conduce a serios cuestionamientos acerca de la confiabilidad.       Así que al definir el análisis funcional para nosotros, Skinner (1953) nos urgía para que nos concentráramos en los datos conductuales objetivos para nuestra ciencia.</a:t>
            </a:r>
          </a:p>
          <a:p>
            <a:pPr algn="just">
              <a:lnSpc>
                <a:spcPct val="150000"/>
              </a:lnSpc>
            </a:pPr>
            <a:endParaRPr lang="es-MX" dirty="0"/>
          </a:p>
          <a:p>
            <a:pPr algn="just">
              <a:lnSpc>
                <a:spcPct val="150000"/>
              </a:lnSpc>
            </a:pPr>
            <a:r>
              <a:rPr lang="es-MX" dirty="0"/>
              <a:t>	Pero yo, en un momento de fastidio, comprometí a nuestro </a:t>
            </a:r>
            <a:r>
              <a:rPr lang="es-MX" dirty="0" err="1"/>
              <a:t>journal</a:t>
            </a:r>
            <a:r>
              <a:rPr lang="es-MX" dirty="0"/>
              <a:t> con una meta, con un criterio último, con una razón de ser, que era clara y simplemente subjetiva, para la que carecíamos de una buena forma de medirla. Se pueden imaginar lo que esperaba, un violento ataque de improperios, insultos y burlas de nuestros editores y de nuestra audiencia de lectores. “¿Importancia social?  ¡Bah! ¡Pamplinas!”, eso pensé que dirían. Pero, para mi sorpresa y alivio, lo que sucedió fue que la gente parecía aceptarlo de muy buena manera.       Al mismo tiempo que tenía que lidiar con los problemas  de la medición subjetiva en el JABA, en los reportes que publicábamos… había quienes retaban la importancia de algunos resultados. “Sí,” dirían, “hay cambios en la conducta, pero ¿cómo sabemos que estos son cambios realmente importantes?”.</a:t>
            </a:r>
          </a:p>
        </p:txBody>
      </p:sp>
    </p:spTree>
    <p:extLst>
      <p:ext uri="{BB962C8B-B14F-4D97-AF65-F5344CB8AC3E}">
        <p14:creationId xmlns:p14="http://schemas.microsoft.com/office/powerpoint/2010/main" val="464908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0954BF1-F791-4C08-A67F-B10F13E493BA}"/>
              </a:ext>
            </a:extLst>
          </p:cNvPr>
          <p:cNvSpPr txBox="1"/>
          <p:nvPr/>
        </p:nvSpPr>
        <p:spPr>
          <a:xfrm>
            <a:off x="1387365" y="283779"/>
            <a:ext cx="9632731" cy="6135013"/>
          </a:xfrm>
          <a:prstGeom prst="rect">
            <a:avLst/>
          </a:prstGeom>
          <a:noFill/>
        </p:spPr>
        <p:txBody>
          <a:bodyPr wrap="square" rtlCol="0">
            <a:spAutoFit/>
          </a:bodyPr>
          <a:lstStyle/>
          <a:p>
            <a:r>
              <a:rPr lang="es-MX" dirty="0"/>
              <a:t>	El mensaje que parecía que obteníamos era que esa “importancia social” era un juicio de valor subjetivo que solo la sociedad estaba calificada para hacer. Si nuestro objetivo era, como lo describió el JABA, hacer algo de importancia social, entonces necesitábamos desarrollar mejores sistemas y mediciones para preguntarle a la sociedad si estamos  logrando ese objetivo. La sugerencia pareciera ser que la sociedad necesitaría validar nuestro trabajo en al menos 3 niveles:</a:t>
            </a:r>
          </a:p>
          <a:p>
            <a:endParaRPr lang="es-MX" dirty="0"/>
          </a:p>
          <a:p>
            <a:pPr marL="342900" indent="-342900">
              <a:lnSpc>
                <a:spcPct val="150000"/>
              </a:lnSpc>
              <a:buFont typeface="+mj-lt"/>
              <a:buAutoNum type="arabicPeriod"/>
            </a:pPr>
            <a:r>
              <a:rPr lang="es-MX" dirty="0"/>
              <a:t>El significado social de las </a:t>
            </a:r>
            <a:r>
              <a:rPr lang="es-MX" i="1" dirty="0">
                <a:solidFill>
                  <a:srgbClr val="FFFF00"/>
                </a:solidFill>
              </a:rPr>
              <a:t>metas</a:t>
            </a:r>
            <a:r>
              <a:rPr lang="es-MX" dirty="0">
                <a:solidFill>
                  <a:srgbClr val="FFFF00"/>
                </a:solidFill>
              </a:rPr>
              <a:t>.</a:t>
            </a:r>
            <a:r>
              <a:rPr lang="es-MX" dirty="0"/>
              <a:t> ¿Son las metas conductuales específicas realmente lo que la sociedad desea?</a:t>
            </a:r>
          </a:p>
          <a:p>
            <a:pPr marL="342900" indent="-342900">
              <a:lnSpc>
                <a:spcPct val="150000"/>
              </a:lnSpc>
              <a:buFont typeface="+mj-lt"/>
              <a:buAutoNum type="arabicPeriod"/>
            </a:pPr>
            <a:r>
              <a:rPr lang="es-MX" dirty="0"/>
              <a:t>Lo socialmente apropiado de los </a:t>
            </a:r>
            <a:r>
              <a:rPr lang="es-MX" i="1" dirty="0">
                <a:solidFill>
                  <a:srgbClr val="FFFF00"/>
                </a:solidFill>
              </a:rPr>
              <a:t>procedimientos</a:t>
            </a:r>
            <a:r>
              <a:rPr lang="es-MX" dirty="0"/>
              <a:t>. ¿Los fines justifican los medios?             Esto es ¿Será que los participantes, los cuidadores y otros consumidores, consideran aceptables los procedimientos del tratamiento?</a:t>
            </a:r>
          </a:p>
          <a:p>
            <a:pPr marL="342900" indent="-342900">
              <a:lnSpc>
                <a:spcPct val="150000"/>
              </a:lnSpc>
              <a:buFont typeface="+mj-lt"/>
              <a:buAutoNum type="arabicPeriod"/>
            </a:pPr>
            <a:r>
              <a:rPr lang="es-MX" dirty="0"/>
              <a:t>La importancia social de los </a:t>
            </a:r>
            <a:r>
              <a:rPr lang="es-MX" i="1" dirty="0">
                <a:solidFill>
                  <a:srgbClr val="FFFF00"/>
                </a:solidFill>
              </a:rPr>
              <a:t>efectos</a:t>
            </a:r>
            <a:r>
              <a:rPr lang="es-MX" dirty="0"/>
              <a:t>. ¿Los consumidores quedan satisfechos con los resultados? ¿Todos los resultados, incluyendo los inesperados?</a:t>
            </a:r>
          </a:p>
          <a:p>
            <a:pPr>
              <a:lnSpc>
                <a:spcPct val="150000"/>
              </a:lnSpc>
            </a:pPr>
            <a:r>
              <a:rPr lang="es-MX" dirty="0"/>
              <a:t>	</a:t>
            </a:r>
          </a:p>
          <a:p>
            <a:pPr algn="just"/>
            <a:r>
              <a:rPr lang="es-MX" dirty="0"/>
              <a:t>	Nos referiremos a estos aspectos como los juicios de la validez social, teniendo el mismo estatus de importancia que la medición objetiva y la confiabilidad.</a:t>
            </a:r>
          </a:p>
        </p:txBody>
      </p:sp>
    </p:spTree>
    <p:extLst>
      <p:ext uri="{BB962C8B-B14F-4D97-AF65-F5344CB8AC3E}">
        <p14:creationId xmlns:p14="http://schemas.microsoft.com/office/powerpoint/2010/main" val="490482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0226627-F77A-43BB-B8F8-5F19CA1DFBA8}"/>
              </a:ext>
            </a:extLst>
          </p:cNvPr>
          <p:cNvSpPr txBox="1"/>
          <p:nvPr/>
        </p:nvSpPr>
        <p:spPr>
          <a:xfrm>
            <a:off x="1198179" y="0"/>
            <a:ext cx="9601200" cy="6689011"/>
          </a:xfrm>
          <a:prstGeom prst="rect">
            <a:avLst/>
          </a:prstGeom>
          <a:noFill/>
        </p:spPr>
        <p:txBody>
          <a:bodyPr wrap="square" rtlCol="0">
            <a:spAutoFit/>
          </a:bodyPr>
          <a:lstStyle/>
          <a:p>
            <a:pPr algn="just">
              <a:lnSpc>
                <a:spcPct val="150000"/>
              </a:lnSpc>
            </a:pPr>
            <a:r>
              <a:rPr lang="es-MX" dirty="0"/>
              <a:t>	Así que, </a:t>
            </a:r>
            <a:r>
              <a:rPr lang="es-MX" dirty="0">
                <a:solidFill>
                  <a:srgbClr val="FFFF00"/>
                </a:solidFill>
              </a:rPr>
              <a:t>en lugar de decidir nosotros la validez de los objetivos conductuales de un programa de tratamiento, nos podemos acercar a los consumidores específicos o representantes de la comunidad relevante y mediante entrevistas o puntuaciones, determinar mucho más precisamente lo que son los problemas socialmente significativos</a:t>
            </a:r>
            <a:r>
              <a:rPr lang="es-MX" dirty="0"/>
              <a:t>.</a:t>
            </a:r>
          </a:p>
          <a:p>
            <a:pPr algn="just">
              <a:lnSpc>
                <a:spcPct val="150000"/>
              </a:lnSpc>
            </a:pPr>
            <a:endParaRPr lang="es-MX" dirty="0"/>
          </a:p>
          <a:p>
            <a:pPr algn="just">
              <a:lnSpc>
                <a:spcPct val="150000"/>
              </a:lnSpc>
            </a:pPr>
            <a:r>
              <a:rPr lang="es-MX" dirty="0"/>
              <a:t>	Existen diversos ejemplos. Haase y </a:t>
            </a:r>
            <a:r>
              <a:rPr lang="es-MX" dirty="0" err="1"/>
              <a:t>Tepper</a:t>
            </a:r>
            <a:r>
              <a:rPr lang="es-MX" dirty="0"/>
              <a:t> (1972), terapeutas </a:t>
            </a:r>
            <a:r>
              <a:rPr lang="es-MX" dirty="0" err="1"/>
              <a:t>rogerianos</a:t>
            </a:r>
            <a:r>
              <a:rPr lang="es-MX" dirty="0"/>
              <a:t>, estaban interesados en esclarecer los comportamientos no verbales de los consejeros involucrados en la “empatía”, como para capacitar en ellos a los terapeutas en entrenamiento. Ellos simularon situaciones de consejo clínico que contenían varios componentes no verbales, como el nivel de contacto visual, la inclinación del tronco (hacia adelante o hacia atrás), la orientación del cuerpo (hacia el cliente o girado con la espalda al cliente), la distancia con el cliente y varios niveles de mensajes “empáticos”. Los videos grabados se presentaron a consejeros expertos, quienes calificaron que tan empáticas eran estas circunstancias. Encontraron que el contacto visual, la inclinación del tronco, la distancia y los contenidos verbales, todos ellos, se relacionaban con los juicios de empatía. Sorprendentemente los contenidos no verbales contaban más del doble que los verbales para juzgar la empatía. </a:t>
            </a:r>
          </a:p>
        </p:txBody>
      </p:sp>
    </p:spTree>
    <p:extLst>
      <p:ext uri="{BB962C8B-B14F-4D97-AF65-F5344CB8AC3E}">
        <p14:creationId xmlns:p14="http://schemas.microsoft.com/office/powerpoint/2010/main" val="356404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D4893BE-2E15-41D5-B2BE-90B67758E68F}"/>
              </a:ext>
            </a:extLst>
          </p:cNvPr>
          <p:cNvSpPr txBox="1"/>
          <p:nvPr/>
        </p:nvSpPr>
        <p:spPr>
          <a:xfrm>
            <a:off x="1292772" y="472966"/>
            <a:ext cx="9821918" cy="5858014"/>
          </a:xfrm>
          <a:prstGeom prst="rect">
            <a:avLst/>
          </a:prstGeom>
          <a:noFill/>
        </p:spPr>
        <p:txBody>
          <a:bodyPr wrap="square" rtlCol="0">
            <a:spAutoFit/>
          </a:bodyPr>
          <a:lstStyle/>
          <a:p>
            <a:pPr algn="just">
              <a:lnSpc>
                <a:spcPct val="150000"/>
              </a:lnSpc>
            </a:pPr>
            <a:r>
              <a:rPr lang="es-MX" dirty="0"/>
              <a:t>	Para resumir el método para determinar conductas meta, nos referiremos al reporte de </a:t>
            </a:r>
            <a:r>
              <a:rPr lang="es-MX" dirty="0" err="1"/>
              <a:t>Minkin</a:t>
            </a:r>
            <a:r>
              <a:rPr lang="es-MX" dirty="0"/>
              <a:t> y colaboradores (1976): “Por ejemplo, el “afecto” puede ser considerado una conducta social compleja. Si el propósito del analista conductual fuera el enseñar a un padre a ser más afectuoso con sus hijos, sería necesario especificar los componentes conductuales de importancia, del afecto. Algunos de ellos incluirían el tocar, sonreír y abrazar. </a:t>
            </a:r>
            <a:r>
              <a:rPr lang="es-MX" dirty="0">
                <a:solidFill>
                  <a:srgbClr val="FFFF00"/>
                </a:solidFill>
              </a:rPr>
              <a:t>Para validar la importancia social de estas conductas, pueden seguirse 4 pasos:</a:t>
            </a:r>
          </a:p>
          <a:p>
            <a:pPr algn="just">
              <a:lnSpc>
                <a:spcPct val="150000"/>
              </a:lnSpc>
            </a:pPr>
            <a:endParaRPr lang="es-MX" dirty="0">
              <a:solidFill>
                <a:srgbClr val="FFFF00"/>
              </a:solidFill>
            </a:endParaRPr>
          </a:p>
          <a:p>
            <a:pPr marL="342900" indent="-342900" algn="just">
              <a:lnSpc>
                <a:spcPct val="150000"/>
              </a:lnSpc>
              <a:buFont typeface="+mj-lt"/>
              <a:buAutoNum type="arabicPeriod"/>
            </a:pPr>
            <a:r>
              <a:rPr lang="es-MX" dirty="0">
                <a:solidFill>
                  <a:srgbClr val="FFFF00"/>
                </a:solidFill>
              </a:rPr>
              <a:t>Recolectar muestras de interacciones padre-hijo.</a:t>
            </a:r>
          </a:p>
          <a:p>
            <a:pPr marL="342900" indent="-342900" algn="just">
              <a:lnSpc>
                <a:spcPct val="150000"/>
              </a:lnSpc>
              <a:buFont typeface="+mj-lt"/>
              <a:buAutoNum type="arabicPeriod"/>
            </a:pPr>
            <a:r>
              <a:rPr lang="es-MX" dirty="0">
                <a:solidFill>
                  <a:srgbClr val="FFFF00"/>
                </a:solidFill>
              </a:rPr>
              <a:t>Proponer definiciones confiables y registrar comportamientos específicos.</a:t>
            </a:r>
          </a:p>
          <a:p>
            <a:pPr marL="342900" indent="-342900" algn="just">
              <a:lnSpc>
                <a:spcPct val="150000"/>
              </a:lnSpc>
              <a:buFont typeface="+mj-lt"/>
              <a:buAutoNum type="arabicPeriod"/>
            </a:pPr>
            <a:r>
              <a:rPr lang="es-MX" dirty="0">
                <a:solidFill>
                  <a:srgbClr val="FFFF00"/>
                </a:solidFill>
              </a:rPr>
              <a:t>Utilizar jueces relevantes, esto es, otros padres de niños que califiquen las interacciones muestreadas y evalúen a cada padre por su cantidad de afecto mostrado al niño en la interacción. El instrumento de evaluación podría ser una escala </a:t>
            </a:r>
            <a:r>
              <a:rPr lang="es-MX" dirty="0" err="1">
                <a:solidFill>
                  <a:srgbClr val="FFFF00"/>
                </a:solidFill>
              </a:rPr>
              <a:t>bi-polar</a:t>
            </a:r>
            <a:r>
              <a:rPr lang="es-MX" dirty="0">
                <a:solidFill>
                  <a:srgbClr val="FFFF00"/>
                </a:solidFill>
              </a:rPr>
              <a:t>.</a:t>
            </a:r>
          </a:p>
          <a:p>
            <a:pPr marL="342900" indent="-342900" algn="just">
              <a:lnSpc>
                <a:spcPct val="150000"/>
              </a:lnSpc>
              <a:buFont typeface="+mj-lt"/>
              <a:buAutoNum type="arabicPeriod"/>
            </a:pPr>
            <a:r>
              <a:rPr lang="es-MX" dirty="0">
                <a:solidFill>
                  <a:srgbClr val="FFFF00"/>
                </a:solidFill>
              </a:rPr>
              <a:t>Correlacionar las calificaciones de los jueces con los puntajes de la medición objetiva del comportamiento de los padres.”</a:t>
            </a:r>
          </a:p>
        </p:txBody>
      </p:sp>
    </p:spTree>
    <p:extLst>
      <p:ext uri="{BB962C8B-B14F-4D97-AF65-F5344CB8AC3E}">
        <p14:creationId xmlns:p14="http://schemas.microsoft.com/office/powerpoint/2010/main" val="463397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B2B01D1-BE9C-4432-9023-5023EE0E12FD}"/>
              </a:ext>
            </a:extLst>
          </p:cNvPr>
          <p:cNvSpPr txBox="1"/>
          <p:nvPr/>
        </p:nvSpPr>
        <p:spPr>
          <a:xfrm>
            <a:off x="1229711" y="157655"/>
            <a:ext cx="9601200" cy="6273512"/>
          </a:xfrm>
          <a:prstGeom prst="rect">
            <a:avLst/>
          </a:prstGeom>
          <a:noFill/>
        </p:spPr>
        <p:txBody>
          <a:bodyPr wrap="square" rtlCol="0">
            <a:spAutoFit/>
          </a:bodyPr>
          <a:lstStyle/>
          <a:p>
            <a:pPr algn="just">
              <a:lnSpc>
                <a:spcPct val="150000"/>
              </a:lnSpc>
            </a:pPr>
            <a:r>
              <a:rPr lang="es-MX" dirty="0"/>
              <a:t>	Un </a:t>
            </a:r>
            <a:r>
              <a:rPr lang="es-MX" dirty="0">
                <a:solidFill>
                  <a:srgbClr val="FFFF00"/>
                </a:solidFill>
              </a:rPr>
              <a:t>segundo tipo de validez social </a:t>
            </a:r>
            <a:r>
              <a:rPr lang="es-MX" dirty="0"/>
              <a:t>que ha dejado su importancia en nosotros </a:t>
            </a:r>
            <a:r>
              <a:rPr lang="es-MX" dirty="0">
                <a:solidFill>
                  <a:srgbClr val="FFFF00"/>
                </a:solidFill>
              </a:rPr>
              <a:t>es lo socialmente apropiado </a:t>
            </a:r>
            <a:r>
              <a:rPr lang="es-MX" dirty="0"/>
              <a:t>(en términos de ética, costos e instrumentación) de los procedimientos en el tratamiento que usamos. Nuevamente, los analistas conductuales empiezan a preguntarle a sus clientes y cuidadores, de manera sistemática, acerca de la aceptación de sus procedimientos. </a:t>
            </a:r>
            <a:r>
              <a:rPr lang="es-MX" dirty="0" err="1"/>
              <a:t>Foxx</a:t>
            </a:r>
            <a:r>
              <a:rPr lang="es-MX" dirty="0"/>
              <a:t> y </a:t>
            </a:r>
            <a:r>
              <a:rPr lang="es-MX" dirty="0" err="1"/>
              <a:t>Azrin</a:t>
            </a:r>
            <a:r>
              <a:rPr lang="es-MX" dirty="0"/>
              <a:t>  (1972) encontraron que los procedimientos de restitución eran más aceptables para los cuidadores, que el tiempo fuera o el castigo con shock. Estos autores también reportaron a la sobre corrección como un procedimiento de reeducación que resulta aceptable para los cuidadores de personas con retardo en el desarrollo cognitivo. </a:t>
            </a:r>
          </a:p>
          <a:p>
            <a:pPr algn="just">
              <a:lnSpc>
                <a:spcPct val="150000"/>
              </a:lnSpc>
            </a:pPr>
            <a:endParaRPr lang="es-MX" dirty="0"/>
          </a:p>
          <a:p>
            <a:pPr algn="just">
              <a:lnSpc>
                <a:spcPct val="150000"/>
              </a:lnSpc>
            </a:pPr>
            <a:r>
              <a:rPr lang="es-MX" dirty="0"/>
              <a:t>	Janet </a:t>
            </a:r>
            <a:r>
              <a:rPr lang="es-MX" dirty="0" err="1"/>
              <a:t>Porterfield</a:t>
            </a:r>
            <a:r>
              <a:rPr lang="es-MX" dirty="0"/>
              <a:t>, </a:t>
            </a:r>
            <a:r>
              <a:rPr lang="es-MX" dirty="0" err="1"/>
              <a:t>Amily</a:t>
            </a:r>
            <a:r>
              <a:rPr lang="es-MX" dirty="0"/>
              <a:t> Herbert-Jackson y Todd </a:t>
            </a:r>
            <a:r>
              <a:rPr lang="es-MX" dirty="0" err="1"/>
              <a:t>Risley</a:t>
            </a:r>
            <a:r>
              <a:rPr lang="es-MX" dirty="0"/>
              <a:t> (1976) recientemente determinaron que la “observación contingente” (esto es, tener que parar de jugar y solo mirar a sus compañeros por algunos segundos) era no solo un procedimiento efectivo para reducir la conducta disruptiva de niños pequeños en un ambiente de cuidados diurnos, sino que también era aceptable para los cuidadores y para los padres de los niños.</a:t>
            </a:r>
          </a:p>
        </p:txBody>
      </p:sp>
    </p:spTree>
    <p:extLst>
      <p:ext uri="{BB962C8B-B14F-4D97-AF65-F5344CB8AC3E}">
        <p14:creationId xmlns:p14="http://schemas.microsoft.com/office/powerpoint/2010/main" val="700351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2F35B81-FF63-49EC-872A-69201B25E9F9}"/>
              </a:ext>
            </a:extLst>
          </p:cNvPr>
          <p:cNvSpPr txBox="1"/>
          <p:nvPr/>
        </p:nvSpPr>
        <p:spPr>
          <a:xfrm>
            <a:off x="1308538" y="1355834"/>
            <a:ext cx="9774621" cy="4196020"/>
          </a:xfrm>
          <a:prstGeom prst="rect">
            <a:avLst/>
          </a:prstGeom>
          <a:noFill/>
        </p:spPr>
        <p:txBody>
          <a:bodyPr wrap="square" rtlCol="0">
            <a:spAutoFit/>
          </a:bodyPr>
          <a:lstStyle/>
          <a:p>
            <a:pPr algn="just">
              <a:lnSpc>
                <a:spcPct val="150000"/>
              </a:lnSpc>
            </a:pPr>
            <a:r>
              <a:rPr lang="es-MX" dirty="0"/>
              <a:t>	</a:t>
            </a:r>
            <a:r>
              <a:rPr lang="es-MX" dirty="0">
                <a:solidFill>
                  <a:srgbClr val="FFFF00"/>
                </a:solidFill>
              </a:rPr>
              <a:t>La tercera dimensión de la validez social es la importancia de los efectos del tratamiento conductual</a:t>
            </a:r>
            <a:r>
              <a:rPr lang="es-MX" dirty="0"/>
              <a:t>. ¿Quedaron los consumidores satisfechos con los resultados, incluyendo aquellos que no fueron planeados? Los programas de tratamiento conductuales se diseñan para ayudar a alguien con algún problema. El que el programa sea o no de utilidad solo puede ser evaluado por el consumidor. Los analistas conductuales pueden externar sus opiniones y esas opiniones incluso pueden estar sostenidas por datos conductuales empíricos y objetivos, pero es el participante y otros consumidores quienes queremos que hagan la decisión final sobre si el programa ayudó a resolver el problema. Muchos analistas conductuales  empiezan a validar sus datos objetivos con mediciones subjetivas sistemáticas relativas a la satisfacción del consumidor.</a:t>
            </a:r>
          </a:p>
        </p:txBody>
      </p:sp>
    </p:spTree>
    <p:extLst>
      <p:ext uri="{BB962C8B-B14F-4D97-AF65-F5344CB8AC3E}">
        <p14:creationId xmlns:p14="http://schemas.microsoft.com/office/powerpoint/2010/main" val="4698737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TM16401375[[fn=Madison]]</Template>
  <TotalTime>207</TotalTime>
  <Words>2052</Words>
  <Application>Microsoft Office PowerPoint</Application>
  <PresentationFormat>Panorámica</PresentationFormat>
  <Paragraphs>52</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MS Shell Dlg 2</vt:lpstr>
      <vt:lpstr>Wingdings</vt:lpstr>
      <vt:lpstr>Wingdings 3</vt:lpstr>
      <vt:lpstr>Madison</vt:lpstr>
      <vt:lpstr>Validez Social: El caso para medir la subjetividad o Cómo el Análisis Conductual Aplicado encuentra su Corazón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Validez Social</dc:title>
  <dc:creator>DR JAIME</dc:creator>
  <cp:lastModifiedBy>DR JAIME</cp:lastModifiedBy>
  <cp:revision>30</cp:revision>
  <dcterms:created xsi:type="dcterms:W3CDTF">2023-10-31T12:55:23Z</dcterms:created>
  <dcterms:modified xsi:type="dcterms:W3CDTF">2023-10-31T17:15:43Z</dcterms:modified>
</cp:coreProperties>
</file>