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1/31/2024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1/31/2024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1/31/2024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BED3B-1B20-4E51-9B20-17753700C0C0}"/>
              </a:ext>
            </a:extLst>
          </p:cNvPr>
          <p:cNvSpPr>
            <a:spLocks noGrp="1"/>
          </p:cNvSpPr>
          <p:nvPr>
            <p:ph type="ctrTitle"/>
          </p:nvPr>
        </p:nvSpPr>
        <p:spPr>
          <a:xfrm>
            <a:off x="1759236" y="2075505"/>
            <a:ext cx="8679915" cy="1392910"/>
          </a:xfrm>
        </p:spPr>
        <p:txBody>
          <a:bodyPr>
            <a:normAutofit fontScale="90000"/>
          </a:bodyPr>
          <a:lstStyle/>
          <a:p>
            <a:r>
              <a:rPr lang="es-MX" b="1" dirty="0">
                <a:solidFill>
                  <a:schemeClr val="tx1"/>
                </a:solidFill>
              </a:rPr>
              <a:t>Análisis Conductual Aplicado al Ámbito Organizacional</a:t>
            </a:r>
          </a:p>
        </p:txBody>
      </p:sp>
      <p:sp>
        <p:nvSpPr>
          <p:cNvPr id="3" name="Subtítulo 2">
            <a:extLst>
              <a:ext uri="{FF2B5EF4-FFF2-40B4-BE49-F238E27FC236}">
                <a16:creationId xmlns:a16="http://schemas.microsoft.com/office/drawing/2014/main" id="{59AE025A-AC29-445C-A157-F132C1EFE6C6}"/>
              </a:ext>
            </a:extLst>
          </p:cNvPr>
          <p:cNvSpPr>
            <a:spLocks noGrp="1"/>
          </p:cNvSpPr>
          <p:nvPr>
            <p:ph type="subTitle" idx="1"/>
          </p:nvPr>
        </p:nvSpPr>
        <p:spPr>
          <a:xfrm>
            <a:off x="1759237" y="3906266"/>
            <a:ext cx="8673427" cy="823389"/>
          </a:xfrm>
        </p:spPr>
        <p:txBody>
          <a:bodyPr>
            <a:normAutofit/>
          </a:bodyPr>
          <a:lstStyle/>
          <a:p>
            <a:r>
              <a:rPr lang="es-MX" sz="2400" dirty="0">
                <a:solidFill>
                  <a:schemeClr val="tx1"/>
                </a:solidFill>
              </a:rPr>
              <a:t>Cynthia Z Vega Valero  y  David Ruiz Méndez </a:t>
            </a:r>
          </a:p>
        </p:txBody>
      </p:sp>
      <p:sp>
        <p:nvSpPr>
          <p:cNvPr id="4" name="CuadroTexto 3">
            <a:extLst>
              <a:ext uri="{FF2B5EF4-FFF2-40B4-BE49-F238E27FC236}">
                <a16:creationId xmlns:a16="http://schemas.microsoft.com/office/drawing/2014/main" id="{50DFC07F-0AD3-441D-B371-AED1397DA0DD}"/>
              </a:ext>
            </a:extLst>
          </p:cNvPr>
          <p:cNvSpPr txBox="1"/>
          <p:nvPr/>
        </p:nvSpPr>
        <p:spPr>
          <a:xfrm>
            <a:off x="4587766" y="6027003"/>
            <a:ext cx="3153104" cy="830997"/>
          </a:xfrm>
          <a:prstGeom prst="rect">
            <a:avLst/>
          </a:prstGeom>
          <a:noFill/>
        </p:spPr>
        <p:txBody>
          <a:bodyPr wrap="square" rtlCol="0">
            <a:spAutoFit/>
          </a:bodyPr>
          <a:lstStyle/>
          <a:p>
            <a:r>
              <a:rPr lang="es-MX" sz="2400" dirty="0" err="1">
                <a:latin typeface="Arial" panose="020B0604020202020204" pitchFamily="34" charset="0"/>
                <a:cs typeface="Arial" panose="020B0604020202020204" pitchFamily="34" charset="0"/>
              </a:rPr>
              <a:t>Ps</a:t>
            </a:r>
            <a:r>
              <a:rPr lang="es-MX" sz="2400" dirty="0">
                <a:latin typeface="Arial" panose="020B0604020202020204" pitchFamily="34" charset="0"/>
                <a:cs typeface="Arial" panose="020B0604020202020204" pitchFamily="34" charset="0"/>
              </a:rPr>
              <a:t> Jaime E Vargas M</a:t>
            </a:r>
          </a:p>
          <a:p>
            <a:pPr algn="ctr"/>
            <a:r>
              <a:rPr lang="es-MX" sz="2400"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158858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4B78B-57A6-4D55-BA21-B0EB7226ED26}"/>
              </a:ext>
            </a:extLst>
          </p:cNvPr>
          <p:cNvSpPr>
            <a:spLocks noGrp="1"/>
          </p:cNvSpPr>
          <p:nvPr>
            <p:ph type="title"/>
          </p:nvPr>
        </p:nvSpPr>
        <p:spPr>
          <a:xfrm>
            <a:off x="888631" y="2352026"/>
            <a:ext cx="3501197" cy="1084857"/>
          </a:xfrm>
        </p:spPr>
        <p:txBody>
          <a:bodyPr/>
          <a:lstStyle/>
          <a:p>
            <a:r>
              <a:rPr lang="es-MX" dirty="0">
                <a:solidFill>
                  <a:schemeClr val="tx1"/>
                </a:solidFill>
                <a:latin typeface="Arial" panose="020B0604020202020204" pitchFamily="34" charset="0"/>
                <a:cs typeface="Arial" panose="020B0604020202020204" pitchFamily="34" charset="0"/>
              </a:rPr>
              <a:t>Un ejemplo Ilustrativ</a:t>
            </a:r>
            <a:r>
              <a:rPr lang="es-MX" b="1" dirty="0">
                <a:solidFill>
                  <a:schemeClr val="tx1"/>
                </a:solidFill>
                <a:latin typeface="Arial" panose="020B0604020202020204" pitchFamily="34" charset="0"/>
                <a:cs typeface="Arial" panose="020B0604020202020204" pitchFamily="34" charset="0"/>
              </a:rPr>
              <a:t>o</a:t>
            </a:r>
          </a:p>
        </p:txBody>
      </p:sp>
      <p:sp>
        <p:nvSpPr>
          <p:cNvPr id="3" name="Marcador de contenido 2">
            <a:extLst>
              <a:ext uri="{FF2B5EF4-FFF2-40B4-BE49-F238E27FC236}">
                <a16:creationId xmlns:a16="http://schemas.microsoft.com/office/drawing/2014/main" id="{53DCF10F-E49F-4152-965E-26EC40F29B0A}"/>
              </a:ext>
            </a:extLst>
          </p:cNvPr>
          <p:cNvSpPr>
            <a:spLocks noGrp="1"/>
          </p:cNvSpPr>
          <p:nvPr>
            <p:ph idx="1"/>
          </p:nvPr>
        </p:nvSpPr>
        <p:spPr/>
        <p:txBody>
          <a:bodyPr>
            <a:noAutofit/>
          </a:bodyPr>
          <a:lstStyle/>
          <a:p>
            <a:pPr marL="0" indent="0" algn="just">
              <a:lnSpc>
                <a:spcPct val="150000"/>
              </a:lnSpc>
              <a:buNone/>
            </a:pPr>
            <a:r>
              <a:rPr lang="es-MX" b="0" i="0" u="none" strike="noStrike" baseline="0" dirty="0">
                <a:latin typeface="Arial" panose="020B0604020202020204" pitchFamily="34" charset="0"/>
                <a:cs typeface="Arial" panose="020B0604020202020204" pitchFamily="34" charset="0"/>
              </a:rPr>
              <a:t>El concepto de liderazgo, como ejemplo, es útil para poder entender el tipo de explicaciones, antes descritas, que promueven ambas posturas en las organizaciones, conductismo radical y noción de agencia. Desde la postura del liderazgo transformacional, el liderazgo es visto como un fenómeno de interacción social que emerge como resultado de la influencia de un individuo en otros, denominados seguidores. El líder</a:t>
            </a:r>
            <a:r>
              <a:rPr lang="es-MX" dirty="0">
                <a:latin typeface="Arial" panose="020B0604020202020204" pitchFamily="34" charset="0"/>
                <a:cs typeface="Arial" panose="020B0604020202020204" pitchFamily="34" charset="0"/>
              </a:rPr>
              <a:t> </a:t>
            </a:r>
            <a:r>
              <a:rPr lang="es-MX" b="0" i="0" u="none" strike="noStrike" baseline="0" dirty="0">
                <a:latin typeface="Arial" panose="020B0604020202020204" pitchFamily="34" charset="0"/>
                <a:cs typeface="Arial" panose="020B0604020202020204" pitchFamily="34" charset="0"/>
              </a:rPr>
              <a:t>inspira, motiva y es idealizado como un modelo a seguir (Bass &amp; </a:t>
            </a:r>
            <a:r>
              <a:rPr lang="es-MX" b="0" i="0" u="none" strike="noStrike" baseline="0" dirty="0" err="1">
                <a:latin typeface="Arial" panose="020B0604020202020204" pitchFamily="34" charset="0"/>
                <a:cs typeface="Arial" panose="020B0604020202020204" pitchFamily="34" charset="0"/>
              </a:rPr>
              <a:t>Avolio</a:t>
            </a:r>
            <a:r>
              <a:rPr lang="es-MX" b="0" i="0" u="none" strike="noStrike" baseline="0" dirty="0">
                <a:latin typeface="Arial" panose="020B0604020202020204" pitchFamily="34" charset="0"/>
                <a:cs typeface="Arial" panose="020B0604020202020204" pitchFamily="34" charset="0"/>
              </a:rPr>
              <a:t>, 1994). Debido a esto, las personas influenciadas (los seguidores) cambian su pensamiento y comportamiento, orientándolo a las metas organizacionales como función de las acciones del líder (Bass, 1998).</a:t>
            </a:r>
            <a:endParaRPr lang="es-MX" dirty="0">
              <a:latin typeface="Arial" panose="020B0604020202020204" pitchFamily="34" charset="0"/>
              <a:cs typeface="Arial" panose="020B0604020202020204" pitchFamily="34" charset="0"/>
            </a:endParaRPr>
          </a:p>
        </p:txBody>
      </p:sp>
      <p:sp>
        <p:nvSpPr>
          <p:cNvPr id="4" name="Marcador de texto 3">
            <a:extLst>
              <a:ext uri="{FF2B5EF4-FFF2-40B4-BE49-F238E27FC236}">
                <a16:creationId xmlns:a16="http://schemas.microsoft.com/office/drawing/2014/main" id="{98894952-67B3-424D-BF23-894D2D13F1D7}"/>
              </a:ext>
            </a:extLst>
          </p:cNvPr>
          <p:cNvSpPr>
            <a:spLocks noGrp="1"/>
          </p:cNvSpPr>
          <p:nvPr>
            <p:ph type="body" sz="half" idx="2"/>
          </p:nvPr>
        </p:nvSpPr>
        <p:spPr>
          <a:xfrm>
            <a:off x="888631" y="3878316"/>
            <a:ext cx="3501197" cy="923033"/>
          </a:xfrm>
        </p:spPr>
        <p:txBody>
          <a:bodyPr>
            <a:normAutofit/>
          </a:bodyPr>
          <a:lstStyle/>
          <a:p>
            <a:r>
              <a:rPr lang="es-MX" sz="2000" dirty="0">
                <a:solidFill>
                  <a:schemeClr val="tx1"/>
                </a:solidFill>
                <a:latin typeface="Arial" panose="020B0604020202020204" pitchFamily="34" charset="0"/>
                <a:cs typeface="Arial" panose="020B0604020202020204" pitchFamily="34" charset="0"/>
              </a:rPr>
              <a:t>El Liderazgo</a:t>
            </a:r>
          </a:p>
        </p:txBody>
      </p:sp>
    </p:spTree>
    <p:extLst>
      <p:ext uri="{BB962C8B-B14F-4D97-AF65-F5344CB8AC3E}">
        <p14:creationId xmlns:p14="http://schemas.microsoft.com/office/powerpoint/2010/main" val="418690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4F5FB91-C88C-4E22-A8CE-85CD89F09643}"/>
              </a:ext>
            </a:extLst>
          </p:cNvPr>
          <p:cNvSpPr txBox="1"/>
          <p:nvPr/>
        </p:nvSpPr>
        <p:spPr>
          <a:xfrm>
            <a:off x="756745" y="1198179"/>
            <a:ext cx="10830910" cy="4611519"/>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En esta literatura se ha puesto mucho énfasis en describir las características</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del líder y su relación con el desempeño y éxito organizacional (</a:t>
            </a:r>
            <a:r>
              <a:rPr lang="es-MX" sz="1800" b="0" i="0" u="none" strike="noStrike" baseline="0" dirty="0" err="1">
                <a:latin typeface="Arial" panose="020B0604020202020204" pitchFamily="34" charset="0"/>
                <a:cs typeface="Arial" panose="020B0604020202020204" pitchFamily="34" charset="0"/>
              </a:rPr>
              <a:t>Tett</a:t>
            </a:r>
            <a:r>
              <a:rPr lang="es-MX" sz="1800" b="0" i="0" u="none" strike="noStrike" baseline="0" dirty="0">
                <a:latin typeface="Arial" panose="020B0604020202020204" pitchFamily="34" charset="0"/>
                <a:cs typeface="Arial" panose="020B0604020202020204" pitchFamily="34" charset="0"/>
              </a:rPr>
              <a:t>, Jackson &amp; Rothstein, 1991). Inclusive, se ha señalado que el liderazgo es producto, en parte, de las características de la personalidad de un individuo (Hogan, 1978). Bajo estas nociones se suele poner el peso explicativo de una dinámica social en las </a:t>
            </a:r>
            <a:r>
              <a:rPr lang="es-MX" sz="1800" b="0" i="1" u="none" strike="noStrike" baseline="0" dirty="0">
                <a:latin typeface="Arial" panose="020B0604020202020204" pitchFamily="34" charset="0"/>
                <a:cs typeface="Arial" panose="020B0604020202020204" pitchFamily="34" charset="0"/>
              </a:rPr>
              <a:t>características internas </a:t>
            </a:r>
            <a:r>
              <a:rPr lang="es-MX" sz="1800" b="0" i="0" u="none" strike="noStrike" baseline="0" dirty="0">
                <a:latin typeface="Arial" panose="020B0604020202020204" pitchFamily="34" charset="0"/>
                <a:cs typeface="Arial" panose="020B0604020202020204" pitchFamily="34" charset="0"/>
              </a:rPr>
              <a:t>de un individuo.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El individuo es un agente, y sus características como actor, son la causa del fenómeno. Por lo tanto, la comprensión de las características</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internas de estos individuos puede dar luces sobre los mecanismos generales de operación del liderazgo (Hogan, </a:t>
            </a:r>
            <a:r>
              <a:rPr lang="es-MX" sz="1800" b="0" i="0" u="none" strike="noStrike" baseline="0" dirty="0" err="1">
                <a:latin typeface="Arial" panose="020B0604020202020204" pitchFamily="34" charset="0"/>
                <a:cs typeface="Arial" panose="020B0604020202020204" pitchFamily="34" charset="0"/>
              </a:rPr>
              <a:t>Curphy</a:t>
            </a:r>
            <a:r>
              <a:rPr lang="es-MX" sz="1800" b="0" i="0" u="none" strike="noStrike" baseline="0" dirty="0">
                <a:latin typeface="Arial" panose="020B0604020202020204" pitchFamily="34" charset="0"/>
                <a:cs typeface="Arial" panose="020B0604020202020204" pitchFamily="34" charset="0"/>
              </a:rPr>
              <a:t> &amp; Hogan, 1994). No obstante, existen muchas inconsistencias en el trabajo empírico al contemplar las características de un líder y el cumplimiento de los objetivos organizacionales (Mumford, Zaccaro, Harding, Jacobs &amp; </a:t>
            </a:r>
            <a:r>
              <a:rPr lang="es-MX" sz="1800" b="0" i="0" u="none" strike="noStrike" baseline="0" dirty="0" err="1">
                <a:latin typeface="Arial" panose="020B0604020202020204" pitchFamily="34" charset="0"/>
                <a:cs typeface="Arial" panose="020B0604020202020204" pitchFamily="34" charset="0"/>
              </a:rPr>
              <a:t>Fleishman</a:t>
            </a:r>
            <a:r>
              <a:rPr lang="es-MX" sz="1800" b="0" i="0" u="none" strike="noStrike" baseline="0" dirty="0">
                <a:latin typeface="Arial" panose="020B0604020202020204" pitchFamily="34" charset="0"/>
                <a:cs typeface="Arial" panose="020B0604020202020204" pitchFamily="34" charset="0"/>
              </a:rPr>
              <a:t>, 2000; </a:t>
            </a:r>
            <a:r>
              <a:rPr lang="es-MX" sz="1800" b="0" i="0" u="none" strike="noStrike" baseline="0" dirty="0" err="1">
                <a:latin typeface="Arial" panose="020B0604020202020204" pitchFamily="34" charset="0"/>
                <a:cs typeface="Arial" panose="020B0604020202020204" pitchFamily="34" charset="0"/>
              </a:rPr>
              <a:t>Yukl</a:t>
            </a:r>
            <a:r>
              <a:rPr lang="es-MX" sz="1800" b="0" i="0" u="none" strike="noStrike" baseline="0" dirty="0">
                <a:latin typeface="Arial" panose="020B0604020202020204" pitchFamily="34" charset="0"/>
                <a:cs typeface="Arial" panose="020B0604020202020204" pitchFamily="34" charset="0"/>
              </a:rPr>
              <a:t>, 1989).</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1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5E41F9C-63C8-42E1-8369-2AA2543CA222}"/>
              </a:ext>
            </a:extLst>
          </p:cNvPr>
          <p:cNvSpPr txBox="1"/>
          <p:nvPr/>
        </p:nvSpPr>
        <p:spPr>
          <a:xfrm>
            <a:off x="583324" y="472966"/>
            <a:ext cx="11035862" cy="585801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Desde el análisis de la conducta, una definición del liderazgo bajo los principios básicos es posible.        Bajo esta perspectiva, el liderazgo es un </a:t>
            </a:r>
            <a:r>
              <a:rPr lang="es-MX" sz="1800" b="0" i="1" u="none" strike="noStrike" baseline="0" dirty="0">
                <a:latin typeface="Arial" panose="020B0604020202020204" pitchFamily="34" charset="0"/>
                <a:cs typeface="Arial" panose="020B0604020202020204" pitchFamily="34" charset="0"/>
              </a:rPr>
              <a:t>resultado </a:t>
            </a:r>
            <a:r>
              <a:rPr lang="es-MX" sz="1800" b="0" i="0" u="none" strike="noStrike" baseline="0" dirty="0">
                <a:latin typeface="Arial" panose="020B0604020202020204" pitchFamily="34" charset="0"/>
                <a:cs typeface="Arial" panose="020B0604020202020204" pitchFamily="34" charset="0"/>
              </a:rPr>
              <a:t>observado cuando dos o mas individuos interactúan en una situación organizacional (</a:t>
            </a:r>
            <a:r>
              <a:rPr lang="es-MX" sz="1800" b="0" i="0" u="none" strike="noStrike" baseline="0" dirty="0" err="1">
                <a:latin typeface="Arial" panose="020B0604020202020204" pitchFamily="34" charset="0"/>
                <a:cs typeface="Arial" panose="020B0604020202020204" pitchFamily="34" charset="0"/>
              </a:rPr>
              <a:t>Mawhinney</a:t>
            </a:r>
            <a:r>
              <a:rPr lang="es-MX" sz="1800" b="0" i="0" u="none" strike="noStrike" baseline="0" dirty="0">
                <a:latin typeface="Arial" panose="020B0604020202020204" pitchFamily="34" charset="0"/>
                <a:cs typeface="Arial" panose="020B0604020202020204" pitchFamily="34" charset="0"/>
              </a:rPr>
              <a:t>, 1992). El liderazgo es definido por </a:t>
            </a:r>
            <a:r>
              <a:rPr lang="es-MX" sz="1800" b="0" i="0" u="none" strike="noStrike" baseline="0" dirty="0" err="1">
                <a:latin typeface="Arial" panose="020B0604020202020204" pitchFamily="34" charset="0"/>
                <a:cs typeface="Arial" panose="020B0604020202020204" pitchFamily="34" charset="0"/>
              </a:rPr>
              <a:t>Mawhinney</a:t>
            </a:r>
            <a:r>
              <a:rPr lang="es-MX" sz="1800" b="0" i="0" u="none" strike="noStrike" baseline="0" dirty="0">
                <a:latin typeface="Arial" panose="020B0604020202020204" pitchFamily="34" charset="0"/>
                <a:cs typeface="Arial" panose="020B0604020202020204" pitchFamily="34" charset="0"/>
              </a:rPr>
              <a:t> (2001) como:      “la conducta operante de una persona que ejerce un cambio en el contexto del comportamiento operante de otro u otros individuos y que, por lo tanto, cambia o mantiene su conducta operante”. (p.204).          Como conducta operante, el reforzamiento mutuo entre líder y seguidor debe establecerse. Para que se establezca el liderazgo se requieren de las siguientes condiciones (</a:t>
            </a:r>
            <a:r>
              <a:rPr lang="es-MX" sz="1800" b="0" i="0" u="none" strike="noStrike" baseline="0" dirty="0" err="1">
                <a:latin typeface="Arial" panose="020B0604020202020204" pitchFamily="34" charset="0"/>
                <a:cs typeface="Arial" panose="020B0604020202020204" pitchFamily="34" charset="0"/>
              </a:rPr>
              <a:t>Mawhinney</a:t>
            </a:r>
            <a:r>
              <a:rPr lang="es-MX" sz="1800" b="0" i="0" u="none" strike="noStrike" baseline="0" dirty="0">
                <a:latin typeface="Arial" panose="020B0604020202020204" pitchFamily="34" charset="0"/>
                <a:cs typeface="Arial" panose="020B0604020202020204" pitchFamily="34" charset="0"/>
              </a:rPr>
              <a:t>, 2001; Rao &amp; </a:t>
            </a:r>
            <a:r>
              <a:rPr lang="es-MX" sz="1800" b="0" i="0" u="none" strike="noStrike" baseline="0" dirty="0" err="1">
                <a:latin typeface="Arial" panose="020B0604020202020204" pitchFamily="34" charset="0"/>
                <a:cs typeface="Arial" panose="020B0604020202020204" pitchFamily="34" charset="0"/>
              </a:rPr>
              <a:t>Mawhinney</a:t>
            </a:r>
            <a:r>
              <a:rPr lang="es-MX" sz="1800" b="0" i="0" u="none" strike="noStrike" baseline="0" dirty="0">
                <a:latin typeface="Arial" panose="020B0604020202020204" pitchFamily="34" charset="0"/>
                <a:cs typeface="Arial" panose="020B0604020202020204" pitchFamily="34" charset="0"/>
              </a:rPr>
              <a:t>, 1991): 1) Los miembros involucrados deben formar una unidad organizacional, 2) el líder debe emitir conducta operante en presencia del subordinado, 3) la conducta del subordinado debe cambiar como consecuencia del comportamiento del líder y 4) los cambios en el comportamiento del subordinado deben covariar positivamente con una alta tasa de valor reforzante recibido mientras que la tasa de actos de liderazgo del líder debe covariar positivamente con la tasa de valor reforzante recibido y correlacionar con los cambios en el comportamiento del seguidor, esto es, lo que hago como líder debe reforzar al seguidor y este y sus acciones refuerzan al líder.</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48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AB7E1A9-0D5A-4CC4-A743-E6F3D884B7AB}"/>
              </a:ext>
            </a:extLst>
          </p:cNvPr>
          <p:cNvSpPr txBox="1"/>
          <p:nvPr/>
        </p:nvSpPr>
        <p:spPr>
          <a:xfrm>
            <a:off x="504497" y="1040524"/>
            <a:ext cx="11209283" cy="4611519"/>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El anterior ejemplo es un caso donde el análisis de la conducta es aplicado a un fenómeno de interacción social recurrente dentro de las organizaciones, analizando dicha interacción social, líder-seguidor, como conducta individual. El liderazgo es un caso del comportamiento directivo, un tema de gran presencia en la investigación organizacional (O/Brien, Dickinson &amp; </a:t>
            </a:r>
            <a:r>
              <a:rPr lang="es-MX" sz="1800" b="0" i="0" u="none" strike="noStrike" baseline="0" dirty="0" err="1">
                <a:latin typeface="Arial" panose="020B0604020202020204" pitchFamily="34" charset="0"/>
                <a:cs typeface="Arial" panose="020B0604020202020204" pitchFamily="34" charset="0"/>
              </a:rPr>
              <a:t>Rosow</a:t>
            </a:r>
            <a:r>
              <a:rPr lang="es-MX" sz="1800" b="0" i="0" u="none" strike="noStrike" baseline="0" dirty="0">
                <a:latin typeface="Arial" panose="020B0604020202020204" pitchFamily="34" charset="0"/>
                <a:cs typeface="Arial" panose="020B0604020202020204" pitchFamily="34" charset="0"/>
              </a:rPr>
              <a:t>, 1982; Robbins &amp; </a:t>
            </a:r>
            <a:r>
              <a:rPr lang="es-MX" sz="1800" b="0" i="0" u="none" strike="noStrike" baseline="0" dirty="0" err="1">
                <a:latin typeface="Arial" panose="020B0604020202020204" pitchFamily="34" charset="0"/>
                <a:cs typeface="Arial" panose="020B0604020202020204" pitchFamily="34" charset="0"/>
              </a:rPr>
              <a:t>Judge</a:t>
            </a:r>
            <a:r>
              <a:rPr lang="es-MX" sz="1800" b="0" i="0" u="none" strike="noStrike" baseline="0" dirty="0">
                <a:latin typeface="Arial" panose="020B0604020202020204" pitchFamily="34" charset="0"/>
                <a:cs typeface="Arial" panose="020B0604020202020204" pitchFamily="34" charset="0"/>
              </a:rPr>
              <a:t>, 2007). Un directivo es definido como individuo con personal a cargo, cuya posición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jerárquica y toma de decisiones puede resultar en el éxito o fracaso de una organización (Davis &amp; </a:t>
            </a:r>
            <a:r>
              <a:rPr lang="es-MX" sz="1800" b="0" i="0" u="none" strike="noStrike" baseline="0" dirty="0" err="1">
                <a:latin typeface="Arial" panose="020B0604020202020204" pitchFamily="34" charset="0"/>
                <a:cs typeface="Arial" panose="020B0604020202020204" pitchFamily="34" charset="0"/>
              </a:rPr>
              <a:t>Luthans</a:t>
            </a:r>
            <a:r>
              <a:rPr lang="es-MX" sz="1800" b="0" i="0" u="none" strike="noStrike" baseline="0" dirty="0">
                <a:latin typeface="Arial" panose="020B0604020202020204" pitchFamily="34" charset="0"/>
                <a:cs typeface="Arial" panose="020B0604020202020204" pitchFamily="34" charset="0"/>
              </a:rPr>
              <a:t>, 1979; Chiavenato, 2009). Considerando la relevancia de un directivo, el esfuerzo de muchos teóricos ha sido la búsqueda y explicación de aquellos aspectos conductuales genéricos</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que hacen posible que estos alcancen el éxito (</a:t>
            </a:r>
            <a:r>
              <a:rPr lang="es-MX" sz="1800" b="0" i="0" u="none" strike="noStrike" baseline="0" dirty="0" err="1">
                <a:latin typeface="Arial" panose="020B0604020202020204" pitchFamily="34" charset="0"/>
                <a:cs typeface="Arial" panose="020B0604020202020204" pitchFamily="34" charset="0"/>
              </a:rPr>
              <a:t>Yukl</a:t>
            </a:r>
            <a:r>
              <a:rPr lang="es-MX" sz="1800" b="0" i="0" u="none" strike="noStrike" baseline="0" dirty="0">
                <a:latin typeface="Arial" panose="020B0604020202020204" pitchFamily="34" charset="0"/>
                <a:cs typeface="Arial" panose="020B0604020202020204" pitchFamily="34" charset="0"/>
              </a:rPr>
              <a:t>, 1998). </a:t>
            </a:r>
            <a:r>
              <a:rPr lang="es-MX" sz="1800" b="0" i="0" u="none" strike="noStrike" baseline="0" dirty="0" err="1">
                <a:latin typeface="Arial" panose="020B0604020202020204" pitchFamily="34" charset="0"/>
                <a:cs typeface="Arial" panose="020B0604020202020204" pitchFamily="34" charset="0"/>
              </a:rPr>
              <a:t>Bowers</a:t>
            </a:r>
            <a:r>
              <a:rPr lang="es-MX" sz="1800" b="0" i="0" u="none" strike="noStrike" baseline="0" dirty="0">
                <a:latin typeface="Arial" panose="020B0604020202020204" pitchFamily="34" charset="0"/>
                <a:cs typeface="Arial" panose="020B0604020202020204" pitchFamily="34" charset="0"/>
              </a:rPr>
              <a:t> y </a:t>
            </a:r>
            <a:r>
              <a:rPr lang="es-MX" sz="1800" b="0" i="0" u="none" strike="noStrike" baseline="0" dirty="0" err="1">
                <a:latin typeface="Arial" panose="020B0604020202020204" pitchFamily="34" charset="0"/>
                <a:cs typeface="Arial" panose="020B0604020202020204" pitchFamily="34" charset="0"/>
              </a:rPr>
              <a:t>Seashore</a:t>
            </a:r>
            <a:r>
              <a:rPr lang="es-MX" sz="1800" b="0" i="0" u="none" strike="noStrike" baseline="0" dirty="0">
                <a:latin typeface="Arial" panose="020B0604020202020204" pitchFamily="34" charset="0"/>
                <a:cs typeface="Arial" panose="020B0604020202020204" pitchFamily="34" charset="0"/>
              </a:rPr>
              <a:t> (1966) y Mintzberg (1973) esbozaron propuestas enfocadas a delimitar y describir las habilidades implicadas en una practica directiva exitosa, mismas que evolucionaron en una serie de taxonomías de habilidades directivas (Madrigal, 2006; Robbins &amp; </a:t>
            </a:r>
            <a:r>
              <a:rPr lang="es-MX" sz="1800" b="0" i="0" u="none" strike="noStrike" baseline="0" dirty="0" err="1">
                <a:latin typeface="Arial" panose="020B0604020202020204" pitchFamily="34" charset="0"/>
                <a:cs typeface="Arial" panose="020B0604020202020204" pitchFamily="34" charset="0"/>
              </a:rPr>
              <a:t>Judge</a:t>
            </a:r>
            <a:r>
              <a:rPr lang="es-MX" sz="1800" b="0" i="0" u="none" strike="noStrike" baseline="0" dirty="0">
                <a:latin typeface="Arial" panose="020B0604020202020204" pitchFamily="34" charset="0"/>
                <a:cs typeface="Arial" panose="020B0604020202020204" pitchFamily="34" charset="0"/>
              </a:rPr>
              <a:t>, 2007; </a:t>
            </a:r>
            <a:r>
              <a:rPr lang="es-MX" sz="1800" b="0" i="0" u="none" strike="noStrike" baseline="0" dirty="0" err="1">
                <a:latin typeface="Arial" panose="020B0604020202020204" pitchFamily="34" charset="0"/>
                <a:cs typeface="Arial" panose="020B0604020202020204" pitchFamily="34" charset="0"/>
              </a:rPr>
              <a:t>Whetten</a:t>
            </a:r>
            <a:r>
              <a:rPr lang="es-MX" sz="1800" b="0" i="0" u="none" strike="noStrike" baseline="0" dirty="0">
                <a:latin typeface="Arial" panose="020B0604020202020204" pitchFamily="34" charset="0"/>
                <a:cs typeface="Arial" panose="020B0604020202020204" pitchFamily="34" charset="0"/>
              </a:rPr>
              <a:t> &amp; Cameron, 2005).</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519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F60E169-0CFF-4F86-9C3C-8A327E4889C3}"/>
              </a:ext>
            </a:extLst>
          </p:cNvPr>
          <p:cNvSpPr txBox="1"/>
          <p:nvPr/>
        </p:nvSpPr>
        <p:spPr>
          <a:xfrm>
            <a:off x="2822027" y="1954924"/>
            <a:ext cx="6810703" cy="2534027"/>
          </a:xfrm>
          <a:prstGeom prst="rect">
            <a:avLst/>
          </a:prstGeom>
          <a:noFill/>
        </p:spPr>
        <p:txBody>
          <a:bodyPr wrap="square" rtlCol="0">
            <a:spAutoFit/>
          </a:bodyPr>
          <a:lstStyle/>
          <a:p>
            <a:pPr algn="ctr">
              <a:lnSpc>
                <a:spcPct val="150000"/>
              </a:lnSpc>
            </a:pPr>
            <a:r>
              <a:rPr lang="es-MX" dirty="0">
                <a:latin typeface="Arial" panose="020B0604020202020204" pitchFamily="34" charset="0"/>
                <a:cs typeface="Arial" panose="020B0604020202020204" pitchFamily="34" charset="0"/>
              </a:rPr>
              <a:t>Referencia</a:t>
            </a:r>
          </a:p>
          <a:p>
            <a:pPr>
              <a:lnSpc>
                <a:spcPct val="150000"/>
              </a:lnSpc>
            </a:pP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Vega Valero C. Z.  Y  Ruiz Méndez, D.</a:t>
            </a:r>
          </a:p>
          <a:p>
            <a:pPr>
              <a:lnSpc>
                <a:spcPct val="150000"/>
              </a:lnSpc>
            </a:pPr>
            <a:r>
              <a:rPr lang="es-MX" dirty="0">
                <a:latin typeface="Arial" panose="020B0604020202020204" pitchFamily="34" charset="0"/>
                <a:cs typeface="Arial" panose="020B0604020202020204" pitchFamily="34" charset="0"/>
              </a:rPr>
              <a:t>Análisis Conductual Aplicado al Ámbito Organizacional</a:t>
            </a:r>
          </a:p>
          <a:p>
            <a:pPr>
              <a:lnSpc>
                <a:spcPct val="150000"/>
              </a:lnSpc>
            </a:pPr>
            <a:r>
              <a:rPr lang="es-MX" dirty="0">
                <a:latin typeface="Arial" panose="020B0604020202020204" pitchFamily="34" charset="0"/>
                <a:cs typeface="Arial" panose="020B0604020202020204" pitchFamily="34" charset="0"/>
              </a:rPr>
              <a:t>Recuperado del sitio ResearchGate.net publicación 349536584</a:t>
            </a:r>
          </a:p>
          <a:p>
            <a:pPr>
              <a:lnSpc>
                <a:spcPct val="150000"/>
              </a:lnSpc>
            </a:pPr>
            <a:r>
              <a:rPr lang="es-MX" dirty="0">
                <a:latin typeface="Arial" panose="020B0604020202020204" pitchFamily="34" charset="0"/>
                <a:cs typeface="Arial" panose="020B0604020202020204" pitchFamily="34" charset="0"/>
              </a:rPr>
              <a:t>06-02-2024</a:t>
            </a:r>
          </a:p>
        </p:txBody>
      </p:sp>
    </p:spTree>
    <p:extLst>
      <p:ext uri="{BB962C8B-B14F-4D97-AF65-F5344CB8AC3E}">
        <p14:creationId xmlns:p14="http://schemas.microsoft.com/office/powerpoint/2010/main" val="327360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FD31A2F-3504-4557-A97E-15F2A987E73C}"/>
              </a:ext>
            </a:extLst>
          </p:cNvPr>
          <p:cNvSpPr txBox="1"/>
          <p:nvPr/>
        </p:nvSpPr>
        <p:spPr>
          <a:xfrm>
            <a:off x="867104" y="1450428"/>
            <a:ext cx="10547131" cy="3780522"/>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La Psicología organizacional es un </a:t>
            </a:r>
            <a:r>
              <a:rPr lang="es-MX" dirty="0">
                <a:latin typeface="Arial" panose="020B0604020202020204" pitchFamily="34" charset="0"/>
                <a:cs typeface="Arial" panose="020B0604020202020204" pitchFamily="34" charset="0"/>
              </a:rPr>
              <a:t>á</a:t>
            </a:r>
            <a:r>
              <a:rPr lang="es-MX" sz="1800" b="0" i="0" u="none" strike="noStrike" baseline="0" dirty="0">
                <a:latin typeface="Arial" panose="020B0604020202020204" pitchFamily="34" charset="0"/>
                <a:cs typeface="Arial" panose="020B0604020202020204" pitchFamily="34" charset="0"/>
              </a:rPr>
              <a:t>mbito de investigación, desarrollo tecnológico y ejercicio técnico del conocimiento psicológico</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en las organizaciones (APA, 2019). Históricamente, la Psicología</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organizacional se ha configurado como uno de los escenarios donde los esfuerzos de aplicación han predominado en relación con la investigación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aplicada (</a:t>
            </a:r>
            <a:r>
              <a:rPr lang="es-MX" sz="1800" b="0" i="0" u="none" strike="noStrike" baseline="0" dirty="0" err="1">
                <a:latin typeface="Arial" panose="020B0604020202020204" pitchFamily="34" charset="0"/>
                <a:cs typeface="Arial" panose="020B0604020202020204" pitchFamily="34" charset="0"/>
              </a:rPr>
              <a:t>Koppes</a:t>
            </a:r>
            <a:r>
              <a:rPr lang="es-MX" sz="1800" b="0" i="0" u="none" strike="noStrike" baseline="0" dirty="0">
                <a:latin typeface="Arial" panose="020B0604020202020204" pitchFamily="34" charset="0"/>
                <a:cs typeface="Arial" panose="020B0604020202020204" pitchFamily="34" charset="0"/>
              </a:rPr>
              <a:t>, 2007). Adicional a la actividad técnica del psicólogo</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en las organizaciones, la investigación en el </a:t>
            </a:r>
            <a:r>
              <a:rPr lang="es-MX" dirty="0">
                <a:latin typeface="Arial" panose="020B0604020202020204" pitchFamily="34" charset="0"/>
                <a:cs typeface="Arial" panose="020B0604020202020204" pitchFamily="34" charset="0"/>
              </a:rPr>
              <a:t>á</a:t>
            </a:r>
            <a:r>
              <a:rPr lang="es-MX" sz="1800" b="0" i="0" u="none" strike="noStrike" baseline="0" dirty="0">
                <a:latin typeface="Arial" panose="020B0604020202020204" pitchFamily="34" charset="0"/>
                <a:cs typeface="Arial" panose="020B0604020202020204" pitchFamily="34" charset="0"/>
              </a:rPr>
              <a:t>rea se ha expandido de manera importante a nivel mundial (Spector, 2011). Actualmente, la American </a:t>
            </a:r>
            <a:r>
              <a:rPr lang="es-MX" sz="1800" b="0" i="0" u="none" strike="noStrike" baseline="0" dirty="0" err="1">
                <a:latin typeface="Arial" panose="020B0604020202020204" pitchFamily="34" charset="0"/>
                <a:cs typeface="Arial" panose="020B0604020202020204" pitchFamily="34" charset="0"/>
              </a:rPr>
              <a:t>Psychological</a:t>
            </a:r>
            <a:r>
              <a:rPr lang="es-MX" sz="1800" b="0" i="0" u="none" strike="noStrike" baseline="0" dirty="0">
                <a:latin typeface="Arial" panose="020B0604020202020204" pitchFamily="34" charset="0"/>
                <a:cs typeface="Arial" panose="020B0604020202020204" pitchFamily="34" charset="0"/>
              </a:rPr>
              <a:t> </a:t>
            </a:r>
            <a:r>
              <a:rPr lang="es-MX" sz="1800" b="0" i="0" u="none" strike="noStrike" baseline="0" dirty="0" err="1">
                <a:latin typeface="Arial" panose="020B0604020202020204" pitchFamily="34" charset="0"/>
                <a:cs typeface="Arial" panose="020B0604020202020204" pitchFamily="34" charset="0"/>
              </a:rPr>
              <a:t>Association</a:t>
            </a:r>
            <a:r>
              <a:rPr lang="es-MX" sz="1800" b="0" i="0" u="none" strike="noStrike" baseline="0" dirty="0">
                <a:latin typeface="Arial" panose="020B0604020202020204" pitchFamily="34" charset="0"/>
                <a:cs typeface="Arial" panose="020B0604020202020204" pitchFamily="34" charset="0"/>
              </a:rPr>
              <a:t> reconoce a la Sociedad de Psicología</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Organizacional e Industrial como una de sus divisiones, dedicada a englobar y promover la investigación y trabajo aplicado en escenarios organizacionales e industriales a nivel mundial (APA, 2016).</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80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28D8B31-29CE-432F-AC57-47A91DB46CC1}"/>
              </a:ext>
            </a:extLst>
          </p:cNvPr>
          <p:cNvSpPr txBox="1"/>
          <p:nvPr/>
        </p:nvSpPr>
        <p:spPr>
          <a:xfrm>
            <a:off x="599090" y="1513490"/>
            <a:ext cx="11209282" cy="336502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El análisis de la conducta es la base explicativa bajo la cual se construye el presente trabajo. Es una ciencia natural dedicada a comprender el comportamiento del individuo (ABAI, 2019). El análisis de la conducta se ha configurado como una tradición que engloba la practica científica</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(análisis experimental de la conducta) y la actividad aplicada enfocada a la dimensión individual del comportamiento (Michael, 1984). A la síntesis del conocimiento derivado de la investigación básica con fines de desarrollo de investigación aplicada, producción de tecnología y practica técnica se le conoce como </a:t>
            </a:r>
            <a:r>
              <a:rPr lang="es-MX" sz="1800" b="0" i="1" u="none" strike="noStrike" baseline="0" dirty="0">
                <a:latin typeface="Arial" panose="020B0604020202020204" pitchFamily="34" charset="0"/>
                <a:cs typeface="Arial" panose="020B0604020202020204" pitchFamily="34" charset="0"/>
              </a:rPr>
              <a:t>análisis conductual aplicado </a:t>
            </a:r>
            <a:r>
              <a:rPr lang="es-MX" sz="1800" b="0" i="0" u="none" strike="noStrike" baseline="0" dirty="0">
                <a:latin typeface="Arial" panose="020B0604020202020204" pitchFamily="34" charset="0"/>
                <a:cs typeface="Arial" panose="020B0604020202020204" pitchFamily="34" charset="0"/>
              </a:rPr>
              <a:t>(Baer, Wolf &amp; </a:t>
            </a:r>
            <a:r>
              <a:rPr lang="es-MX" sz="1800" b="0" i="0" u="none" strike="noStrike" baseline="0" dirty="0" err="1">
                <a:latin typeface="Arial" panose="020B0604020202020204" pitchFamily="34" charset="0"/>
                <a:cs typeface="Arial" panose="020B0604020202020204" pitchFamily="34" charset="0"/>
              </a:rPr>
              <a:t>Risley</a:t>
            </a:r>
            <a:r>
              <a:rPr lang="es-MX" sz="1800" b="0" i="0" u="none" strike="noStrike" baseline="0" dirty="0">
                <a:latin typeface="Arial" panose="020B0604020202020204" pitchFamily="34" charset="0"/>
                <a:cs typeface="Arial" panose="020B0604020202020204" pitchFamily="34" charset="0"/>
              </a:rPr>
              <a:t>, 1968). La aplicación del análisis de la conducta a las organizaciones se ha conocido como la </a:t>
            </a:r>
            <a:r>
              <a:rPr lang="es-MX" sz="1800" b="0" i="1" u="none" strike="noStrike" baseline="0" dirty="0">
                <a:latin typeface="Arial" panose="020B0604020202020204" pitchFamily="34" charset="0"/>
                <a:cs typeface="Arial" panose="020B0604020202020204" pitchFamily="34" charset="0"/>
              </a:rPr>
              <a:t>administración del comportamiento organizacional</a:t>
            </a:r>
            <a:r>
              <a:rPr lang="es-MX" sz="1800" b="0" i="0" u="none" strike="noStrike" baseline="0" dirty="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381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7DB3668-4B57-4927-989B-4F01CF712122}"/>
              </a:ext>
            </a:extLst>
          </p:cNvPr>
          <p:cNvSpPr txBox="1"/>
          <p:nvPr/>
        </p:nvSpPr>
        <p:spPr>
          <a:xfrm>
            <a:off x="788276" y="1103586"/>
            <a:ext cx="10799379" cy="4611519"/>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Los antecedentes de esta aplicación tienen origen desde la </a:t>
            </a:r>
            <a:r>
              <a:rPr lang="es-MX" dirty="0">
                <a:latin typeface="Arial" panose="020B0604020202020204" pitchFamily="34" charset="0"/>
                <a:cs typeface="Arial" panose="020B0604020202020204" pitchFamily="34" charset="0"/>
              </a:rPr>
              <a:t>é</a:t>
            </a:r>
            <a:r>
              <a:rPr lang="es-MX" sz="1800" b="0" i="0" u="none" strike="noStrike" baseline="0" dirty="0">
                <a:latin typeface="Arial" panose="020B0604020202020204" pitchFamily="34" charset="0"/>
                <a:cs typeface="Arial" panose="020B0604020202020204" pitchFamily="34" charset="0"/>
              </a:rPr>
              <a:t>poca de los primeros esfuerzos aplicados en el análisis de la conducta. Un ejemplo es el articulo pionero de Aldis (1961) donde discutía los resultados de una serie de experimentos realizados en el condicionamiento operante. Aldis (1961) señalaba que la aplicación de estos hallazgos en las organizaciones no solo implicaría incrementos en la producción sino: “que la mayor promesa es que esos experimentos pueden llevar a tener trabajadores</a:t>
            </a:r>
          </a:p>
          <a:p>
            <a:pPr algn="just">
              <a:lnSpc>
                <a:spcPct val="150000"/>
              </a:lnSpc>
            </a:pPr>
            <a:r>
              <a:rPr lang="es-MX" sz="1800" b="0" i="0" u="none" strike="noStrike" baseline="0" dirty="0">
                <a:latin typeface="Arial" panose="020B0604020202020204" pitchFamily="34" charset="0"/>
                <a:cs typeface="Arial" panose="020B0604020202020204" pitchFamily="34" charset="0"/>
              </a:rPr>
              <a:t>mas felices” (p. 63). Existen muchos trabajos representativos a lo largo del tiempo, relativos a la aplicación del análisis de la conducta a las organizaciones (</a:t>
            </a:r>
            <a:r>
              <a:rPr lang="es-MX" sz="1800" b="0" i="0" u="none" strike="noStrike" baseline="0" dirty="0" err="1">
                <a:latin typeface="Arial" panose="020B0604020202020204" pitchFamily="34" charset="0"/>
                <a:cs typeface="Arial" panose="020B0604020202020204" pitchFamily="34" charset="0"/>
              </a:rPr>
              <a:t>Luthans</a:t>
            </a:r>
            <a:r>
              <a:rPr lang="es-MX" sz="1800" b="0" i="0" u="none" strike="noStrike" baseline="0" dirty="0">
                <a:latin typeface="Arial" panose="020B0604020202020204" pitchFamily="34" charset="0"/>
                <a:cs typeface="Arial" panose="020B0604020202020204" pitchFamily="34" charset="0"/>
              </a:rPr>
              <a:t> &amp; </a:t>
            </a:r>
            <a:r>
              <a:rPr lang="es-MX" sz="1800" b="0" i="0" u="none" strike="noStrike" baseline="0" dirty="0" err="1">
                <a:latin typeface="Arial" panose="020B0604020202020204" pitchFamily="34" charset="0"/>
                <a:cs typeface="Arial" panose="020B0604020202020204" pitchFamily="34" charset="0"/>
              </a:rPr>
              <a:t>Kreitner</a:t>
            </a:r>
            <a:r>
              <a:rPr lang="es-MX" sz="1800" b="0" i="0" u="none" strike="noStrike" baseline="0" dirty="0">
                <a:latin typeface="Arial" panose="020B0604020202020204" pitchFamily="34" charset="0"/>
                <a:cs typeface="Arial" panose="020B0604020202020204" pitchFamily="34" charset="0"/>
              </a:rPr>
              <a:t>, 1975; O/Brien, Dickinson &amp; </a:t>
            </a:r>
            <a:r>
              <a:rPr lang="es-MX" sz="1800" b="0" i="0" u="none" strike="noStrike" baseline="0" dirty="0" err="1">
                <a:latin typeface="Arial" panose="020B0604020202020204" pitchFamily="34" charset="0"/>
                <a:cs typeface="Arial" panose="020B0604020202020204" pitchFamily="34" charset="0"/>
              </a:rPr>
              <a:t>Rosow</a:t>
            </a:r>
            <a:r>
              <a:rPr lang="es-MX" sz="1800" b="0" i="0" u="none" strike="noStrike" baseline="0" dirty="0">
                <a:latin typeface="Arial" panose="020B0604020202020204" pitchFamily="34" charset="0"/>
                <a:cs typeface="Arial" panose="020B0604020202020204" pitchFamily="34" charset="0"/>
              </a:rPr>
              <a:t>, 1982). Actualmente el campo de la administración del comportamiento organizacional es un </a:t>
            </a:r>
            <a:r>
              <a:rPr lang="es-MX" dirty="0">
                <a:latin typeface="Arial" panose="020B0604020202020204" pitchFamily="34" charset="0"/>
                <a:cs typeface="Arial" panose="020B0604020202020204" pitchFamily="34" charset="0"/>
              </a:rPr>
              <a:t>á</a:t>
            </a:r>
            <a:r>
              <a:rPr lang="es-MX" sz="1800" b="0" i="0" u="none" strike="noStrike" baseline="0" dirty="0">
                <a:latin typeface="Arial" panose="020B0604020202020204" pitchFamily="34" charset="0"/>
                <a:cs typeface="Arial" panose="020B0604020202020204" pitchFamily="34" charset="0"/>
              </a:rPr>
              <a:t>rea creciente (Nolan, </a:t>
            </a:r>
            <a:r>
              <a:rPr lang="es-MX" sz="1800" b="0" i="0" u="none" strike="noStrike" baseline="0" dirty="0" err="1">
                <a:latin typeface="Arial" panose="020B0604020202020204" pitchFamily="34" charset="0"/>
                <a:cs typeface="Arial" panose="020B0604020202020204" pitchFamily="34" charset="0"/>
              </a:rPr>
              <a:t>Jarema</a:t>
            </a:r>
            <a:r>
              <a:rPr lang="es-MX" sz="1800" b="0" i="0" u="none" strike="noStrike" baseline="0" dirty="0">
                <a:latin typeface="Arial" panose="020B0604020202020204" pitchFamily="34" charset="0"/>
                <a:cs typeface="Arial" panose="020B0604020202020204" pitchFamily="34" charset="0"/>
              </a:rPr>
              <a:t> &amp; Austin, 1999) y con una revista propia: Revista de la administración del comportamiento </a:t>
            </a:r>
            <a:r>
              <a:rPr lang="en-US" sz="1800" b="0" i="0" u="none" strike="noStrike" baseline="0" dirty="0">
                <a:latin typeface="Arial" panose="020B0604020202020204" pitchFamily="34" charset="0"/>
                <a:cs typeface="Arial" panose="020B0604020202020204" pitchFamily="34" charset="0"/>
              </a:rPr>
              <a:t>organizational (Journal of Organizational Behavior Management), </a:t>
            </a:r>
            <a:r>
              <a:rPr lang="en-US" sz="1800" b="0" i="0" u="none" strike="noStrike" baseline="0" dirty="0" err="1">
                <a:latin typeface="Arial" panose="020B0604020202020204" pitchFamily="34" charset="0"/>
                <a:cs typeface="Arial" panose="020B0604020202020204" pitchFamily="34" charset="0"/>
              </a:rPr>
              <a:t>fundada</a:t>
            </a:r>
            <a:r>
              <a:rPr lang="en-US"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en 1977 por </a:t>
            </a:r>
            <a:r>
              <a:rPr lang="es-MX" sz="1800" b="0" i="0" u="none" strike="noStrike" baseline="0" dirty="0" err="1">
                <a:latin typeface="Arial" panose="020B0604020202020204" pitchFamily="34" charset="0"/>
                <a:cs typeface="Arial" panose="020B0604020202020204" pitchFamily="34" charset="0"/>
              </a:rPr>
              <a:t>Aubrey</a:t>
            </a:r>
            <a:r>
              <a:rPr lang="es-MX" sz="1800" b="0" i="0" u="none" strike="noStrike" baseline="0" dirty="0">
                <a:latin typeface="Arial" panose="020B0604020202020204" pitchFamily="34" charset="0"/>
                <a:cs typeface="Arial" panose="020B0604020202020204" pitchFamily="34" charset="0"/>
              </a:rPr>
              <a:t> Daniels.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962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BD04FC-55FF-4B73-9129-B29D28EEFC23}"/>
              </a:ext>
            </a:extLst>
          </p:cNvPr>
          <p:cNvSpPr>
            <a:spLocks noGrp="1"/>
          </p:cNvSpPr>
          <p:nvPr>
            <p:ph type="title"/>
          </p:nvPr>
        </p:nvSpPr>
        <p:spPr/>
        <p:txBody>
          <a:bodyPr/>
          <a:lstStyle/>
          <a:p>
            <a:r>
              <a:rPr lang="es-MX" dirty="0">
                <a:solidFill>
                  <a:schemeClr val="tx1"/>
                </a:solidFill>
                <a:latin typeface="Arial" panose="020B0604020202020204" pitchFamily="34" charset="0"/>
                <a:cs typeface="Arial" panose="020B0604020202020204" pitchFamily="34" charset="0"/>
              </a:rPr>
              <a:t>La explicación de la conducta</a:t>
            </a:r>
          </a:p>
        </p:txBody>
      </p:sp>
      <p:sp>
        <p:nvSpPr>
          <p:cNvPr id="3" name="Marcador de contenido 2">
            <a:extLst>
              <a:ext uri="{FF2B5EF4-FFF2-40B4-BE49-F238E27FC236}">
                <a16:creationId xmlns:a16="http://schemas.microsoft.com/office/drawing/2014/main" id="{194C2A6C-BC6B-459E-A002-31A0A2537410}"/>
              </a:ext>
            </a:extLst>
          </p:cNvPr>
          <p:cNvSpPr>
            <a:spLocks noGrp="1"/>
          </p:cNvSpPr>
          <p:nvPr>
            <p:ph idx="1"/>
          </p:nvPr>
        </p:nvSpPr>
        <p:spPr>
          <a:xfrm>
            <a:off x="5109983" y="519029"/>
            <a:ext cx="6275035" cy="5897536"/>
          </a:xfrm>
        </p:spPr>
        <p:txBody>
          <a:bodyPr>
            <a:noAutofit/>
          </a:bodyPr>
          <a:lstStyle/>
          <a:p>
            <a:pPr marL="0" indent="0" algn="just">
              <a:lnSpc>
                <a:spcPct val="150000"/>
              </a:lnSpc>
              <a:buNone/>
            </a:pPr>
            <a:r>
              <a:rPr lang="es-MX" b="0" i="0" u="none" strike="noStrike" baseline="0" dirty="0">
                <a:latin typeface="Arial" panose="020B0604020202020204" pitchFamily="34" charset="0"/>
                <a:cs typeface="Arial" panose="020B0604020202020204" pitchFamily="34" charset="0"/>
              </a:rPr>
              <a:t>El desarrollo de las características epistemológicas que sustentan la practica desde el análisis de la conducta tienen una marcada influencia del positivismo de Ernest Mach (Smith, 1986). Dentro de esta aproximación, la economía de los términos es una característica necesaria de toda explicación científica. La economía de los términos hace referencia a una comunicación eficiente y </a:t>
            </a:r>
            <a:r>
              <a:rPr lang="es-MX" b="0" i="1" u="none" strike="noStrike" baseline="0" dirty="0">
                <a:latin typeface="Arial" panose="020B0604020202020204" pitchFamily="34" charset="0"/>
                <a:cs typeface="Arial" panose="020B0604020202020204" pitchFamily="34" charset="0"/>
              </a:rPr>
              <a:t>económica </a:t>
            </a:r>
            <a:r>
              <a:rPr lang="es-MX" b="0" i="0" u="none" strike="noStrike" baseline="0" dirty="0">
                <a:latin typeface="Arial" panose="020B0604020202020204" pitchFamily="34" charset="0"/>
                <a:cs typeface="Arial" panose="020B0604020202020204" pitchFamily="34" charset="0"/>
              </a:rPr>
              <a:t>(sencilla) de las explicaciones científicas (</a:t>
            </a:r>
            <a:r>
              <a:rPr lang="es-MX" b="0" i="0" u="none" strike="noStrike" baseline="0" dirty="0" err="1">
                <a:latin typeface="Arial" panose="020B0604020202020204" pitchFamily="34" charset="0"/>
                <a:cs typeface="Arial" panose="020B0604020202020204" pitchFamily="34" charset="0"/>
              </a:rPr>
              <a:t>Baum</a:t>
            </a:r>
            <a:r>
              <a:rPr lang="es-MX" b="0" i="0" u="none" strike="noStrike" baseline="0" dirty="0">
                <a:latin typeface="Arial" panose="020B0604020202020204" pitchFamily="34" charset="0"/>
                <a:cs typeface="Arial" panose="020B0604020202020204" pitchFamily="34" charset="0"/>
              </a:rPr>
              <a:t>, 1994). Esto implica utilizar términos básicos y útiles</a:t>
            </a:r>
            <a:r>
              <a:rPr lang="es-MX" dirty="0">
                <a:latin typeface="Arial" panose="020B0604020202020204" pitchFamily="34" charset="0"/>
                <a:cs typeface="Arial" panose="020B0604020202020204" pitchFamily="34" charset="0"/>
              </a:rPr>
              <a:t> </a:t>
            </a:r>
            <a:r>
              <a:rPr lang="es-MX" b="0" i="0" u="none" strike="noStrike" baseline="0" dirty="0">
                <a:latin typeface="Arial" panose="020B0604020202020204" pitchFamily="34" charset="0"/>
                <a:cs typeface="Arial" panose="020B0604020202020204" pitchFamily="34" charset="0"/>
              </a:rPr>
              <a:t>(pragmáticos) que describen el objeto de estudio en cuestión.                 Los términos</a:t>
            </a:r>
            <a:r>
              <a:rPr lang="es-MX" dirty="0">
                <a:latin typeface="Arial" panose="020B0604020202020204" pitchFamily="34" charset="0"/>
                <a:cs typeface="Arial" panose="020B0604020202020204" pitchFamily="34" charset="0"/>
              </a:rPr>
              <a:t> </a:t>
            </a:r>
            <a:r>
              <a:rPr lang="es-MX" b="0" i="0" u="none" strike="noStrike" baseline="0" dirty="0">
                <a:latin typeface="Arial" panose="020B0604020202020204" pitchFamily="34" charset="0"/>
                <a:cs typeface="Arial" panose="020B0604020202020204" pitchFamily="34" charset="0"/>
              </a:rPr>
              <a:t>a utilizar, siempre se definen con base en ocurrencias empíricas. Bajo esta postura, explicar es describir utilizando los términos básicos</a:t>
            </a:r>
            <a:r>
              <a:rPr lang="es-MX" dirty="0">
                <a:latin typeface="Arial" panose="020B0604020202020204" pitchFamily="34" charset="0"/>
                <a:cs typeface="Arial" panose="020B0604020202020204" pitchFamily="34" charset="0"/>
              </a:rPr>
              <a:t> </a:t>
            </a:r>
            <a:r>
              <a:rPr lang="es-MX" b="0" i="0" u="none" strike="noStrike" baseline="0" dirty="0">
                <a:latin typeface="Arial" panose="020B0604020202020204" pitchFamily="34" charset="0"/>
                <a:cs typeface="Arial" panose="020B0604020202020204" pitchFamily="34" charset="0"/>
              </a:rPr>
              <a:t>en el lenguaje de los datos (Mach, 2013).</a:t>
            </a:r>
            <a:endParaRPr lang="es-MX" dirty="0">
              <a:latin typeface="Arial" panose="020B0604020202020204" pitchFamily="34" charset="0"/>
              <a:cs typeface="Arial" panose="020B0604020202020204" pitchFamily="34" charset="0"/>
            </a:endParaRPr>
          </a:p>
        </p:txBody>
      </p:sp>
      <p:sp>
        <p:nvSpPr>
          <p:cNvPr id="4" name="Marcador de texto 3">
            <a:extLst>
              <a:ext uri="{FF2B5EF4-FFF2-40B4-BE49-F238E27FC236}">
                <a16:creationId xmlns:a16="http://schemas.microsoft.com/office/drawing/2014/main" id="{8B2DA67F-91F6-415B-AC82-745453F8DF20}"/>
              </a:ext>
            </a:extLst>
          </p:cNvPr>
          <p:cNvSpPr>
            <a:spLocks noGrp="1"/>
          </p:cNvSpPr>
          <p:nvPr>
            <p:ph type="body" sz="half" idx="2"/>
          </p:nvPr>
        </p:nvSpPr>
        <p:spPr>
          <a:xfrm>
            <a:off x="746742" y="3942793"/>
            <a:ext cx="3501197" cy="723800"/>
          </a:xfrm>
        </p:spPr>
        <p:txBody>
          <a:bodyPr>
            <a:normAutofit/>
          </a:bodyPr>
          <a:lstStyle/>
          <a:p>
            <a:r>
              <a:rPr lang="es-MX" sz="2000" dirty="0">
                <a:solidFill>
                  <a:schemeClr val="tx1"/>
                </a:solidFill>
                <a:latin typeface="Arial" panose="020B0604020202020204" pitchFamily="34" charset="0"/>
                <a:cs typeface="Arial" panose="020B0604020202020204" pitchFamily="34" charset="0"/>
              </a:rPr>
              <a:t>Algunos Principios Básicos</a:t>
            </a:r>
          </a:p>
        </p:txBody>
      </p:sp>
    </p:spTree>
    <p:extLst>
      <p:ext uri="{BB962C8B-B14F-4D97-AF65-F5344CB8AC3E}">
        <p14:creationId xmlns:p14="http://schemas.microsoft.com/office/powerpoint/2010/main" val="1993298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39ACFA1-0454-42D0-A76F-0E9911F96A99}"/>
              </a:ext>
            </a:extLst>
          </p:cNvPr>
          <p:cNvSpPr txBox="1"/>
          <p:nvPr/>
        </p:nvSpPr>
        <p:spPr>
          <a:xfrm>
            <a:off x="599090" y="1292773"/>
            <a:ext cx="10972800" cy="4196020"/>
          </a:xfrm>
          <a:prstGeom prst="rect">
            <a:avLst/>
          </a:prstGeom>
          <a:noFill/>
        </p:spPr>
        <p:txBody>
          <a:bodyPr wrap="square" rtlCol="0">
            <a:spAutoFit/>
          </a:bodyPr>
          <a:lstStyle/>
          <a:p>
            <a:pPr algn="just">
              <a:lnSpc>
                <a:spcPct val="150000"/>
              </a:lnSpc>
            </a:pPr>
            <a:r>
              <a:rPr lang="en-US" sz="1800" b="0" i="0" u="none" strike="noStrike" baseline="0" dirty="0" err="1">
                <a:latin typeface="Arial" panose="020B0604020202020204" pitchFamily="34" charset="0"/>
                <a:cs typeface="Arial" panose="020B0604020202020204" pitchFamily="34" charset="0"/>
              </a:rPr>
              <a:t>En</a:t>
            </a:r>
            <a:r>
              <a:rPr lang="en-US" sz="1800" b="0" i="0" u="none" strike="noStrike" baseline="0" dirty="0">
                <a:latin typeface="Arial" panose="020B0604020202020204" pitchFamily="34" charset="0"/>
                <a:cs typeface="Arial" panose="020B0604020202020204" pitchFamily="34" charset="0"/>
              </a:rPr>
              <a:t> </a:t>
            </a:r>
            <a:r>
              <a:rPr lang="en-US" sz="1800" b="0" i="0" u="none" strike="noStrike" baseline="0" dirty="0" err="1">
                <a:latin typeface="Arial" panose="020B0604020202020204" pitchFamily="34" charset="0"/>
                <a:cs typeface="Arial" panose="020B0604020202020204" pitchFamily="34" charset="0"/>
              </a:rPr>
              <a:t>su</a:t>
            </a:r>
            <a:r>
              <a:rPr lang="en-US" sz="1800" b="0" i="0" u="none" strike="noStrike" baseline="0" dirty="0">
                <a:latin typeface="Arial" panose="020B0604020202020204" pitchFamily="34" charset="0"/>
                <a:cs typeface="Arial" panose="020B0604020202020204" pitchFamily="34" charset="0"/>
              </a:rPr>
              <a:t> “</a:t>
            </a:r>
            <a:r>
              <a:rPr lang="en-US" sz="1800" b="0" i="1" u="none" strike="noStrike" baseline="0" dirty="0">
                <a:latin typeface="Arial" panose="020B0604020202020204" pitchFamily="34" charset="0"/>
                <a:cs typeface="Arial" panose="020B0604020202020204" pitchFamily="34" charset="0"/>
              </a:rPr>
              <a:t>Are theories of learning </a:t>
            </a:r>
            <a:r>
              <a:rPr lang="es-MX" sz="1800" b="0" i="1" u="none" strike="noStrike" baseline="0" dirty="0" err="1">
                <a:latin typeface="Arial" panose="020B0604020202020204" pitchFamily="34" charset="0"/>
                <a:cs typeface="Arial" panose="020B0604020202020204" pitchFamily="34" charset="0"/>
              </a:rPr>
              <a:t>necessary</a:t>
            </a:r>
            <a:r>
              <a:rPr lang="es-MX" sz="1800" b="0" i="1" u="none" strike="noStrike" baseline="0"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Skinner (1950) hizo </a:t>
            </a:r>
            <a:r>
              <a:rPr lang="es-MX" dirty="0">
                <a:latin typeface="Arial" panose="020B0604020202020204" pitchFamily="34" charset="0"/>
                <a:cs typeface="Arial" panose="020B0604020202020204" pitchFamily="34" charset="0"/>
              </a:rPr>
              <a:t>é</a:t>
            </a:r>
            <a:r>
              <a:rPr lang="es-MX" sz="1800" b="0" i="0" u="none" strike="noStrike" baseline="0" dirty="0">
                <a:latin typeface="Arial" panose="020B0604020202020204" pitchFamily="34" charset="0"/>
                <a:cs typeface="Arial" panose="020B0604020202020204" pitchFamily="34" charset="0"/>
              </a:rPr>
              <a:t>nfasis en que las explicaciones de una ciencia de la conducta deberían de utilizar términos básicos anclados al “nivel de los datos”. En una critica directa a la influencia del positivismo lógico en psicología, Skinner (1984) establecía que el uso de teorías que requieren de la “operacionalización” de los términos son inútiles debido a que no se mueven en el nivel de los datos y no permiten una descripción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precisa de las relaciones funcionales observadas.         Sin embargo, cuando se utilizan términos económicos y pragmáticos anclados a los datos, no se requiere de “operacionalizar”, haciendo contacto directo con el objeto de estudio (la conducta por si misma) y evitando la entrada a construcciones hipotéticas (Johnston &amp; </a:t>
            </a:r>
            <a:r>
              <a:rPr lang="es-MX" sz="1800" b="0" i="0" u="none" strike="noStrike" baseline="0" dirty="0" err="1">
                <a:latin typeface="Arial" panose="020B0604020202020204" pitchFamily="34" charset="0"/>
                <a:cs typeface="Arial" panose="020B0604020202020204" pitchFamily="34" charset="0"/>
              </a:rPr>
              <a:t>Pennypacker</a:t>
            </a:r>
            <a:r>
              <a:rPr lang="es-MX" sz="1800" b="0" i="0" u="none" strike="noStrike" baseline="0" dirty="0">
                <a:latin typeface="Arial" panose="020B0604020202020204" pitchFamily="34" charset="0"/>
                <a:cs typeface="Arial" panose="020B0604020202020204" pitchFamily="34" charset="0"/>
              </a:rPr>
              <a:t>, 2009). Desde el análisis de la conducta, la construcción de definiciones funcionales para los términos a utilizar en una explicación permite garantizar la economía en las explicaciones (Skinner, 1961).</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377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E04C3AB-790C-45B5-8B19-2EC7778D6104}"/>
              </a:ext>
            </a:extLst>
          </p:cNvPr>
          <p:cNvSpPr txBox="1"/>
          <p:nvPr/>
        </p:nvSpPr>
        <p:spPr>
          <a:xfrm>
            <a:off x="646386" y="567559"/>
            <a:ext cx="10925504" cy="5858014"/>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La unidad básica de descripción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es la operante discriminada. Esta unidad consiste en un </a:t>
            </a:r>
            <a:r>
              <a:rPr lang="es-MX" sz="1800" b="0" i="1" u="none" strike="noStrike" baseline="0" dirty="0">
                <a:latin typeface="Arial" panose="020B0604020202020204" pitchFamily="34" charset="0"/>
                <a:cs typeface="Arial" panose="020B0604020202020204" pitchFamily="34" charset="0"/>
              </a:rPr>
              <a:t>estímulo discriminativo </a:t>
            </a:r>
            <a:r>
              <a:rPr lang="es-MX" sz="1800" b="0" i="0" u="none" strike="noStrike" baseline="0" dirty="0">
                <a:latin typeface="Arial" panose="020B0604020202020204" pitchFamily="34" charset="0"/>
                <a:cs typeface="Arial" panose="020B0604020202020204" pitchFamily="34" charset="0"/>
              </a:rPr>
              <a:t>que anuncia la oportunidad de responder, </a:t>
            </a:r>
            <a:r>
              <a:rPr lang="es-MX" sz="1800" b="0" i="1" u="none" strike="noStrike" baseline="0" dirty="0">
                <a:latin typeface="Arial" panose="020B0604020202020204" pitchFamily="34" charset="0"/>
                <a:cs typeface="Arial" panose="020B0604020202020204" pitchFamily="34" charset="0"/>
              </a:rPr>
              <a:t>una respuesta operante </a:t>
            </a:r>
            <a:r>
              <a:rPr lang="es-MX" sz="1800" b="0" i="0" u="none" strike="noStrike" baseline="0" dirty="0">
                <a:latin typeface="Arial" panose="020B0604020202020204" pitchFamily="34" charset="0"/>
                <a:cs typeface="Arial" panose="020B0604020202020204" pitchFamily="34" charset="0"/>
              </a:rPr>
              <a:t>que produce </a:t>
            </a:r>
            <a:r>
              <a:rPr lang="es-MX" sz="1800" b="0" i="1" u="none" strike="noStrike" baseline="0" dirty="0">
                <a:latin typeface="Arial" panose="020B0604020202020204" pitchFamily="34" charset="0"/>
                <a:cs typeface="Arial" panose="020B0604020202020204" pitchFamily="34" charset="0"/>
              </a:rPr>
              <a:t>una consecuencia </a:t>
            </a:r>
            <a:r>
              <a:rPr lang="es-MX" sz="1800" b="0" i="0" u="none" strike="noStrike" baseline="0" dirty="0">
                <a:latin typeface="Arial" panose="020B0604020202020204" pitchFamily="34" charset="0"/>
                <a:cs typeface="Arial" panose="020B0604020202020204" pitchFamily="34" charset="0"/>
              </a:rPr>
              <a:t>(estimulo) y una consecuencia que afecta la conducta. Se puede definir como un </a:t>
            </a:r>
            <a:r>
              <a:rPr lang="es-MX" sz="1800" b="0" i="1" u="none" strike="noStrike" baseline="0" dirty="0">
                <a:latin typeface="Arial" panose="020B0604020202020204" pitchFamily="34" charset="0"/>
                <a:cs typeface="Arial" panose="020B0604020202020204" pitchFamily="34" charset="0"/>
              </a:rPr>
              <a:t>reforzador </a:t>
            </a:r>
            <a:r>
              <a:rPr lang="es-MX" sz="1800" b="0" i="0" u="none" strike="noStrike" baseline="0" dirty="0">
                <a:latin typeface="Arial" panose="020B0604020202020204" pitchFamily="34" charset="0"/>
                <a:cs typeface="Arial" panose="020B0604020202020204" pitchFamily="34" charset="0"/>
              </a:rPr>
              <a:t>si su producción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incrementa la frecuencia de ocurrencia de la respuesta. El termino funcional hace referencia a la descripción de un concepto con base en las relaciones funcionales observadas (Johnston &amp; </a:t>
            </a:r>
            <a:r>
              <a:rPr lang="es-MX" sz="1800" b="0" i="0" u="none" strike="noStrike" baseline="0" dirty="0" err="1">
                <a:latin typeface="Arial" panose="020B0604020202020204" pitchFamily="34" charset="0"/>
                <a:cs typeface="Arial" panose="020B0604020202020204" pitchFamily="34" charset="0"/>
              </a:rPr>
              <a:t>Pennypacker</a:t>
            </a:r>
            <a:r>
              <a:rPr lang="es-MX" sz="1800" b="0" i="0" u="none" strike="noStrike" baseline="0" dirty="0">
                <a:latin typeface="Arial" panose="020B0604020202020204" pitchFamily="34" charset="0"/>
                <a:cs typeface="Arial" panose="020B0604020202020204" pitchFamily="34" charset="0"/>
              </a:rPr>
              <a:t>, 2009). De esta manera, una respuesta es definida con base en un efecto ambiental. En entornos aplicados, es frecuente utilizar definiciones que especifiquen topografía sin dejar de lado la primacía de la función (Barlow, </a:t>
            </a:r>
            <a:r>
              <a:rPr lang="es-MX" sz="1800" b="0" i="0" u="none" strike="noStrike" baseline="0" dirty="0" err="1">
                <a:latin typeface="Arial" panose="020B0604020202020204" pitchFamily="34" charset="0"/>
                <a:cs typeface="Arial" panose="020B0604020202020204" pitchFamily="34" charset="0"/>
              </a:rPr>
              <a:t>Nock</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&amp; </a:t>
            </a:r>
            <a:r>
              <a:rPr lang="es-MX" sz="1800" b="0" i="0" u="none" strike="noStrike" baseline="0" dirty="0" err="1">
                <a:latin typeface="Arial" panose="020B0604020202020204" pitchFamily="34" charset="0"/>
                <a:cs typeface="Arial" panose="020B0604020202020204" pitchFamily="34" charset="0"/>
              </a:rPr>
              <a:t>Hersen</a:t>
            </a:r>
            <a:r>
              <a:rPr lang="es-MX" sz="1800" b="0" i="0" u="none" strike="noStrike" baseline="0" dirty="0">
                <a:latin typeface="Arial" panose="020B0604020202020204" pitchFamily="34" charset="0"/>
                <a:cs typeface="Arial" panose="020B0604020202020204" pitchFamily="34" charset="0"/>
              </a:rPr>
              <a:t>, 2009).</a:t>
            </a:r>
          </a:p>
          <a:p>
            <a:pPr algn="just">
              <a:lnSpc>
                <a:spcPct val="150000"/>
              </a:lnSpc>
            </a:pPr>
            <a:endParaRPr lang="es-MX" sz="1800" b="0" i="0" u="none" strike="noStrike" baseline="0"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Un ejemplo de lo anterior es utilizar como variable dependiente el numero de entregas correctas de informes, emitidos por hora, por un guardia de seguridad. Las características, contenido y forma de exposición de un informe deben seguir una estructura especifica, pero pueden ser diferentes en su contenido por ocasión. Si se cumple con el criterio ambiental (aceptación del supervisor), la actividad cuenta como una instancia de la respuesta de interés.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0626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BE484E5-1530-4248-A286-9B5ABE5493A2}"/>
              </a:ext>
            </a:extLst>
          </p:cNvPr>
          <p:cNvSpPr txBox="1"/>
          <p:nvPr/>
        </p:nvSpPr>
        <p:spPr>
          <a:xfrm>
            <a:off x="740979" y="804042"/>
            <a:ext cx="10689020" cy="5027017"/>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De esta manera, una respuesta agrupa clases de diferentes actividades de un organismo (clases de respuesta) que comparten un mismo efecto ambiental. La definición</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de estimulo también puede usarse bajo esta misma lógica, identificándose</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a partir de un mismo efecto en un organismo (Skinner, 1961).</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Un ejemplo de lo anterior lo es la definición de un estimulo discriminativo para emitir conductas asociadas a la venta. Varios tipos de actividad de un cliente son usados como un tipo de pista porque comparten el mismo efecto discriminativo para la emisión de conductas concretas de venta (</a:t>
            </a:r>
            <a:r>
              <a:rPr lang="es-MX" sz="1800" b="0" i="0" u="none" strike="noStrike" baseline="0" dirty="0" err="1">
                <a:latin typeface="Arial" panose="020B0604020202020204" pitchFamily="34" charset="0"/>
                <a:cs typeface="Arial" panose="020B0604020202020204" pitchFamily="34" charset="0"/>
              </a:rPr>
              <a:t>Luthans</a:t>
            </a:r>
            <a:r>
              <a:rPr lang="es-MX" sz="1800" b="0" i="0" u="none" strike="noStrike" baseline="0" dirty="0">
                <a:latin typeface="Arial" panose="020B0604020202020204" pitchFamily="34" charset="0"/>
                <a:cs typeface="Arial" panose="020B0604020202020204" pitchFamily="34" charset="0"/>
              </a:rPr>
              <a:t> &amp; </a:t>
            </a:r>
            <a:r>
              <a:rPr lang="es-MX" sz="1800" b="0" i="0" u="none" strike="noStrike" baseline="0" dirty="0" err="1">
                <a:latin typeface="Arial" panose="020B0604020202020204" pitchFamily="34" charset="0"/>
                <a:cs typeface="Arial" panose="020B0604020202020204" pitchFamily="34" charset="0"/>
              </a:rPr>
              <a:t>Martinko</a:t>
            </a:r>
            <a:r>
              <a:rPr lang="es-MX" sz="1800" b="0" i="0" u="none" strike="noStrike" baseline="0" dirty="0">
                <a:latin typeface="Arial" panose="020B0604020202020204" pitchFamily="34" charset="0"/>
                <a:cs typeface="Arial" panose="020B0604020202020204" pitchFamily="34" charset="0"/>
              </a:rPr>
              <a:t>, 1978).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Toda explicación de la conducta, entonces, es una descripción de las relaciones funcionales observadas bajo estos términos. Para predicar el uso de algún término en una descripción, es necesaria la observación y confirmación funcional.</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0330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3502158-2A7C-4D36-8B46-1E4DD3F272CF}"/>
              </a:ext>
            </a:extLst>
          </p:cNvPr>
          <p:cNvSpPr txBox="1"/>
          <p:nvPr/>
        </p:nvSpPr>
        <p:spPr>
          <a:xfrm>
            <a:off x="614856" y="752313"/>
            <a:ext cx="10972800" cy="5442516"/>
          </a:xfrm>
          <a:prstGeom prst="rect">
            <a:avLst/>
          </a:prstGeom>
          <a:noFill/>
        </p:spPr>
        <p:txBody>
          <a:bodyPr wrap="square" rtlCol="0">
            <a:spAutoFit/>
          </a:bodyPr>
          <a:lstStyle/>
          <a:p>
            <a:pPr algn="just">
              <a:lnSpc>
                <a:spcPct val="150000"/>
              </a:lnSpc>
            </a:pPr>
            <a:r>
              <a:rPr lang="es-MX" sz="1800" b="0" i="0" u="none" strike="noStrike" baseline="0" dirty="0">
                <a:latin typeface="Arial" panose="020B0604020202020204" pitchFamily="34" charset="0"/>
                <a:cs typeface="Arial" panose="020B0604020202020204" pitchFamily="34" charset="0"/>
              </a:rPr>
              <a:t>Respecto a las bases ontológicas para entender la conducta, el aspecto principal que define al conductismo como radical es el reconocimiento de que la ciencia de la conducta es una ciencia natural (</a:t>
            </a:r>
            <a:r>
              <a:rPr lang="es-MX" sz="1800" b="0" i="0" u="none" strike="noStrike" baseline="0" dirty="0" err="1">
                <a:latin typeface="Arial" panose="020B0604020202020204" pitchFamily="34" charset="0"/>
                <a:cs typeface="Arial" panose="020B0604020202020204" pitchFamily="34" charset="0"/>
              </a:rPr>
              <a:t>Baum</a:t>
            </a:r>
            <a:r>
              <a:rPr lang="es-MX" sz="1800" b="0" i="0" u="none" strike="noStrike" baseline="0" dirty="0">
                <a:latin typeface="Arial" panose="020B0604020202020204" pitchFamily="34" charset="0"/>
                <a:cs typeface="Arial" panose="020B0604020202020204" pitchFamily="34" charset="0"/>
              </a:rPr>
              <a:t>, 2011b). Como ciencia natural, su objeto de estudio, la conducta individual, entra bajo este estatus. Una explicación de la conducta como fenómeno</a:t>
            </a:r>
            <a:r>
              <a:rPr lang="es-MX" dirty="0">
                <a:latin typeface="Arial" panose="020B0604020202020204" pitchFamily="34" charset="0"/>
                <a:cs typeface="Arial" panose="020B0604020202020204" pitchFamily="34" charset="0"/>
              </a:rPr>
              <a:t> </a:t>
            </a:r>
            <a:r>
              <a:rPr lang="es-MX" sz="1800" b="0" i="0" u="none" strike="noStrike" baseline="0" dirty="0">
                <a:latin typeface="Arial" panose="020B0604020202020204" pitchFamily="34" charset="0"/>
                <a:cs typeface="Arial" panose="020B0604020202020204" pitchFamily="34" charset="0"/>
              </a:rPr>
              <a:t>natural utiliza los términos básicos para la descripción de instancias de comportamiento y reconoce su origen y explicación exclusivamente en las características del ambiente y la historia evolutiva de una persona (Skinner, 1953). En palabras de </a:t>
            </a:r>
            <a:r>
              <a:rPr lang="es-MX" sz="1800" b="0" i="0" u="none" strike="noStrike" baseline="0" dirty="0" err="1">
                <a:latin typeface="Arial" panose="020B0604020202020204" pitchFamily="34" charset="0"/>
                <a:cs typeface="Arial" panose="020B0604020202020204" pitchFamily="34" charset="0"/>
              </a:rPr>
              <a:t>Baum</a:t>
            </a:r>
            <a:r>
              <a:rPr lang="es-MX" sz="1800" b="0" i="0" u="none" strike="noStrike" baseline="0" dirty="0">
                <a:latin typeface="Arial" panose="020B0604020202020204" pitchFamily="34" charset="0"/>
                <a:cs typeface="Arial" panose="020B0604020202020204" pitchFamily="34" charset="0"/>
              </a:rPr>
              <a:t> (2011b), en una teoría basada en el ambiente y la historia evolutiva: “…los estados internos, las variables intervinientes y los constructos hipotéticos no son requeridos” (p. 119).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sz="1800" b="0" i="0" u="none" strike="noStrike" baseline="0" dirty="0">
                <a:latin typeface="Arial" panose="020B0604020202020204" pitchFamily="34" charset="0"/>
                <a:cs typeface="Arial" panose="020B0604020202020204" pitchFamily="34" charset="0"/>
              </a:rPr>
              <a:t>En contraposición, la noción de agencia es la idea de que la conducta es causada o es resultado de la operación de un </a:t>
            </a:r>
            <a:r>
              <a:rPr lang="es-MX" sz="1800" b="0" i="1" u="none" strike="noStrike" baseline="0" dirty="0">
                <a:latin typeface="Arial" panose="020B0604020202020204" pitchFamily="34" charset="0"/>
                <a:cs typeface="Arial" panose="020B0604020202020204" pitchFamily="34" charset="0"/>
              </a:rPr>
              <a:t>agente </a:t>
            </a:r>
            <a:r>
              <a:rPr lang="es-MX" sz="1800" b="0" i="0" u="none" strike="noStrike" baseline="0" dirty="0">
                <a:latin typeface="Arial" panose="020B0604020202020204" pitchFamily="34" charset="0"/>
                <a:cs typeface="Arial" panose="020B0604020202020204" pitchFamily="34" charset="0"/>
              </a:rPr>
              <a:t>efector y no depende estrictamente de la variación ambiental (</a:t>
            </a:r>
            <a:r>
              <a:rPr lang="es-MX" sz="1800" b="0" i="0" u="none" strike="noStrike" baseline="0" dirty="0" err="1">
                <a:latin typeface="Arial" panose="020B0604020202020204" pitchFamily="34" charset="0"/>
                <a:cs typeface="Arial" panose="020B0604020202020204" pitchFamily="34" charset="0"/>
              </a:rPr>
              <a:t>Baum</a:t>
            </a:r>
            <a:r>
              <a:rPr lang="es-MX" sz="1800" b="0" i="0" u="none" strike="noStrike" baseline="0" dirty="0">
                <a:latin typeface="Arial" panose="020B0604020202020204" pitchFamily="34" charset="0"/>
                <a:cs typeface="Arial" panose="020B0604020202020204" pitchFamily="34" charset="0"/>
              </a:rPr>
              <a:t>, 1995).        La conducta no depende exclusivamente del ambiente, sino que puede ser determinada por un agente interno o “yo”.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556495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Atlas</Template>
  <TotalTime>95</TotalTime>
  <Words>2110</Words>
  <Application>Microsoft Office PowerPoint</Application>
  <PresentationFormat>Panorámica</PresentationFormat>
  <Paragraphs>37</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 Light</vt:lpstr>
      <vt:lpstr>Rockwell</vt:lpstr>
      <vt:lpstr>Wingdings</vt:lpstr>
      <vt:lpstr>Atlas</vt:lpstr>
      <vt:lpstr>Análisis Conductual Aplicado al Ámbito Organizacional</vt:lpstr>
      <vt:lpstr>Presentación de PowerPoint</vt:lpstr>
      <vt:lpstr>Presentación de PowerPoint</vt:lpstr>
      <vt:lpstr>Presentación de PowerPoint</vt:lpstr>
      <vt:lpstr>La explicación de la conducta</vt:lpstr>
      <vt:lpstr>Presentación de PowerPoint</vt:lpstr>
      <vt:lpstr>Presentación de PowerPoint</vt:lpstr>
      <vt:lpstr>Presentación de PowerPoint</vt:lpstr>
      <vt:lpstr>Presentación de PowerPoint</vt:lpstr>
      <vt:lpstr>Un ejemplo Ilustrativo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Conductual Aplicado al ámbito Organizacional</dc:title>
  <dc:creator>DR JAIME</dc:creator>
  <cp:lastModifiedBy>DR JAIME</cp:lastModifiedBy>
  <cp:revision>15</cp:revision>
  <dcterms:created xsi:type="dcterms:W3CDTF">2024-01-31T19:47:07Z</dcterms:created>
  <dcterms:modified xsi:type="dcterms:W3CDTF">2024-01-31T22:16:18Z</dcterms:modified>
</cp:coreProperties>
</file>