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61" d="100"/>
          <a:sy n="61" d="100"/>
        </p:scale>
        <p:origin x="8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87639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590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225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237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‹Nº›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9117461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171148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805894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76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438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570403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4/10/2024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915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4/10/2024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38545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7B06FF-7000-4A46-8786-805DB1EA3A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3986" y="2112581"/>
            <a:ext cx="11461531" cy="160808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MX" sz="6000" b="1" dirty="0">
                <a:latin typeface="Arial" panose="020B0604020202020204" pitchFamily="34" charset="0"/>
                <a:cs typeface="Arial" panose="020B0604020202020204" pitchFamily="34" charset="0"/>
              </a:rPr>
              <a:t>El análisis </a:t>
            </a:r>
            <a:r>
              <a:rPr lang="es-MX" sz="6000" b="1" dirty="0" err="1">
                <a:latin typeface="Arial" panose="020B0604020202020204" pitchFamily="34" charset="0"/>
                <a:cs typeface="Arial" panose="020B0604020202020204" pitchFamily="34" charset="0"/>
              </a:rPr>
              <a:t>conductal</a:t>
            </a:r>
            <a:r>
              <a:rPr lang="es-MX" sz="6000" b="1" dirty="0">
                <a:latin typeface="Arial" panose="020B0604020202020204" pitchFamily="34" charset="0"/>
                <a:cs typeface="Arial" panose="020B0604020202020204" pitchFamily="34" charset="0"/>
              </a:rPr>
              <a:t> aplicado en Méxi</a:t>
            </a:r>
            <a:r>
              <a:rPr lang="es-MX" sz="7200" b="1" dirty="0">
                <a:latin typeface="Arial" panose="020B0604020202020204" pitchFamily="34" charset="0"/>
                <a:cs typeface="Arial" panose="020B0604020202020204" pitchFamily="34" charset="0"/>
              </a:rPr>
              <a:t>co</a:t>
            </a:r>
            <a:br>
              <a:rPr lang="es-MX" sz="7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s-MX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CE8203A-ECA1-456A-9286-74FFC2C0C0BF}"/>
              </a:ext>
            </a:extLst>
          </p:cNvPr>
          <p:cNvSpPr txBox="1"/>
          <p:nvPr/>
        </p:nvSpPr>
        <p:spPr>
          <a:xfrm>
            <a:off x="756745" y="3799490"/>
            <a:ext cx="108782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dirty="0">
                <a:latin typeface="Arial" panose="020B0604020202020204" pitchFamily="34" charset="0"/>
                <a:cs typeface="Arial" panose="020B0604020202020204" pitchFamily="34" charset="0"/>
              </a:rPr>
              <a:t>Breve radiografía a través de la Revista Mexicana de Análisis de la Conducta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5A2F7C65-97D3-42E4-A037-401FED801A5B}"/>
              </a:ext>
            </a:extLst>
          </p:cNvPr>
          <p:cNvSpPr txBox="1"/>
          <p:nvPr/>
        </p:nvSpPr>
        <p:spPr>
          <a:xfrm>
            <a:off x="630621" y="5707118"/>
            <a:ext cx="110831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Alejandro León &amp;												</a:t>
            </a:r>
            <a:r>
              <a:rPr lang="es-MX" sz="2400" dirty="0" err="1">
                <a:latin typeface="Arial" panose="020B0604020202020204" pitchFamily="34" charset="0"/>
                <a:cs typeface="Arial" panose="020B0604020202020204" pitchFamily="34" charset="0"/>
              </a:rPr>
              <a:t>Ps</a:t>
            </a:r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 Jaime E Vargas M</a:t>
            </a:r>
          </a:p>
          <a:p>
            <a:r>
              <a:rPr lang="es-MX" sz="2400" dirty="0">
                <a:latin typeface="Arial" panose="020B0604020202020204" pitchFamily="34" charset="0"/>
                <a:cs typeface="Arial" panose="020B0604020202020204" pitchFamily="34" charset="0"/>
              </a:rPr>
              <a:t>Varsovia Hernández-Eslava											A515TE</a:t>
            </a:r>
          </a:p>
        </p:txBody>
      </p:sp>
    </p:spTree>
    <p:extLst>
      <p:ext uri="{BB962C8B-B14F-4D97-AF65-F5344CB8AC3E}">
        <p14:creationId xmlns:p14="http://schemas.microsoft.com/office/powerpoint/2010/main" val="3601906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A26CEC1C-418A-43F4-8901-0F6B695834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05436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introducción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674544F7-6FC4-4E3B-ABE7-9D46D7BA1824}"/>
              </a:ext>
            </a:extLst>
          </p:cNvPr>
          <p:cNvSpPr txBox="1"/>
          <p:nvPr/>
        </p:nvSpPr>
        <p:spPr>
          <a:xfrm>
            <a:off x="1277007" y="851339"/>
            <a:ext cx="10436773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s-MX" sz="1800" b="0" i="0" u="none" strike="noStrike" baseline="0" dirty="0">
              <a:solidFill>
                <a:srgbClr val="000000"/>
              </a:solidFill>
              <a:latin typeface="Open Sauce One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En1975 se conformó la Sociedad Mexicana de Análisis de la Conducta (SMAC).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En el mismo año (1975) se fundó la Revista Mexicana de Análisis de la Conducta (RMAC).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La RMAC, desde entonces, es la principal revista de Análisis de la Conducta (AC)       en México.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El AC tiene diferentes dimensiones (Cooper et al., 2020) una de las cuáles es la investigación y aplicación de los principios de la conducta para la mejora de la vida      de los individuos, conocida como Análisis Conductual Aplicado.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Las revistas científicas son medios fundamentales para caracterizar la evolución y el estado actual de una disciplina, sus líneas de generación y aplicación del conocimiento.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Una comunidad madura de practicantes de ACA documenta y hace públicos sus procedimientos, tratamientos y la efectividad asociada a estos. </a:t>
            </a:r>
          </a:p>
          <a:p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446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BFBFE2-78C3-4CCA-868E-811E4315F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1013005"/>
            <a:ext cx="10178322" cy="626608"/>
          </a:xfrm>
        </p:spPr>
        <p:txBody>
          <a:bodyPr>
            <a:noAutofit/>
          </a:bodyPr>
          <a:lstStyle/>
          <a:p>
            <a:pPr algn="ctr"/>
            <a:r>
              <a:rPr lang="es-MX" sz="4400" dirty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B5FE3DBB-F803-4901-84A0-365066BC71AA}"/>
              </a:ext>
            </a:extLst>
          </p:cNvPr>
          <p:cNvSpPr txBox="1"/>
          <p:nvPr/>
        </p:nvSpPr>
        <p:spPr>
          <a:xfrm>
            <a:off x="1182414" y="1277007"/>
            <a:ext cx="1023182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s-MX" sz="1800" b="0" i="0" u="none" strike="noStrike" baseline="0" dirty="0">
              <a:solidFill>
                <a:srgbClr val="000000"/>
              </a:solidFill>
              <a:latin typeface="Open Sauce One"/>
            </a:endParaRPr>
          </a:p>
          <a:p>
            <a:endParaRPr lang="es-MX" sz="1800" b="0" i="0" u="none" strike="noStrike" baseline="0" dirty="0">
              <a:latin typeface="Open Sauce One"/>
            </a:endParaRPr>
          </a:p>
          <a:p>
            <a:endParaRPr lang="es-MX" sz="1800" b="0" i="0" u="none" strike="noStrike" baseline="0" dirty="0">
              <a:latin typeface="Open Sauce One"/>
            </a:endParaRPr>
          </a:p>
          <a:p>
            <a:endParaRPr lang="es-MX" sz="1800" b="0" i="0" u="none" strike="noStrike" baseline="0" dirty="0">
              <a:latin typeface="Open Sauce One"/>
            </a:endParaRPr>
          </a:p>
          <a:p>
            <a:r>
              <a:rPr lang="es-MX" sz="4000" b="0" i="0" u="none" strike="noStrike" baseline="0" dirty="0">
                <a:latin typeface="Open Sauce One"/>
              </a:rPr>
              <a:t>Describir la evolución y estado actual del ACA en México a través de un breve análisis bibliométrico de la Revista Mexicana de Análisis de la Conducta. </a:t>
            </a:r>
          </a:p>
          <a:p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3454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175547-9234-468A-99E6-233F723DA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21201"/>
          </a:xfrm>
        </p:spPr>
        <p:txBody>
          <a:bodyPr>
            <a:normAutofit/>
          </a:bodyPr>
          <a:lstStyle/>
          <a:p>
            <a:pPr algn="ctr"/>
            <a:r>
              <a:rPr lang="es-MX" sz="4400" dirty="0">
                <a:latin typeface="Arial" panose="020B0604020202020204" pitchFamily="34" charset="0"/>
                <a:cs typeface="Arial" panose="020B0604020202020204" pitchFamily="34" charset="0"/>
              </a:rPr>
              <a:t>Metodología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E861EA6-61BE-4553-A49C-001021F37E3B}"/>
              </a:ext>
            </a:extLst>
          </p:cNvPr>
          <p:cNvSpPr txBox="1"/>
          <p:nvPr/>
        </p:nvSpPr>
        <p:spPr>
          <a:xfrm>
            <a:off x="1466193" y="1040524"/>
            <a:ext cx="10342179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s-MX" sz="1800" b="0" i="0" u="none" strike="noStrike" baseline="0" dirty="0">
              <a:solidFill>
                <a:srgbClr val="000000"/>
              </a:solidFill>
              <a:latin typeface="Open Sauce One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Búsqueda en la base de datos </a:t>
            </a:r>
            <a:r>
              <a:rPr lang="es-MX" sz="20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Scopus</a:t>
            </a:r>
            <a:r>
              <a:rPr lang="es-MX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, usando el gestor </a:t>
            </a:r>
            <a:r>
              <a:rPr lang="es-MX" sz="20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Publish</a:t>
            </a:r>
            <a:r>
              <a:rPr lang="es-MX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es-MX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MX" sz="20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Perish</a:t>
            </a:r>
            <a:r>
              <a:rPr lang="es-MX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, con los siguientes criterios: </a:t>
            </a:r>
          </a:p>
          <a:p>
            <a:r>
              <a:rPr lang="es-MX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		Periodo 2003 - a la fecha </a:t>
            </a:r>
          </a:p>
          <a:p>
            <a:r>
              <a:rPr lang="es-MX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		Palabras Clave: Tratamiento OR Intervención OR </a:t>
            </a:r>
          </a:p>
          <a:p>
            <a:r>
              <a:rPr lang="es-MX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		Programa OR Análisis Conductual Aplicado (N=166)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sz="2000" b="0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Filtrado de artículos (N=16) que cumplieron con los siguientes criterios: </a:t>
            </a:r>
          </a:p>
          <a:p>
            <a:r>
              <a:rPr lang="es-MX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		Datos de observación directa </a:t>
            </a:r>
          </a:p>
          <a:p>
            <a:r>
              <a:rPr lang="es-MX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		Diseños de caso único (AB y sus variantes), </a:t>
            </a:r>
            <a:r>
              <a:rPr lang="es-MX" sz="2000" b="0" i="0" u="none" strike="noStrike" baseline="0" dirty="0" err="1">
                <a:latin typeface="Arial" panose="020B0604020202020204" pitchFamily="34" charset="0"/>
                <a:cs typeface="Arial" panose="020B0604020202020204" pitchFamily="34" charset="0"/>
              </a:rPr>
              <a:t>ó</a:t>
            </a:r>
            <a:r>
              <a:rPr lang="es-MX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s-MX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		Evaluaciones basadas en relaciones funcionales.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s-MX" sz="2000" b="0" i="0" u="none" strike="noStrike" baseline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Se emplearon datos recuperados de Redalyc.org para contextualizar los análisis realizados.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Se analizó la evolución del número de artículos de ACA en el periodo de referencia.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Se realizaron análisis por tópicos de las publicaciones y género de los autores de artículos en ACA. </a:t>
            </a:r>
          </a:p>
          <a:p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4658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F78133-9757-43E8-9658-E8B2AE46F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36" y="3090041"/>
            <a:ext cx="4408143" cy="721201"/>
          </a:xfrm>
        </p:spPr>
        <p:txBody>
          <a:bodyPr>
            <a:normAutofit fontScale="90000"/>
          </a:bodyPr>
          <a:lstStyle/>
          <a:p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C0EF510-D7F0-4003-9479-C73A6B173990}"/>
              </a:ext>
            </a:extLst>
          </p:cNvPr>
          <p:cNvSpPr txBox="1"/>
          <p:nvPr/>
        </p:nvSpPr>
        <p:spPr>
          <a:xfrm>
            <a:off x="1198179" y="1466193"/>
            <a:ext cx="103421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2F782FBA-0DBB-4F78-B160-B3AB66BD4D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49917" y="1"/>
            <a:ext cx="666881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739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C0AA6522-76DA-4747-999F-88AA663D26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0794" y="236483"/>
            <a:ext cx="6463206" cy="6609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392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CF659502-62DB-41D9-BFF4-435579DC2B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7225" y="0"/>
            <a:ext cx="7070099" cy="6833942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4C942105-1825-4966-97C7-37355C77FB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4414" y="4228729"/>
            <a:ext cx="630621" cy="916239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D41F30B7-0C8E-451D-918E-F9704F6F4B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2689" y="4240923"/>
            <a:ext cx="618505" cy="898636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D434F13-1835-4170-9FD9-183B16EE83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7089" y="4235373"/>
            <a:ext cx="630621" cy="916238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091F551F-8117-47AD-8554-DF184DF646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64653" y="4240924"/>
            <a:ext cx="629356" cy="914400"/>
          </a:xfrm>
          <a:prstGeom prst="rect">
            <a:avLst/>
          </a:prstGeom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DD780CD9-840A-4F6E-9A18-F905DA10E8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6979" y="5123793"/>
            <a:ext cx="623683" cy="906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2547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E00640-8179-4914-A399-FC095B1109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689670"/>
          </a:xfrm>
        </p:spPr>
        <p:txBody>
          <a:bodyPr>
            <a:normAutofit fontScale="90000"/>
          </a:bodyPr>
          <a:lstStyle/>
          <a:p>
            <a:pPr algn="ctr"/>
            <a:r>
              <a:rPr lang="es-MX" sz="4400" dirty="0">
                <a:latin typeface="Arial" panose="020B0604020202020204" pitchFamily="34" charset="0"/>
                <a:cs typeface="Arial" panose="020B0604020202020204" pitchFamily="34" charset="0"/>
              </a:rPr>
              <a:t>conclusiones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D28E96F-43C6-439F-84AE-00E903027BFA}"/>
              </a:ext>
            </a:extLst>
          </p:cNvPr>
          <p:cNvSpPr txBox="1"/>
          <p:nvPr/>
        </p:nvSpPr>
        <p:spPr>
          <a:xfrm>
            <a:off x="1119352" y="1150883"/>
            <a:ext cx="10279117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Las publicaciones de ACA en la RMAC han sido escasas de manera consistente. Tomándolas como referencia, es plausible sostener que el ACA en México ha sido exiguo.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En promedio, el ACA tiene 0.71 artículos publicados por Vol. y 0.35 por Núm. El Núm. 1 de 2023 carece de artículos de ACA.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La mayoría de los artículos de ACA tienen mujeres como primeras autoras, contrastando con la RMAC en general (Curiel et al, 2020). 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MX" sz="2000" b="0" i="0" u="none" strike="noStrike" baseline="0" dirty="0">
                <a:latin typeface="Arial" panose="020B0604020202020204" pitchFamily="34" charset="0"/>
                <a:cs typeface="Arial" panose="020B0604020202020204" pitchFamily="34" charset="0"/>
              </a:rPr>
              <a:t>Se requieren iniciativas para fortalecer el ACA en México, desarrollando una comunidad de practicantes madura que documente tratamientos y evaluaciones en apego a los estándares internacionales del AC y de las intervenciones basadas en evidencia. </a:t>
            </a:r>
          </a:p>
          <a:p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7412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25F77ED-B9F9-4ECF-8E08-E21710844673}"/>
              </a:ext>
            </a:extLst>
          </p:cNvPr>
          <p:cNvSpPr txBox="1"/>
          <p:nvPr/>
        </p:nvSpPr>
        <p:spPr>
          <a:xfrm>
            <a:off x="2963917" y="2049517"/>
            <a:ext cx="6589986" cy="2343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Referencia</a:t>
            </a:r>
          </a:p>
          <a:p>
            <a:pPr>
              <a:lnSpc>
                <a:spcPct val="150000"/>
              </a:lnSpc>
            </a:pP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Alejandro León  y  Varsovia Hernández-Eslava</a:t>
            </a:r>
          </a:p>
          <a:p>
            <a:pPr>
              <a:lnSpc>
                <a:spcPct val="150000"/>
              </a:lnSpc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OMPAC, Primer Congreso Internacional</a:t>
            </a:r>
          </a:p>
          <a:p>
            <a:pPr>
              <a:lnSpc>
                <a:spcPct val="150000"/>
              </a:lnSpc>
            </a:pPr>
            <a:r>
              <a:rPr lang="es-MX" sz="2000" dirty="0">
                <a:latin typeface="Arial" panose="020B0604020202020204" pitchFamily="34" charset="0"/>
                <a:cs typeface="Arial" panose="020B0604020202020204" pitchFamily="34" charset="0"/>
              </a:rPr>
              <a:t>Oaxaca, México, Agosto del 2023</a:t>
            </a:r>
          </a:p>
        </p:txBody>
      </p:sp>
    </p:spTree>
    <p:extLst>
      <p:ext uri="{BB962C8B-B14F-4D97-AF65-F5344CB8AC3E}">
        <p14:creationId xmlns:p14="http://schemas.microsoft.com/office/powerpoint/2010/main" val="2988463089"/>
      </p:ext>
    </p:extLst>
  </p:cSld>
  <p:clrMapOvr>
    <a:masterClrMapping/>
  </p:clrMapOvr>
</p:sld>
</file>

<file path=ppt/theme/theme1.xml><?xml version="1.0" encoding="utf-8"?>
<a:theme xmlns:a="http://schemas.openxmlformats.org/drawingml/2006/main" name="Distintivo">
  <a:themeElements>
    <a:clrScheme name="Distintivo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Distintivo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stintivo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TM10001106[[fn=Distintivo]]</Template>
  <TotalTime>79</TotalTime>
  <Words>512</Words>
  <Application>Microsoft Office PowerPoint</Application>
  <PresentationFormat>Panorámica</PresentationFormat>
  <Paragraphs>44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Gill Sans MT</vt:lpstr>
      <vt:lpstr>Impact</vt:lpstr>
      <vt:lpstr>Open Sauce One</vt:lpstr>
      <vt:lpstr>Distintivo</vt:lpstr>
      <vt:lpstr>El análisis conductal aplicado en México </vt:lpstr>
      <vt:lpstr>introducción</vt:lpstr>
      <vt:lpstr>objetivo</vt:lpstr>
      <vt:lpstr>Metodología</vt:lpstr>
      <vt:lpstr>resultados</vt:lpstr>
      <vt:lpstr>Presentación de PowerPoint</vt:lpstr>
      <vt:lpstr>Presentación de PowerPoint</vt:lpstr>
      <vt:lpstr>conclusiones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análisis conductal aplicado en México</dc:title>
  <dc:creator>DR JAIME</dc:creator>
  <cp:lastModifiedBy>DR JAIME</cp:lastModifiedBy>
  <cp:revision>10</cp:revision>
  <dcterms:created xsi:type="dcterms:W3CDTF">2024-04-10T15:19:36Z</dcterms:created>
  <dcterms:modified xsi:type="dcterms:W3CDTF">2024-04-10T16:39:22Z</dcterms:modified>
</cp:coreProperties>
</file>