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76EB9D5-7E1A-4433-8B21-2237CC26FA2C}" type="datetimeFigureOut">
              <a:rPr lang="en-US" smtClean="0"/>
              <a:t>1/31/2024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58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5516DA-9D86-4E1E-A623-C11F9F74EB59}"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396764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5516DA-9D86-4E1E-A623-C11F9F74EB59}"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9609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5516DA-9D86-4E1E-A623-C11F9F74EB59}"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3291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5516DA-9D86-4E1E-A623-C11F9F74EB59}"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261070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5516DA-9D86-4E1E-A623-C11F9F74EB59}"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8666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C5516DA-9D86-4E1E-A623-C11F9F74EB59}"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5120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900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41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365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EC2AB55-62C0-407E-B706-C907B44B0BFC}"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69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45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4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05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5813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D0B8D63-E026-4E54-B301-C824E1BD14F3}"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50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C423185-9573-406A-8068-0AB4F2335019}"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5661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5516DA-9D86-4E1E-A623-C11F9F74EB59}" type="datetimeFigureOut">
              <a:rPr lang="en-US" smtClean="0"/>
              <a:t>1/31/2024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899894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01E09-3000-4446-9F5E-45F7921694C2}"/>
              </a:ext>
            </a:extLst>
          </p:cNvPr>
          <p:cNvSpPr>
            <a:spLocks noGrp="1"/>
          </p:cNvSpPr>
          <p:nvPr>
            <p:ph type="ctrTitle"/>
          </p:nvPr>
        </p:nvSpPr>
        <p:spPr>
          <a:xfrm>
            <a:off x="2459421" y="1939159"/>
            <a:ext cx="7299435" cy="1384443"/>
          </a:xfrm>
        </p:spPr>
        <p:txBody>
          <a:bodyPr/>
          <a:lstStyle/>
          <a:p>
            <a:r>
              <a:rPr lang="es-MX" sz="3600" dirty="0">
                <a:latin typeface="Arial" panose="020B0604020202020204" pitchFamily="34" charset="0"/>
                <a:cs typeface="Arial" panose="020B0604020202020204" pitchFamily="34" charset="0"/>
              </a:rPr>
              <a:t>Aplicando el Análisis Conductual </a:t>
            </a:r>
            <a:br>
              <a:rPr lang="es-MX" sz="3600" dirty="0">
                <a:latin typeface="Arial" panose="020B0604020202020204" pitchFamily="34" charset="0"/>
                <a:cs typeface="Arial" panose="020B0604020202020204" pitchFamily="34" charset="0"/>
              </a:rPr>
            </a:br>
            <a:r>
              <a:rPr lang="es-MX" sz="3600" dirty="0">
                <a:latin typeface="Arial" panose="020B0604020202020204" pitchFamily="34" charset="0"/>
                <a:cs typeface="Arial" panose="020B0604020202020204" pitchFamily="34" charset="0"/>
              </a:rPr>
              <a:t>a las Organizaciones</a:t>
            </a:r>
          </a:p>
        </p:txBody>
      </p:sp>
      <p:sp>
        <p:nvSpPr>
          <p:cNvPr id="3" name="Subtítulo 2">
            <a:extLst>
              <a:ext uri="{FF2B5EF4-FFF2-40B4-BE49-F238E27FC236}">
                <a16:creationId xmlns:a16="http://schemas.microsoft.com/office/drawing/2014/main" id="{994FE0DD-B002-4235-A0D2-23E7C67563B6}"/>
              </a:ext>
            </a:extLst>
          </p:cNvPr>
          <p:cNvSpPr>
            <a:spLocks noGrp="1"/>
          </p:cNvSpPr>
          <p:nvPr>
            <p:ph type="subTitle" idx="1"/>
          </p:nvPr>
        </p:nvSpPr>
        <p:spPr>
          <a:xfrm>
            <a:off x="2692398" y="3657597"/>
            <a:ext cx="6815669" cy="630624"/>
          </a:xfrm>
        </p:spPr>
        <p:txBody>
          <a:bodyPr>
            <a:noAutofit/>
          </a:bodyPr>
          <a:lstStyle/>
          <a:p>
            <a:r>
              <a:rPr lang="es-MX" sz="2400" dirty="0">
                <a:latin typeface="Arial" panose="020B0604020202020204" pitchFamily="34" charset="0"/>
                <a:cs typeface="Arial" panose="020B0604020202020204" pitchFamily="34" charset="0"/>
              </a:rPr>
              <a:t>David A. Wilder  y  John Austin 2009</a:t>
            </a:r>
          </a:p>
        </p:txBody>
      </p:sp>
      <p:sp>
        <p:nvSpPr>
          <p:cNvPr id="4" name="CuadroTexto 3">
            <a:extLst>
              <a:ext uri="{FF2B5EF4-FFF2-40B4-BE49-F238E27FC236}">
                <a16:creationId xmlns:a16="http://schemas.microsoft.com/office/drawing/2014/main" id="{5AE64869-BD13-40BA-8183-111EFFB2D30F}"/>
              </a:ext>
            </a:extLst>
          </p:cNvPr>
          <p:cNvSpPr txBox="1"/>
          <p:nvPr/>
        </p:nvSpPr>
        <p:spPr>
          <a:xfrm>
            <a:off x="4650827" y="5842337"/>
            <a:ext cx="2727435" cy="1015663"/>
          </a:xfrm>
          <a:prstGeom prst="rect">
            <a:avLst/>
          </a:prstGeom>
          <a:noFill/>
        </p:spPr>
        <p:txBody>
          <a:bodyPr wrap="square" rtlCol="0">
            <a:spAutoFit/>
          </a:bodyPr>
          <a:lstStyle/>
          <a:p>
            <a:r>
              <a:rPr lang="es-MX" sz="2000" dirty="0" err="1">
                <a:latin typeface="Arial" panose="020B0604020202020204" pitchFamily="34" charset="0"/>
                <a:cs typeface="Arial" panose="020B0604020202020204" pitchFamily="34" charset="0"/>
              </a:rPr>
              <a:t>Ps</a:t>
            </a:r>
            <a:r>
              <a:rPr lang="es-MX" sz="2000" dirty="0">
                <a:latin typeface="Arial" panose="020B0604020202020204" pitchFamily="34" charset="0"/>
                <a:cs typeface="Arial" panose="020B0604020202020204" pitchFamily="34" charset="0"/>
              </a:rPr>
              <a:t> Jaime E Vargas M</a:t>
            </a:r>
          </a:p>
          <a:p>
            <a:endParaRPr lang="es-MX" sz="2000" dirty="0">
              <a:latin typeface="Arial" panose="020B0604020202020204" pitchFamily="34" charset="0"/>
              <a:cs typeface="Arial" panose="020B0604020202020204" pitchFamily="34" charset="0"/>
            </a:endParaRPr>
          </a:p>
          <a:p>
            <a:pPr algn="ctr"/>
            <a:r>
              <a:rPr lang="es-MX" sz="2000" b="1" dirty="0">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2030548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2C068B3-D9D3-497A-A5FF-D6AE6A49DF80}"/>
              </a:ext>
            </a:extLst>
          </p:cNvPr>
          <p:cNvSpPr txBox="1"/>
          <p:nvPr/>
        </p:nvSpPr>
        <p:spPr>
          <a:xfrm>
            <a:off x="930166" y="961697"/>
            <a:ext cx="10405241"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lugar de ello, una visión de los datos desde la perspectiva analítica conductual, sugirió que los cambios en el comportamiento fueron el resultado de la manipulación del conocimiento de los resultados y el reforzamiento positivo, en la modalidad de incentivos monetarios (Parsons, 1992). Por esta y otras razones relacionadas, Parsons (1992) argumentó que los estudios Hawthorne representan un experimento OBM temprano.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producto principal del campo, la revista JOBM, inicia su publicación en 1977. Sin embargo, para ese momento más de 45 artículos sobre OBM habían sido publicados en otras revistas y al menos una firma consultora OBM se había ya establecido. </a:t>
            </a:r>
            <a:r>
              <a:rPr lang="es-MX" b="1" dirty="0" err="1">
                <a:latin typeface="Arial" panose="020B0604020202020204" pitchFamily="34" charset="0"/>
                <a:cs typeface="Arial" panose="020B0604020202020204" pitchFamily="34" charset="0"/>
              </a:rPr>
              <a:t>Aubrey</a:t>
            </a:r>
            <a:r>
              <a:rPr lang="es-MX" b="1" dirty="0">
                <a:latin typeface="Arial" panose="020B0604020202020204" pitchFamily="34" charset="0"/>
                <a:cs typeface="Arial" panose="020B0604020202020204" pitchFamily="34" charset="0"/>
              </a:rPr>
              <a:t> Daniels </a:t>
            </a:r>
            <a:r>
              <a:rPr lang="es-MX" dirty="0">
                <a:latin typeface="Arial" panose="020B0604020202020204" pitchFamily="34" charset="0"/>
                <a:cs typeface="Arial" panose="020B0604020202020204" pitchFamily="34" charset="0"/>
              </a:rPr>
              <a:t>fue el primer editor del JOBM y su influencia en el campo permanece fuerte hasta este día, mediante sus diversas publicaciones describiendo el OBM y mediante la firma consultora que fundó, </a:t>
            </a:r>
            <a:r>
              <a:rPr lang="es-MX" dirty="0" err="1">
                <a:latin typeface="Arial" panose="020B0604020202020204" pitchFamily="34" charset="0"/>
                <a:cs typeface="Arial" panose="020B0604020202020204" pitchFamily="34" charset="0"/>
              </a:rPr>
              <a:t>Aubrey</a:t>
            </a:r>
            <a:r>
              <a:rPr lang="es-MX" dirty="0">
                <a:latin typeface="Arial" panose="020B0604020202020204" pitchFamily="34" charset="0"/>
                <a:cs typeface="Arial" panose="020B0604020202020204" pitchFamily="34" charset="0"/>
              </a:rPr>
              <a:t> Daniels  International (</a:t>
            </a:r>
            <a:r>
              <a:rPr lang="es-MX" dirty="0" err="1">
                <a:latin typeface="Arial" panose="020B0604020202020204" pitchFamily="34" charset="0"/>
                <a:cs typeface="Arial" panose="020B0604020202020204" pitchFamily="34" charset="0"/>
              </a:rPr>
              <a:t>Bucklin</a:t>
            </a:r>
            <a:r>
              <a:rPr lang="es-MX" dirty="0">
                <a:latin typeface="Arial" panose="020B0604020202020204" pitchFamily="34" charset="0"/>
                <a:cs typeface="Arial" panose="020B0604020202020204" pitchFamily="34" charset="0"/>
              </a:rPr>
              <a:t> et al, 2000). El JOBM es ahora una revista cuatrimestral  publicada por Haworth </a:t>
            </a:r>
            <a:r>
              <a:rPr lang="es-MX" dirty="0" err="1">
                <a:latin typeface="Arial" panose="020B0604020202020204" pitchFamily="34" charset="0"/>
                <a:cs typeface="Arial" panose="020B0604020202020204" pitchFamily="34" charset="0"/>
              </a:rPr>
              <a:t>Press</a:t>
            </a:r>
            <a:r>
              <a:rPr lang="es-MX"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351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E8894-C7F9-4E71-8AC6-C04713695E67}"/>
              </a:ext>
            </a:extLst>
          </p:cNvPr>
          <p:cNvSpPr>
            <a:spLocks noGrp="1"/>
          </p:cNvSpPr>
          <p:nvPr>
            <p:ph type="title"/>
          </p:nvPr>
        </p:nvSpPr>
        <p:spPr/>
        <p:txBody>
          <a:bodyPr>
            <a:normAutofit fontScale="90000"/>
          </a:bodyPr>
          <a:lstStyle/>
          <a:p>
            <a:r>
              <a:rPr lang="es-MX" dirty="0">
                <a:latin typeface="Arial" panose="020B0604020202020204" pitchFamily="34" charset="0"/>
                <a:cs typeface="Arial" panose="020B0604020202020204" pitchFamily="34" charset="0"/>
              </a:rPr>
              <a:t>Tópicos OBM comunes </a:t>
            </a:r>
            <a:br>
              <a:rPr lang="es-MX" dirty="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y Áreas de Aplicación</a:t>
            </a:r>
          </a:p>
        </p:txBody>
      </p:sp>
      <p:sp>
        <p:nvSpPr>
          <p:cNvPr id="3" name="CuadroTexto 2">
            <a:extLst>
              <a:ext uri="{FF2B5EF4-FFF2-40B4-BE49-F238E27FC236}">
                <a16:creationId xmlns:a16="http://schemas.microsoft.com/office/drawing/2014/main" id="{3268D3E6-B56F-45C6-BB6B-FDA04634B743}"/>
              </a:ext>
            </a:extLst>
          </p:cNvPr>
          <p:cNvSpPr txBox="1"/>
          <p:nvPr/>
        </p:nvSpPr>
        <p:spPr>
          <a:xfrm>
            <a:off x="914400" y="2711669"/>
            <a:ext cx="10373710"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aplicación OBM temprana, particularmente interesante, ocurrió en la Emery Air </a:t>
            </a:r>
            <a:r>
              <a:rPr lang="es-MX" dirty="0" err="1">
                <a:latin typeface="Arial" panose="020B0604020202020204" pitchFamily="34" charset="0"/>
                <a:cs typeface="Arial" panose="020B0604020202020204" pitchFamily="34" charset="0"/>
              </a:rPr>
              <a:t>Freight</a:t>
            </a:r>
            <a:r>
              <a:rPr lang="es-MX" dirty="0">
                <a:latin typeface="Arial" panose="020B0604020202020204" pitchFamily="34" charset="0"/>
                <a:cs typeface="Arial" panose="020B0604020202020204" pitchFamily="34" charset="0"/>
              </a:rPr>
              <a:t>.     Edward J. </a:t>
            </a:r>
            <a:r>
              <a:rPr lang="es-MX" dirty="0" err="1">
                <a:latin typeface="Arial" panose="020B0604020202020204" pitchFamily="34" charset="0"/>
                <a:cs typeface="Arial" panose="020B0604020202020204" pitchFamily="34" charset="0"/>
              </a:rPr>
              <a:t>Feeney</a:t>
            </a:r>
            <a:r>
              <a:rPr lang="es-MX" dirty="0">
                <a:latin typeface="Arial" panose="020B0604020202020204" pitchFamily="34" charset="0"/>
                <a:cs typeface="Arial" panose="020B0604020202020204" pitchFamily="34" charset="0"/>
              </a:rPr>
              <a:t>, que para ese tiempo era el administrador de ventas, acudió a un taller relacionado con OBM en la Universidad de Michigan, en los últimos años de la década de los 1960’s. En base a lo que había aprendido en ese taller, </a:t>
            </a:r>
            <a:r>
              <a:rPr lang="es-MX" dirty="0" err="1">
                <a:latin typeface="Arial" panose="020B0604020202020204" pitchFamily="34" charset="0"/>
                <a:cs typeface="Arial" panose="020B0604020202020204" pitchFamily="34" charset="0"/>
              </a:rPr>
              <a:t>Feeney</a:t>
            </a:r>
            <a:r>
              <a:rPr lang="es-MX" dirty="0">
                <a:latin typeface="Arial" panose="020B0604020202020204" pitchFamily="34" charset="0"/>
                <a:cs typeface="Arial" panose="020B0604020202020204" pitchFamily="34" charset="0"/>
              </a:rPr>
              <a:t> diseñó un paquete de entrenamiento en ventas para Emery que resultó en un enorme incremento de sus ventas.               Él entonces tomó talleres adicionales relacionados con OBM, e impulsado por su éxito inicial, produjo programas mejorados de ejecuciones para su compañía, que eventualmente resultaron en un incremento anual de ingresos por 2 millones (O’Brien, Dickinson &amp; </a:t>
            </a:r>
            <a:r>
              <a:rPr lang="es-MX" dirty="0" err="1">
                <a:latin typeface="Arial" panose="020B0604020202020204" pitchFamily="34" charset="0"/>
                <a:cs typeface="Arial" panose="020B0604020202020204" pitchFamily="34" charset="0"/>
              </a:rPr>
              <a:t>Rosow</a:t>
            </a:r>
            <a:r>
              <a:rPr lang="es-MX" dirty="0">
                <a:latin typeface="Arial" panose="020B0604020202020204" pitchFamily="34" charset="0"/>
                <a:cs typeface="Arial" panose="020B0604020202020204" pitchFamily="34" charset="0"/>
              </a:rPr>
              <a:t>, 1982, p. 459).	…..		</a:t>
            </a:r>
          </a:p>
        </p:txBody>
      </p:sp>
    </p:spTree>
    <p:extLst>
      <p:ext uri="{BB962C8B-B14F-4D97-AF65-F5344CB8AC3E}">
        <p14:creationId xmlns:p14="http://schemas.microsoft.com/office/powerpoint/2010/main" val="397368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8C7166-8B64-482D-9641-EFCB909128A2}"/>
              </a:ext>
            </a:extLst>
          </p:cNvPr>
          <p:cNvSpPr txBox="1"/>
          <p:nvPr/>
        </p:nvSpPr>
        <p:spPr>
          <a:xfrm>
            <a:off x="977462" y="945931"/>
            <a:ext cx="10247586"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Otra interesante aplicación temprana de OBM ocurrió en la industria textil de Georgia y otros estados sureños. </a:t>
            </a:r>
            <a:r>
              <a:rPr lang="es-MX" dirty="0" err="1">
                <a:latin typeface="Arial" panose="020B0604020202020204" pitchFamily="34" charset="0"/>
                <a:cs typeface="Arial" panose="020B0604020202020204" pitchFamily="34" charset="0"/>
              </a:rPr>
              <a:t>Aubrey</a:t>
            </a:r>
            <a:r>
              <a:rPr lang="es-MX" dirty="0">
                <a:latin typeface="Arial" panose="020B0604020202020204" pitchFamily="34" charset="0"/>
                <a:cs typeface="Arial" panose="020B0604020202020204" pitchFamily="34" charset="0"/>
              </a:rPr>
              <a:t> Daniels empezó a trabajar con compañías en la industria textil luego de aprender que muchas de ellas tenían tasas de rotación de personal de más del 200%. Daniels y su firma fueron solicitados para reducir esta rotación en muchas de estas compañías. El modelo de Daniels fue sensacional: los supervisores en las compañías fueron enseñados a dispensar </a:t>
            </a:r>
            <a:r>
              <a:rPr lang="es-MX" dirty="0" err="1">
                <a:latin typeface="Arial" panose="020B0604020202020204" pitchFamily="34" charset="0"/>
                <a:cs typeface="Arial" panose="020B0604020202020204" pitchFamily="34" charset="0"/>
              </a:rPr>
              <a:t>feedback</a:t>
            </a:r>
            <a:r>
              <a:rPr lang="es-MX" dirty="0">
                <a:latin typeface="Arial" panose="020B0604020202020204" pitchFamily="34" charset="0"/>
                <a:cs typeface="Arial" panose="020B0604020202020204" pitchFamily="34" charset="0"/>
              </a:rPr>
              <a:t> al graficar regularmente ejecuciones individuales y de grupo con la conducta de los trabajadores y a incrementar el reforzamiento positivo cuando mejoraban en su trabajo. Daniels y su compañía lograron reducir la rotación del personal más de un 50% en solo 3 meses, usando estos métodos.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Actualmente, las aplicaciones OBM son más diversas, pero aún se basan en los mismos principios fundamentales del análisis de la conducta.</a:t>
            </a:r>
          </a:p>
        </p:txBody>
      </p:sp>
    </p:spTree>
    <p:extLst>
      <p:ext uri="{BB962C8B-B14F-4D97-AF65-F5344CB8AC3E}">
        <p14:creationId xmlns:p14="http://schemas.microsoft.com/office/powerpoint/2010/main" val="298615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D01DF7-3515-4552-B0E1-3CBE3536FCC7}"/>
              </a:ext>
            </a:extLst>
          </p:cNvPr>
          <p:cNvSpPr txBox="1"/>
          <p:nvPr/>
        </p:nvSpPr>
        <p:spPr>
          <a:xfrm>
            <a:off x="867103" y="945931"/>
            <a:ext cx="10436773"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Primero se describe una ejecución objetivo. Luego,  se desarrolla y evalúa un sistema para medir la ejecución objetivo.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análisis de las variables que pudieran ser responsables por (la falta de) la ejecución objetivo, frecuentemente empieza examinando </a:t>
            </a:r>
            <a:r>
              <a:rPr lang="es-MX" u="sng" dirty="0">
                <a:latin typeface="Arial" panose="020B0604020202020204" pitchFamily="34" charset="0"/>
                <a:cs typeface="Arial" panose="020B0604020202020204" pitchFamily="34" charset="0"/>
              </a:rPr>
              <a:t>eventos antecedentes </a:t>
            </a:r>
            <a:r>
              <a:rPr lang="es-MX" dirty="0">
                <a:latin typeface="Arial" panose="020B0604020202020204" pitchFamily="34" charset="0"/>
                <a:cs typeface="Arial" panose="020B0604020202020204" pitchFamily="34" charset="0"/>
              </a:rPr>
              <a:t>y estímulos tales como la presencia o ausencia de personas específicas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administradores), recordatorios escritos, condiciones de trabajo como la cantidad de personal, el establecimiento de metas y la disposición de materiales de trabajo que pudieran correlacionar con la ejecución objetivo.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También son examinadas las </a:t>
            </a:r>
            <a:r>
              <a:rPr lang="es-MX" u="sng" dirty="0">
                <a:latin typeface="Arial" panose="020B0604020202020204" pitchFamily="34" charset="0"/>
                <a:cs typeface="Arial" panose="020B0604020202020204" pitchFamily="34" charset="0"/>
              </a:rPr>
              <a:t>consecuencias</a:t>
            </a:r>
            <a:r>
              <a:rPr lang="es-MX" dirty="0">
                <a:latin typeface="Arial" panose="020B0604020202020204" pitchFamily="34" charset="0"/>
                <a:cs typeface="Arial" panose="020B0604020202020204" pitchFamily="34" charset="0"/>
              </a:rPr>
              <a:t> que pudieran afectar a la ejecución, como la inmediatez y frecuencia del </a:t>
            </a:r>
            <a:r>
              <a:rPr lang="es-MX" dirty="0" err="1">
                <a:latin typeface="Arial" panose="020B0604020202020204" pitchFamily="34" charset="0"/>
                <a:cs typeface="Arial" panose="020B0604020202020204" pitchFamily="34" charset="0"/>
              </a:rPr>
              <a:t>feedback</a:t>
            </a:r>
            <a:r>
              <a:rPr lang="es-MX" dirty="0">
                <a:latin typeface="Arial" panose="020B0604020202020204" pitchFamily="34" charset="0"/>
                <a:cs typeface="Arial" panose="020B0604020202020204" pitchFamily="34" charset="0"/>
              </a:rPr>
              <a:t>, los incentivos monetarios y no económicos y las consecuencias asociadas con la consecución de la meta.</a:t>
            </a:r>
          </a:p>
        </p:txBody>
      </p:sp>
    </p:spTree>
    <p:extLst>
      <p:ext uri="{BB962C8B-B14F-4D97-AF65-F5344CB8AC3E}">
        <p14:creationId xmlns:p14="http://schemas.microsoft.com/office/powerpoint/2010/main" val="301822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26C9380-3EF7-4CEB-81A4-EC98AD17D84F}"/>
              </a:ext>
            </a:extLst>
          </p:cNvPr>
          <p:cNvSpPr txBox="1"/>
          <p:nvPr/>
        </p:nvSpPr>
        <p:spPr>
          <a:xfrm>
            <a:off x="993228" y="1056290"/>
            <a:ext cx="10216055"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Sobre la base de los resultados de la supervisión, una intervención es entonces desarrollada, evaluada y aplicada en una larga escala, mientras continúa la medición de la ejecución objetivo.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Si la intervención es efectiva, se mantiene su aplicación. Si prueba ser inefectiva, se adicionan componentes o se aplica una nueva intervención.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Con frecuencia se conduce entonces un análisis financiero de costo-beneficio. Finalmente, se examina formalmente la valides social de la intervención, frecuentemente preguntando a los trabajadores y en algunos casos, a los clientes, sobre qué tanto aprueban la intervención realizada.</a:t>
            </a:r>
          </a:p>
        </p:txBody>
      </p:sp>
    </p:spTree>
    <p:extLst>
      <p:ext uri="{BB962C8B-B14F-4D97-AF65-F5344CB8AC3E}">
        <p14:creationId xmlns:p14="http://schemas.microsoft.com/office/powerpoint/2010/main" val="131725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A74D37-7E54-45A6-BB50-861F434C32DC}"/>
              </a:ext>
            </a:extLst>
          </p:cNvPr>
          <p:cNvSpPr txBox="1"/>
          <p:nvPr/>
        </p:nvSpPr>
        <p:spPr>
          <a:xfrm>
            <a:off x="977462" y="945931"/>
            <a:ext cx="10326414"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Recientemente, se han desarrollado procedimientos de supervisión formales como es el Performance </a:t>
            </a:r>
            <a:r>
              <a:rPr lang="es-MX" dirty="0" err="1">
                <a:latin typeface="Arial" panose="020B0604020202020204" pitchFamily="34" charset="0"/>
                <a:cs typeface="Arial" panose="020B0604020202020204" pitchFamily="34" charset="0"/>
              </a:rPr>
              <a:t>Diagnostic</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Checklist</a:t>
            </a:r>
            <a:r>
              <a:rPr lang="es-MX" dirty="0">
                <a:latin typeface="Arial" panose="020B0604020202020204" pitchFamily="34" charset="0"/>
                <a:cs typeface="Arial" panose="020B0604020202020204" pitchFamily="34" charset="0"/>
              </a:rPr>
              <a:t> (PDC; Austin, 2000). El PDC se divide en 4 categorías: antecedentes e información, equipamiento y procesos, conocimientos y habilidades, y consecuencias.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Aunque los investigadores y practicantes OBM prefieren sobre todo la observación directa de la ejecución sobre el empleo de auto reportes de la ejecución, puede resultar difícil la observación directa de muchas de estas variables, afectando la ejecución de los trabajadores en las organizaciones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directrices o reglas dadas a los trabajadores por los directivos). Luego, herramientas basadas en la información, tales como el PDC, se utilizan para suplementar los procedimientos de observación directa.</a:t>
            </a:r>
          </a:p>
        </p:txBody>
      </p:sp>
    </p:spTree>
    <p:extLst>
      <p:ext uri="{BB962C8B-B14F-4D97-AF65-F5344CB8AC3E}">
        <p14:creationId xmlns:p14="http://schemas.microsoft.com/office/powerpoint/2010/main" val="135772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959FA5-32AD-4275-B2E1-ED63B54D9FB3}"/>
              </a:ext>
            </a:extLst>
          </p:cNvPr>
          <p:cNvSpPr txBox="1"/>
          <p:nvPr/>
        </p:nvSpPr>
        <p:spPr>
          <a:xfrm>
            <a:off x="1008993" y="961697"/>
            <a:ext cx="10216055"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intervenciones OBM pueden clasificarse en 2 categorías: intervenciones basadas en antecedentes e intervenciones basadas en consecuencias. Las intervenciones basadas en antecedentes incluyen la clarificación de tareas, la modificación de equipos, el planteamiento de metas, la promoción y el entrenamiento. Las intervenciones basadas en  las consecuencias incluyen el </a:t>
            </a:r>
            <a:r>
              <a:rPr lang="es-MX" dirty="0" err="1">
                <a:latin typeface="Arial" panose="020B0604020202020204" pitchFamily="34" charset="0"/>
                <a:cs typeface="Arial" panose="020B0604020202020204" pitchFamily="34" charset="0"/>
              </a:rPr>
              <a:t>feedback</a:t>
            </a:r>
            <a:r>
              <a:rPr lang="es-MX" dirty="0">
                <a:latin typeface="Arial" panose="020B0604020202020204" pitchFamily="34" charset="0"/>
                <a:cs typeface="Arial" panose="020B0604020202020204" pitchFamily="34" charset="0"/>
              </a:rPr>
              <a:t> (existen muchas variedades de retroalimentación), el premio y los incentivos monetarios y no económicos.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t>
            </a:r>
            <a:r>
              <a:rPr lang="es-MX" dirty="0" err="1">
                <a:latin typeface="Arial" panose="020B0604020202020204" pitchFamily="34" charset="0"/>
                <a:cs typeface="Arial" panose="020B0604020202020204" pitchFamily="34" charset="0"/>
              </a:rPr>
              <a:t>feedback</a:t>
            </a:r>
            <a:r>
              <a:rPr lang="es-MX" dirty="0">
                <a:latin typeface="Arial" panose="020B0604020202020204" pitchFamily="34" charset="0"/>
                <a:cs typeface="Arial" panose="020B0604020202020204" pitchFamily="34" charset="0"/>
              </a:rPr>
              <a:t> es, con mucho, la intervención más comúnmente empleada por el OBM.</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Recientemente, el OBM ha crecido de tal manera que se han establecido especialidades dentro del campo. Tres áreas especiales que actualmente se reconocen son: la administración de las ejecuciones, el análisis de sistemas y la seguridad basada en el comportamiento.</a:t>
            </a:r>
          </a:p>
        </p:txBody>
      </p:sp>
    </p:spTree>
    <p:extLst>
      <p:ext uri="{BB962C8B-B14F-4D97-AF65-F5344CB8AC3E}">
        <p14:creationId xmlns:p14="http://schemas.microsoft.com/office/powerpoint/2010/main" val="334221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99C70-1709-47A2-A724-7F3DA749D2AA}"/>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Administración de las Ejecuciones</a:t>
            </a:r>
          </a:p>
        </p:txBody>
      </p:sp>
      <p:sp>
        <p:nvSpPr>
          <p:cNvPr id="3" name="CuadroTexto 2">
            <a:extLst>
              <a:ext uri="{FF2B5EF4-FFF2-40B4-BE49-F238E27FC236}">
                <a16:creationId xmlns:a16="http://schemas.microsoft.com/office/drawing/2014/main" id="{D6EDCF73-C6EE-4F86-ACC5-2BFC4832B15A}"/>
              </a:ext>
            </a:extLst>
          </p:cNvPr>
          <p:cNvSpPr txBox="1"/>
          <p:nvPr/>
        </p:nvSpPr>
        <p:spPr>
          <a:xfrm>
            <a:off x="1119352" y="2664372"/>
            <a:ext cx="9963807" cy="2949525"/>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administración o manejo de las ejecuciones es la aplicación de los principios de la conducta al manejo de la ejecución de los trabajadores. Este término alguna vez se usó como sinónimo del OBM para muchos, pero con el reciente crecimiento en el campo ahora es más frecuentemente referido como un área de la aplicación del OBM.</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manejo de las ejecuciones se enfoca en cambiar la conducta del trabajador para lograr resultados organizacionalmente más valiosos.</a:t>
            </a:r>
          </a:p>
        </p:txBody>
      </p:sp>
    </p:spTree>
    <p:extLst>
      <p:ext uri="{BB962C8B-B14F-4D97-AF65-F5344CB8AC3E}">
        <p14:creationId xmlns:p14="http://schemas.microsoft.com/office/powerpoint/2010/main" val="69470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59646-855A-414B-A763-8B24CFAAC52B}"/>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Análisis de Sistemas</a:t>
            </a:r>
          </a:p>
        </p:txBody>
      </p:sp>
      <p:sp>
        <p:nvSpPr>
          <p:cNvPr id="3" name="CuadroTexto 2">
            <a:extLst>
              <a:ext uri="{FF2B5EF4-FFF2-40B4-BE49-F238E27FC236}">
                <a16:creationId xmlns:a16="http://schemas.microsoft.com/office/drawing/2014/main" id="{728081F1-5288-4F93-BA0D-1EA80BFE9BA4}"/>
              </a:ext>
            </a:extLst>
          </p:cNvPr>
          <p:cNvSpPr txBox="1"/>
          <p:nvPr/>
        </p:nvSpPr>
        <p:spPr>
          <a:xfrm>
            <a:off x="867103" y="2427890"/>
            <a:ext cx="10468304"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análisis de sistemas se refiere al análisis y modificación de los procesos organizacionales para producir el mayor beneficio para la organización. El análisis de sistemas se enfoca en la manera en que los individuos o los grupos de trabajadores se organizan, para trabajar en una serie de tareas independientes, que culminan en la creación de productos o servicios importantes para la organización como un todo.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Las intervenciones en el nivel de los sistemas, involucran la mejora de la eficiencia con la que los procesos son completados, al arreglar el orden de asignación de tareas para generar sistemas efectivos de flujo laboral.</a:t>
            </a:r>
          </a:p>
        </p:txBody>
      </p:sp>
    </p:spTree>
    <p:extLst>
      <p:ext uri="{BB962C8B-B14F-4D97-AF65-F5344CB8AC3E}">
        <p14:creationId xmlns:p14="http://schemas.microsoft.com/office/powerpoint/2010/main" val="329874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5CF7C-D243-46CA-8AB6-E971B6F809B6}"/>
              </a:ext>
            </a:extLst>
          </p:cNvPr>
          <p:cNvSpPr>
            <a:spLocks noGrp="1"/>
          </p:cNvSpPr>
          <p:nvPr>
            <p:ph type="title"/>
          </p:nvPr>
        </p:nvSpPr>
        <p:spPr/>
        <p:txBody>
          <a:bodyPr>
            <a:normAutofit fontScale="90000"/>
          </a:bodyPr>
          <a:lstStyle/>
          <a:p>
            <a:r>
              <a:rPr lang="es-MX" dirty="0">
                <a:latin typeface="Arial" panose="020B0604020202020204" pitchFamily="34" charset="0"/>
                <a:cs typeface="Arial" panose="020B0604020202020204" pitchFamily="34" charset="0"/>
              </a:rPr>
              <a:t>Seguridad basada en el Comportamiento</a:t>
            </a:r>
          </a:p>
        </p:txBody>
      </p:sp>
      <p:sp>
        <p:nvSpPr>
          <p:cNvPr id="3" name="CuadroTexto 2">
            <a:extLst>
              <a:ext uri="{FF2B5EF4-FFF2-40B4-BE49-F238E27FC236}">
                <a16:creationId xmlns:a16="http://schemas.microsoft.com/office/drawing/2014/main" id="{29B0CC3D-B9D9-40D9-AD7B-943EAA6BF4F1}"/>
              </a:ext>
            </a:extLst>
          </p:cNvPr>
          <p:cNvSpPr txBox="1"/>
          <p:nvPr/>
        </p:nvSpPr>
        <p:spPr>
          <a:xfrm>
            <a:off x="819807" y="2585545"/>
            <a:ext cx="10515600"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Esta es quizá la especialidad que más rápido ha crecido en el OBM. Se enfoca especialmente en el análisis y modificación de los ambientes laborales para reducir accidentes y promover comportamientos seguros en los trabajadores. En contraste con otros enfoques que manejan la seguridad desde el punto de vista de la ingeniería mecánica o estructural, la seguridad basada en el comportamiento se enfoca en cambiar la conducta de los empleados de manera que haya menos accidentes y el comportamiento seguro se haga común.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Existe un congreso anual dedicado exclusivamente a este tópico. </a:t>
            </a:r>
          </a:p>
        </p:txBody>
      </p:sp>
    </p:spTree>
    <p:extLst>
      <p:ext uri="{BB962C8B-B14F-4D97-AF65-F5344CB8AC3E}">
        <p14:creationId xmlns:p14="http://schemas.microsoft.com/office/powerpoint/2010/main" val="291088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EEB5384-AA34-48A7-906A-E09BE057A126}"/>
              </a:ext>
            </a:extLst>
          </p:cNvPr>
          <p:cNvSpPr txBox="1"/>
          <p:nvPr/>
        </p:nvSpPr>
        <p:spPr>
          <a:xfrm>
            <a:off x="1024759" y="1308538"/>
            <a:ext cx="10200289"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Manejo Conductual Organizacional (OBM) es la aplicación de los principios conductuales a individuos y grupos en los negocios, la industria, el gobierno y en los escenarios de servicios humanos. El OBM tiene sus raíces en el campo del análisis conductual aplicado, que involucra la aplicación de procedimientos operantes y respondientes para producir cambios socialmente significativos en el comportamiento humano.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OBM moderno incluye un número de sub diciplinas tales como el manejo de ejecuciones, el análisis de sistemas y la seguridad basada en el comportamiento. Se enfoca en los problemas organizacionales tales como, la falta de conocimientos y habilidades, los accidentes laborales, las mejoras en la productividad y las deficiencias en la calidad.</a:t>
            </a:r>
          </a:p>
        </p:txBody>
      </p:sp>
    </p:spTree>
    <p:extLst>
      <p:ext uri="{BB962C8B-B14F-4D97-AF65-F5344CB8AC3E}">
        <p14:creationId xmlns:p14="http://schemas.microsoft.com/office/powerpoint/2010/main" val="37689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8102C474-BD4B-4942-B997-9CE37981EE98}"/>
              </a:ext>
            </a:extLst>
          </p:cNvPr>
          <p:cNvSpPr/>
          <p:nvPr/>
        </p:nvSpPr>
        <p:spPr>
          <a:xfrm>
            <a:off x="898634" y="3074276"/>
            <a:ext cx="504497" cy="662152"/>
          </a:xfrm>
          <a:prstGeom prst="ellipse">
            <a:avLst/>
          </a:prstGeom>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 name="Título 1">
            <a:extLst>
              <a:ext uri="{FF2B5EF4-FFF2-40B4-BE49-F238E27FC236}">
                <a16:creationId xmlns:a16="http://schemas.microsoft.com/office/drawing/2014/main" id="{BAEDAA30-E9F9-4D0F-948C-0B5A0F577867}"/>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Estudio de Caso</a:t>
            </a:r>
          </a:p>
        </p:txBody>
      </p:sp>
      <p:sp>
        <p:nvSpPr>
          <p:cNvPr id="3" name="CuadroTexto 2">
            <a:extLst>
              <a:ext uri="{FF2B5EF4-FFF2-40B4-BE49-F238E27FC236}">
                <a16:creationId xmlns:a16="http://schemas.microsoft.com/office/drawing/2014/main" id="{DFD856B6-C195-423A-B338-8DC3F47563A7}"/>
              </a:ext>
            </a:extLst>
          </p:cNvPr>
          <p:cNvSpPr txBox="1"/>
          <p:nvPr/>
        </p:nvSpPr>
        <p:spPr>
          <a:xfrm>
            <a:off x="977462" y="2617075"/>
            <a:ext cx="10310648" cy="3180358"/>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Aunque los detalles de los casos OBM son muy variados, todos ellos generalmente siguen los         </a:t>
            </a:r>
            <a:r>
              <a:rPr lang="es-MX" sz="2800" b="1" dirty="0">
                <a:latin typeface="Arial" panose="020B0604020202020204" pitchFamily="34" charset="0"/>
                <a:cs typeface="Arial" panose="020B0604020202020204" pitchFamily="34" charset="0"/>
              </a:rPr>
              <a:t>6</a:t>
            </a:r>
            <a:r>
              <a:rPr lang="es-MX" sz="2800" b="1" dirty="0">
                <a:solidFill>
                  <a:srgbClr val="FF0000"/>
                </a:solidFill>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pasos que caracterizan el curso de las consultas OBM, independientemente del problema, los escenarios y la intervención (Austin &amp; </a:t>
            </a:r>
            <a:r>
              <a:rPr lang="es-MX" dirty="0" err="1">
                <a:latin typeface="Arial" panose="020B0604020202020204" pitchFamily="34" charset="0"/>
                <a:cs typeface="Arial" panose="020B0604020202020204" pitchFamily="34" charset="0"/>
              </a:rPr>
              <a:t>Mawhinney</a:t>
            </a:r>
            <a:r>
              <a:rPr lang="es-MX" dirty="0">
                <a:latin typeface="Arial" panose="020B0604020202020204" pitchFamily="34" charset="0"/>
                <a:cs typeface="Arial" panose="020B0604020202020204" pitchFamily="34" charset="0"/>
              </a:rPr>
              <a:t>, 2005).</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1.- </a:t>
            </a:r>
            <a:r>
              <a:rPr lang="es-MX" i="1" dirty="0">
                <a:latin typeface="Arial" panose="020B0604020202020204" pitchFamily="34" charset="0"/>
                <a:cs typeface="Arial" panose="020B0604020202020204" pitchFamily="34" charset="0"/>
              </a:rPr>
              <a:t>Determinar resultados clave</a:t>
            </a:r>
            <a:r>
              <a:rPr lang="es-MX" dirty="0">
                <a:latin typeface="Arial" panose="020B0604020202020204" pitchFamily="34" charset="0"/>
                <a:cs typeface="Arial" panose="020B0604020202020204" pitchFamily="34" charset="0"/>
              </a:rPr>
              <a:t>. La forma típica de solución de casos con OBM es una en la que el practicante o investigador, primero trabaja con los ejecutivos y los administradores para identificar los resultados clave que esperan lograr.								…..</a:t>
            </a:r>
          </a:p>
        </p:txBody>
      </p:sp>
    </p:spTree>
    <p:extLst>
      <p:ext uri="{BB962C8B-B14F-4D97-AF65-F5344CB8AC3E}">
        <p14:creationId xmlns:p14="http://schemas.microsoft.com/office/powerpoint/2010/main" val="127629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2FCA3-B463-4DA7-B2EE-8C49F3B9B7EC}"/>
              </a:ext>
            </a:extLst>
          </p:cNvPr>
          <p:cNvSpPr txBox="1"/>
          <p:nvPr/>
        </p:nvSpPr>
        <p:spPr>
          <a:xfrm>
            <a:off x="1008993" y="993228"/>
            <a:ext cx="10326414"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2.- </a:t>
            </a:r>
            <a:r>
              <a:rPr lang="es-MX" i="1" dirty="0">
                <a:latin typeface="Arial" panose="020B0604020202020204" pitchFamily="34" charset="0"/>
                <a:cs typeface="Arial" panose="020B0604020202020204" pitchFamily="34" charset="0"/>
              </a:rPr>
              <a:t>Establecer objetivos</a:t>
            </a:r>
            <a:r>
              <a:rPr lang="es-MX" dirty="0">
                <a:latin typeface="Arial" panose="020B0604020202020204" pitchFamily="34" charset="0"/>
                <a:cs typeface="Arial" panose="020B0604020202020204" pitchFamily="34" charset="0"/>
              </a:rPr>
              <a:t>. Después de hacer obvios los resultados clave, el practicante OBM trabaja con administradores y ejecutivos para determinar el comportamiento importante y los resultados intermedios necesarios para alcanzar los resultados clave. A estas conductas y resultados, con frecuencia se les llama “metas”.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3.- </a:t>
            </a:r>
            <a:r>
              <a:rPr lang="es-MX" i="1" dirty="0">
                <a:latin typeface="Arial" panose="020B0604020202020204" pitchFamily="34" charset="0"/>
                <a:cs typeface="Arial" panose="020B0604020202020204" pitchFamily="34" charset="0"/>
              </a:rPr>
              <a:t>Desarrollar un sistema de medida</a:t>
            </a:r>
            <a:r>
              <a:rPr lang="es-MX" dirty="0">
                <a:latin typeface="Arial" panose="020B0604020202020204" pitchFamily="34" charset="0"/>
                <a:cs typeface="Arial" panose="020B0604020202020204" pitchFamily="34" charset="0"/>
              </a:rPr>
              <a:t>. El practicante OBM entonces ayuda a que la audiencia objetivo desarrolle un recurso para medir de manera exacta y confiable las conductas y resultados meta. En muchos casos, este sistema de medida también involucra costos de rastreo asociados con las metas. El propósito, en este caso, es tener una idea de los niveles actuales de los resultados y conductas y proporcionar una línea base de comparación, que posteriormente pueda usarse para evaluar los efectos de las soluciones.						…..</a:t>
            </a:r>
          </a:p>
        </p:txBody>
      </p:sp>
    </p:spTree>
    <p:extLst>
      <p:ext uri="{BB962C8B-B14F-4D97-AF65-F5344CB8AC3E}">
        <p14:creationId xmlns:p14="http://schemas.microsoft.com/office/powerpoint/2010/main" val="307324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41C870C-A9F3-44B9-BE75-E9221CB14E01}"/>
              </a:ext>
            </a:extLst>
          </p:cNvPr>
          <p:cNvSpPr txBox="1"/>
          <p:nvPr/>
        </p:nvSpPr>
        <p:spPr>
          <a:xfrm>
            <a:off x="930166" y="709449"/>
            <a:ext cx="10389475"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4.- </a:t>
            </a:r>
            <a:r>
              <a:rPr lang="es-MX" i="1" dirty="0">
                <a:latin typeface="Arial" panose="020B0604020202020204" pitchFamily="34" charset="0"/>
                <a:cs typeface="Arial" panose="020B0604020202020204" pitchFamily="34" charset="0"/>
              </a:rPr>
              <a:t>Diagnostique el problema</a:t>
            </a:r>
            <a:r>
              <a:rPr lang="es-MX" dirty="0">
                <a:latin typeface="Arial" panose="020B0604020202020204" pitchFamily="34" charset="0"/>
                <a:cs typeface="Arial" panose="020B0604020202020204" pitchFamily="34" charset="0"/>
              </a:rPr>
              <a:t>. En esta fase, el practicante enseña a los administradores a preguntar cuestiones y conducir observaciones sobre la terminación de los trabajos y el ambiente laboral, para determinar la(s) causa(s) de las deficiencias en la ejecución. Típicamente, esta asesoría funcional involucra el preguntar cuestiones y recolectar datos sobre 4 amplias áreas de problemas potenciales: antecedentes, conocimiento y habilidad, equipamiento y procesos (incluyendo un análisis de sistemas) y consecuencias.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5.- </a:t>
            </a:r>
            <a:r>
              <a:rPr lang="es-MX" i="1" dirty="0">
                <a:latin typeface="Arial" panose="020B0604020202020204" pitchFamily="34" charset="0"/>
                <a:cs typeface="Arial" panose="020B0604020202020204" pitchFamily="34" charset="0"/>
              </a:rPr>
              <a:t>Desarrolle e implemente una solución</a:t>
            </a:r>
            <a:r>
              <a:rPr lang="es-MX" dirty="0">
                <a:latin typeface="Arial" panose="020B0604020202020204" pitchFamily="34" charset="0"/>
                <a:cs typeface="Arial" panose="020B0604020202020204" pitchFamily="34" charset="0"/>
              </a:rPr>
              <a:t>. Sobre la base de los resultados de la asesoría, el practicante debe trabajar con los administrativos y con los trabajadores para ayudarlos a desarrollar e implementar un conjunto de soluciones que abarquen las deficiencias identificadas. En la práctica, los trabajadores y administradores son entrenados para implementar por ellos mismos y para mantener las prácticas especificadas por la solución, una vez que el practicante se retira de la organización</a:t>
            </a:r>
          </a:p>
        </p:txBody>
      </p:sp>
    </p:spTree>
    <p:extLst>
      <p:ext uri="{BB962C8B-B14F-4D97-AF65-F5344CB8AC3E}">
        <p14:creationId xmlns:p14="http://schemas.microsoft.com/office/powerpoint/2010/main" val="9430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370AA4-31B7-4099-8A1C-3B4E3573477A}"/>
              </a:ext>
            </a:extLst>
          </p:cNvPr>
          <p:cNvSpPr txBox="1"/>
          <p:nvPr/>
        </p:nvSpPr>
        <p:spPr>
          <a:xfrm>
            <a:off x="961697" y="993228"/>
            <a:ext cx="10279117"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6.- </a:t>
            </a:r>
            <a:r>
              <a:rPr lang="es-MX" i="1" dirty="0">
                <a:latin typeface="Arial" panose="020B0604020202020204" pitchFamily="34" charset="0"/>
                <a:cs typeface="Arial" panose="020B0604020202020204" pitchFamily="34" charset="0"/>
              </a:rPr>
              <a:t>Evalúe los efectos</a:t>
            </a:r>
            <a:r>
              <a:rPr lang="es-MX" dirty="0">
                <a:latin typeface="Arial" panose="020B0604020202020204" pitchFamily="34" charset="0"/>
                <a:cs typeface="Arial" panose="020B0604020202020204" pitchFamily="34" charset="0"/>
              </a:rPr>
              <a:t>. Los resultados son típicamente medidos antes, durante y después de la implementación de la solución. Hay al menos 3 tipos de resultados interesantes para el practicante e investigador OBM: resultados sobre cambios en el comportamiento, sobre la aceptabilidad del tratamiento y sobre costo-beneficio. Los resultados sobre el cambio en el comportamiento son de interés por obvias razones, incluyendo que el practicante quiere estar seguro de que la solución haya cambiado las conductas indicadas y provocado intencionalmente los resultados.                    La aceptabilidad del tratamiento es muy importante en el OBM ya que la solución no se mantendrá si los trabajadores y administrativos lo encuentran desagradable. Finalmente, los resultados del costo-beneficio son importantes para calcular posibles recapitalizaciones de inversión.              Estos panoramas le indican al practicante y a los administradores qué tanto dinero se salvó o se ganó para la organización, por las cantidades gastadas en los esfuerzos OBM.</a:t>
            </a:r>
          </a:p>
        </p:txBody>
      </p:sp>
    </p:spTree>
    <p:extLst>
      <p:ext uri="{BB962C8B-B14F-4D97-AF65-F5344CB8AC3E}">
        <p14:creationId xmlns:p14="http://schemas.microsoft.com/office/powerpoint/2010/main" val="20404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0FFAE1-EFF5-4DFA-8A78-BBD84129D481}"/>
              </a:ext>
            </a:extLst>
          </p:cNvPr>
          <p:cNvSpPr txBox="1"/>
          <p:nvPr/>
        </p:nvSpPr>
        <p:spPr>
          <a:xfrm>
            <a:off x="3294994" y="2317531"/>
            <a:ext cx="5502166" cy="2257028"/>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David A. Wilder, John Austin &amp; Sarah Casella (2009)</a:t>
            </a:r>
          </a:p>
          <a:p>
            <a:pPr>
              <a:lnSpc>
                <a:spcPct val="150000"/>
              </a:lnSpc>
            </a:pPr>
            <a:r>
              <a:rPr lang="es-MX" dirty="0" err="1">
                <a:latin typeface="Arial" panose="020B0604020202020204" pitchFamily="34" charset="0"/>
                <a:cs typeface="Arial" panose="020B0604020202020204" pitchFamily="34" charset="0"/>
              </a:rPr>
              <a:t>Applying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Organizations</a:t>
            </a:r>
            <a:r>
              <a:rPr lang="es-MX" dirty="0">
                <a:latin typeface="Arial" panose="020B0604020202020204" pitchFamily="34" charset="0"/>
                <a:cs typeface="Arial" panose="020B0604020202020204" pitchFamily="34" charset="0"/>
              </a:rPr>
              <a:t>:</a:t>
            </a:r>
          </a:p>
          <a:p>
            <a:pPr>
              <a:lnSpc>
                <a:spcPct val="150000"/>
              </a:lnSpc>
            </a:pPr>
            <a:r>
              <a:rPr lang="es-MX" dirty="0" err="1">
                <a:latin typeface="Arial" panose="020B0604020202020204" pitchFamily="34" charset="0"/>
                <a:cs typeface="Arial" panose="020B0604020202020204" pitchFamily="34" charset="0"/>
              </a:rPr>
              <a:t>Organizational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Management</a:t>
            </a:r>
          </a:p>
          <a:p>
            <a:pPr>
              <a:lnSpc>
                <a:spcPct val="150000"/>
              </a:lnSpc>
            </a:pPr>
            <a:r>
              <a:rPr lang="es-MX" dirty="0" err="1">
                <a:latin typeface="Arial" panose="020B0604020202020204" pitchFamily="34" charset="0"/>
                <a:cs typeface="Arial" panose="020B0604020202020204" pitchFamily="34" charset="0"/>
              </a:rPr>
              <a:t>Psychological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Services</a:t>
            </a:r>
            <a:r>
              <a:rPr lang="es-MX" dirty="0">
                <a:latin typeface="Arial" panose="020B0604020202020204" pitchFamily="34" charset="0"/>
                <a:cs typeface="Arial" panose="020B0604020202020204" pitchFamily="34" charset="0"/>
              </a:rPr>
              <a:t>, 6, 3, 202-211</a:t>
            </a:r>
          </a:p>
        </p:txBody>
      </p:sp>
    </p:spTree>
    <p:extLst>
      <p:ext uri="{BB962C8B-B14F-4D97-AF65-F5344CB8AC3E}">
        <p14:creationId xmlns:p14="http://schemas.microsoft.com/office/powerpoint/2010/main" val="81754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FB472-37D9-40DA-AC26-D1407CD42E97}"/>
              </a:ext>
            </a:extLst>
          </p:cNvPr>
          <p:cNvSpPr>
            <a:spLocks noGrp="1"/>
          </p:cNvSpPr>
          <p:nvPr>
            <p:ph type="title"/>
          </p:nvPr>
        </p:nvSpPr>
        <p:spPr/>
        <p:txBody>
          <a:bodyPr>
            <a:normAutofit fontScale="90000"/>
          </a:bodyPr>
          <a:lstStyle/>
          <a:p>
            <a:r>
              <a:rPr lang="es-MX" dirty="0">
                <a:latin typeface="Arial" panose="020B0604020202020204" pitchFamily="34" charset="0"/>
                <a:cs typeface="Arial" panose="020B0604020202020204" pitchFamily="34" charset="0"/>
              </a:rPr>
              <a:t>Antecedentes Teóricos y Conceptuales</a:t>
            </a:r>
          </a:p>
        </p:txBody>
      </p:sp>
      <p:sp>
        <p:nvSpPr>
          <p:cNvPr id="3" name="CuadroTexto 2">
            <a:extLst>
              <a:ext uri="{FF2B5EF4-FFF2-40B4-BE49-F238E27FC236}">
                <a16:creationId xmlns:a16="http://schemas.microsoft.com/office/drawing/2014/main" id="{A6E5B600-119C-4B91-B3E0-339092670630}"/>
              </a:ext>
            </a:extLst>
          </p:cNvPr>
          <p:cNvSpPr txBox="1"/>
          <p:nvPr/>
        </p:nvSpPr>
        <p:spPr>
          <a:xfrm>
            <a:off x="835572" y="2617076"/>
            <a:ext cx="10531366" cy="2949525"/>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propósito de este documento es introducir la disciplina del Manejo Conductual Organizacional (OBM). El OBM es una sub disciplina del Análisis Conductual Aplicado (ABA), que a su vez es una ala aplicada del análisis conductual o ciencia del comportamiento. Otras dos ramas del análisis conductual son el Análisis Experimental de la Conducta, que se enfoca en el estudio de principios básicos del comportamiento tanto en humanos como en animales y el Conductismo, que es la rama del análisis conductual que se enfoca en los aspectos conceptuales y filosóficos de la ciencia de la conducta.														…..</a:t>
            </a:r>
          </a:p>
        </p:txBody>
      </p:sp>
    </p:spTree>
    <p:extLst>
      <p:ext uri="{BB962C8B-B14F-4D97-AF65-F5344CB8AC3E}">
        <p14:creationId xmlns:p14="http://schemas.microsoft.com/office/powerpoint/2010/main" val="39011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2AE216-B1E2-4D0B-B385-A8510DE2AA26}"/>
              </a:ext>
            </a:extLst>
          </p:cNvPr>
          <p:cNvSpPr txBox="1"/>
          <p:nvPr/>
        </p:nvSpPr>
        <p:spPr>
          <a:xfrm>
            <a:off x="1040524" y="1734208"/>
            <a:ext cx="10310648"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ABA enfatiza el uso de procedimientos operantes y, en menos cantidad, procedimientos respondientes para producir cambios socialmente significativos en el comportamiento (i.e., cambios que resulten significativos para alguien). En contraste con mucho de lo establecido en la psicología, el ABA no hace uso del modelo hipotético-deductivo de investigación. Esto es, la evaluación de una teoría no es el propósito del ABA. En su lugar, el campo ha adoptado un modelo inductivo de investigación en el que los procedimientos son evaluados por su utilidad, independientemente de su significancia teórica. Por supuesto, la disciplina no es ateórica. El Conductismo Radical es la filosofía o la teoría que subyace al ABA.							…..</a:t>
            </a:r>
          </a:p>
        </p:txBody>
      </p:sp>
    </p:spTree>
    <p:extLst>
      <p:ext uri="{BB962C8B-B14F-4D97-AF65-F5344CB8AC3E}">
        <p14:creationId xmlns:p14="http://schemas.microsoft.com/office/powerpoint/2010/main" val="48007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1A2DCA-5B0B-4950-995C-874B328FD39D}"/>
              </a:ext>
            </a:extLst>
          </p:cNvPr>
          <p:cNvSpPr txBox="1"/>
          <p:nvPr/>
        </p:nvSpPr>
        <p:spPr>
          <a:xfrm>
            <a:off x="993228" y="961697"/>
            <a:ext cx="10216055"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Moore (2008) describe al conductismo radical como algo poco entendido tanto por los filósofos como por los psicólogos. El adjetivo </a:t>
            </a:r>
            <a:r>
              <a:rPr lang="es-MX" i="1" dirty="0">
                <a:latin typeface="Arial" panose="020B0604020202020204" pitchFamily="34" charset="0"/>
                <a:cs typeface="Arial" panose="020B0604020202020204" pitchFamily="34" charset="0"/>
              </a:rPr>
              <a:t>radical </a:t>
            </a:r>
            <a:r>
              <a:rPr lang="es-MX" dirty="0">
                <a:latin typeface="Arial" panose="020B0604020202020204" pitchFamily="34" charset="0"/>
                <a:cs typeface="Arial" panose="020B0604020202020204" pitchFamily="34" charset="0"/>
              </a:rPr>
              <a:t>frecuentemente es tomado como si significara </a:t>
            </a:r>
            <a:r>
              <a:rPr lang="es-MX" i="1" dirty="0">
                <a:latin typeface="Arial" panose="020B0604020202020204" pitchFamily="34" charset="0"/>
                <a:cs typeface="Arial" panose="020B0604020202020204" pitchFamily="34" charset="0"/>
              </a:rPr>
              <a:t>anti cognición</a:t>
            </a:r>
            <a:r>
              <a:rPr lang="es-MX" dirty="0">
                <a:latin typeface="Arial" panose="020B0604020202020204" pitchFamily="34" charset="0"/>
                <a:cs typeface="Arial" panose="020B0604020202020204" pitchFamily="34" charset="0"/>
              </a:rPr>
              <a:t>. De hecho, lo </a:t>
            </a:r>
            <a:r>
              <a:rPr lang="es-MX" i="1" dirty="0">
                <a:latin typeface="Arial" panose="020B0604020202020204" pitchFamily="34" charset="0"/>
                <a:cs typeface="Arial" panose="020B0604020202020204" pitchFamily="34" charset="0"/>
              </a:rPr>
              <a:t>radical </a:t>
            </a:r>
            <a:r>
              <a:rPr lang="es-MX" dirty="0">
                <a:latin typeface="Arial" panose="020B0604020202020204" pitchFamily="34" charset="0"/>
                <a:cs typeface="Arial" panose="020B0604020202020204" pitchFamily="34" charset="0"/>
              </a:rPr>
              <a:t>en el </a:t>
            </a:r>
            <a:r>
              <a:rPr lang="es-MX" i="1" dirty="0">
                <a:latin typeface="Arial" panose="020B0604020202020204" pitchFamily="34" charset="0"/>
                <a:cs typeface="Arial" panose="020B0604020202020204" pitchFamily="34" charset="0"/>
              </a:rPr>
              <a:t>conductismo radical </a:t>
            </a:r>
            <a:r>
              <a:rPr lang="es-MX" dirty="0">
                <a:latin typeface="Arial" panose="020B0604020202020204" pitchFamily="34" charset="0"/>
                <a:cs typeface="Arial" panose="020B0604020202020204" pitchFamily="34" charset="0"/>
              </a:rPr>
              <a:t>significa justamente lo contrario.            Se refiere a la noción de que los eventos privados o la conducta que ocurre detrás de la piel, como pensar y soñar, debe ser incluida en el análisis científico del comportamiento humano.                 Sin embargo, debido a que estos eventos no pueden manipularse directamente, no pueden ser considerados como causas de la conducta.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conductismo radical con frecuencia se contrasta contra el conductismo metodológico, una versión más vieja del conductismo popularizada por John Watson y otros a la mitad del siglo XX, que proponía que los eventos ocurriendo detrás de la piel no son observables y por ende no son candidatos para el análisis científico.</a:t>
            </a:r>
          </a:p>
        </p:txBody>
      </p:sp>
    </p:spTree>
    <p:extLst>
      <p:ext uri="{BB962C8B-B14F-4D97-AF65-F5344CB8AC3E}">
        <p14:creationId xmlns:p14="http://schemas.microsoft.com/office/powerpoint/2010/main" val="182548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AA1A12-9080-4E84-AE82-6C763F47841D}"/>
              </a:ext>
            </a:extLst>
          </p:cNvPr>
          <p:cNvSpPr txBox="1"/>
          <p:nvPr/>
        </p:nvSpPr>
        <p:spPr>
          <a:xfrm>
            <a:off x="1103586" y="930166"/>
            <a:ext cx="10105697"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Guiado por sus raíces en el conductismo radical, el análisis conductual como una ciencia, posee muy claras metas. La predicción y el control de la conducta, con un énfasis sobre el control, son los objetivos del análisis conductual (Hayes &amp; </a:t>
            </a:r>
            <a:r>
              <a:rPr lang="es-MX" dirty="0" err="1">
                <a:latin typeface="Arial" panose="020B0604020202020204" pitchFamily="34" charset="0"/>
                <a:cs typeface="Arial" panose="020B0604020202020204" pitchFamily="34" charset="0"/>
              </a:rPr>
              <a:t>Brownstein</a:t>
            </a:r>
            <a:r>
              <a:rPr lang="es-MX" dirty="0">
                <a:latin typeface="Arial" panose="020B0604020202020204" pitchFamily="34" charset="0"/>
                <a:cs typeface="Arial" panose="020B0604020202020204" pitchFamily="34" charset="0"/>
              </a:rPr>
              <a:t>, 1986).</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Estas metas en buena medida dictan la clase de tópicos investigados en ABA y más específicamente, en el OBM. El </a:t>
            </a:r>
            <a:r>
              <a:rPr lang="es-MX" dirty="0" err="1">
                <a:latin typeface="Arial" panose="020B0604020202020204" pitchFamily="34" charset="0"/>
                <a:cs typeface="Arial" panose="020B0604020202020204" pitchFamily="34" charset="0"/>
              </a:rPr>
              <a:t>interes</a:t>
            </a:r>
            <a:r>
              <a:rPr lang="es-MX" dirty="0">
                <a:latin typeface="Arial" panose="020B0604020202020204" pitchFamily="34" charset="0"/>
                <a:cs typeface="Arial" panose="020B0604020202020204" pitchFamily="34" charset="0"/>
              </a:rPr>
              <a:t> de estos dos campos está casi exclusivamente sobre estrategias prácticas, que pueden ser usadas para cambiar el comportamiento. Así,  en el ABA y en el OBM prevalecen tópicos funcionales, como la investigación de métodos para mejorar la ejecución directamente, que se oponen a temas estructurales, tales como los rasgos de personalidad, pues resultan más predictivos para ejecutantes de alto nivel.</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4935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99A947-DDC8-4B19-B975-0C5C9F2E3D69}"/>
              </a:ext>
            </a:extLst>
          </p:cNvPr>
          <p:cNvSpPr txBox="1"/>
          <p:nvPr/>
        </p:nvSpPr>
        <p:spPr>
          <a:xfrm>
            <a:off x="1008993" y="693682"/>
            <a:ext cx="10121462"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OBM algunas veces es referido como una extensión de la psicología industrial-organizacional, cuando ambos campos tienen en común un interés fundamental sobre el comportamiento de la gente en el trabajo. Sin embargo, más allá de esta semejanza, existen muchas diferencias entre ellos. La psicología industrial-organizacional generalmente está dirigida por la teoría, utiliza el modelo hipotético deductivo de investigación e históricamente ha enfatizado tópicos tales como la selección de personal y su colocación, al mismo tiempo que temas como la cultura y la administración también han sido del interés de los psicólogos industriales-organizacionales.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contraste, el OBM es guiado por una teoría simple del comportamiento humano, que usa un modelo inductivo de investigación y que históricamente ha enfatizado la identificación y la modificación de variables ambientales que afectan directamente la ejecución observable y verificable de sus empleados (no su auto reporte) (</a:t>
            </a:r>
            <a:r>
              <a:rPr lang="es-MX" dirty="0" err="1">
                <a:latin typeface="Arial" panose="020B0604020202020204" pitchFamily="34" charset="0"/>
                <a:cs typeface="Arial" panose="020B0604020202020204" pitchFamily="34" charset="0"/>
              </a:rPr>
              <a:t>Bucklin</a:t>
            </a:r>
            <a:r>
              <a:rPr lang="es-MX" dirty="0">
                <a:latin typeface="Arial" panose="020B0604020202020204" pitchFamily="34" charset="0"/>
                <a:cs typeface="Arial" panose="020B0604020202020204" pitchFamily="34" charset="0"/>
              </a:rPr>
              <a:t>, Alvero, Dickinson, Austin &amp; Jackson, 2000).</a:t>
            </a:r>
          </a:p>
        </p:txBody>
      </p:sp>
    </p:spTree>
    <p:extLst>
      <p:ext uri="{BB962C8B-B14F-4D97-AF65-F5344CB8AC3E}">
        <p14:creationId xmlns:p14="http://schemas.microsoft.com/office/powerpoint/2010/main" val="368258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48DB0-A29B-4C42-AF03-50473B9AD5D8}"/>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La Historia del OBM</a:t>
            </a:r>
          </a:p>
        </p:txBody>
      </p:sp>
      <p:sp>
        <p:nvSpPr>
          <p:cNvPr id="3" name="CuadroTexto 2">
            <a:extLst>
              <a:ext uri="{FF2B5EF4-FFF2-40B4-BE49-F238E27FC236}">
                <a16:creationId xmlns:a16="http://schemas.microsoft.com/office/drawing/2014/main" id="{280A9D31-7DDA-40A3-B7C5-3CD61AEF8B99}"/>
              </a:ext>
            </a:extLst>
          </p:cNvPr>
          <p:cNvSpPr txBox="1"/>
          <p:nvPr/>
        </p:nvSpPr>
        <p:spPr>
          <a:xfrm>
            <a:off x="898634" y="2680138"/>
            <a:ext cx="10405242" cy="2949525"/>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historia del OBM es similar a la historia del ABA, al menos al principio. El trabajo de E. L. Thorndike y John Watson influyó en B. F. Skinner y en el desarrollo del análisis conductual, como una ciencia. Las aplicaciones de Skinner de los principios de la conducta al diseño instruccional y otras aplicaciones tempranas de lo que entonces se denominó como </a:t>
            </a:r>
            <a:r>
              <a:rPr lang="es-MX" i="1" dirty="0">
                <a:latin typeface="Arial" panose="020B0604020202020204" pitchFamily="34" charset="0"/>
                <a:cs typeface="Arial" panose="020B0604020202020204" pitchFamily="34" charset="0"/>
              </a:rPr>
              <a:t>modificación de conducta </a:t>
            </a:r>
            <a:r>
              <a:rPr lang="es-MX" dirty="0">
                <a:latin typeface="Arial" panose="020B0604020202020204" pitchFamily="34" charset="0"/>
                <a:cs typeface="Arial" panose="020B0604020202020204" pitchFamily="34" charset="0"/>
              </a:rPr>
              <a:t>a poblaciones clínicas, influyó enormemente sobre el OBM. Todo esto mostró claramente que el comportamiento humano puede ser cambiado para mejorarlo, con el empleo de principios operantes (</a:t>
            </a:r>
            <a:r>
              <a:rPr lang="es-MX" dirty="0" err="1">
                <a:latin typeface="Arial" panose="020B0604020202020204" pitchFamily="34" charset="0"/>
                <a:cs typeface="Arial" panose="020B0604020202020204" pitchFamily="34" charset="0"/>
              </a:rPr>
              <a:t>Bucklin</a:t>
            </a:r>
            <a:r>
              <a:rPr lang="es-MX" dirty="0">
                <a:latin typeface="Arial" panose="020B0604020202020204" pitchFamily="34" charset="0"/>
                <a:cs typeface="Arial" panose="020B0604020202020204" pitchFamily="34" charset="0"/>
              </a:rPr>
              <a:t> et al, 2000).												…..</a:t>
            </a:r>
          </a:p>
        </p:txBody>
      </p:sp>
    </p:spTree>
    <p:extLst>
      <p:ext uri="{BB962C8B-B14F-4D97-AF65-F5344CB8AC3E}">
        <p14:creationId xmlns:p14="http://schemas.microsoft.com/office/powerpoint/2010/main" val="315905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2C6043-B6CC-458C-BF39-673667335301}"/>
              </a:ext>
            </a:extLst>
          </p:cNvPr>
          <p:cNvSpPr txBox="1"/>
          <p:nvPr/>
        </p:nvSpPr>
        <p:spPr>
          <a:xfrm>
            <a:off x="993228" y="961697"/>
            <a:ext cx="10231820"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Aunque el OBM no inició oficialmente sino hasta los 1960’s, existen diversas influencias históricas fuera de la psicología conductual, que contribuyeron a su desarrollo. Primero, Frederick Taylor, el “padre de la administración científica”, frecuentemente es citado como una influencia en el desarrollo del campo. Él fue el primer individuo que recurrió al método científico para mejorar las ejecuciones de los trabajadores y las organizaciones.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También, un evento temprano que influyó en el OBM fueron los estudios de Hawthorne, una serie de estudios conducidos en la Western Electric </a:t>
            </a:r>
            <a:r>
              <a:rPr lang="es-MX" dirty="0" err="1">
                <a:latin typeface="Arial" panose="020B0604020202020204" pitchFamily="34" charset="0"/>
                <a:cs typeface="Arial" panose="020B0604020202020204" pitchFamily="34" charset="0"/>
              </a:rPr>
              <a:t>Plant</a:t>
            </a:r>
            <a:r>
              <a:rPr lang="es-MX" dirty="0">
                <a:latin typeface="Arial" panose="020B0604020202020204" pitchFamily="34" charset="0"/>
                <a:cs typeface="Arial" panose="020B0604020202020204" pitchFamily="34" charset="0"/>
              </a:rPr>
              <a:t> cercana a Chicago, en los años 1930’s.       Uno de los resultados principales en estos estudios fue la suposición errónea de que una variedad de manipulaciones ambientales, tales como aumentar la atención hacia el bienestar de los trabajadores e incluso cambiar la calidad de la iluminación, podían tener un impacto en la ejecución de los trabajadores.										…..</a:t>
            </a:r>
          </a:p>
        </p:txBody>
      </p:sp>
    </p:spTree>
    <p:extLst>
      <p:ext uri="{BB962C8B-B14F-4D97-AF65-F5344CB8AC3E}">
        <p14:creationId xmlns:p14="http://schemas.microsoft.com/office/powerpoint/2010/main" val="29813942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319</TotalTime>
  <Words>3070</Words>
  <Application>Microsoft Office PowerPoint</Application>
  <PresentationFormat>Panorámica</PresentationFormat>
  <Paragraphs>81</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Garamond</vt:lpstr>
      <vt:lpstr>Orgánico</vt:lpstr>
      <vt:lpstr>Aplicando el Análisis Conductual  a las Organizaciones</vt:lpstr>
      <vt:lpstr>Presentación de PowerPoint</vt:lpstr>
      <vt:lpstr>Antecedentes Teóricos y Conceptuales</vt:lpstr>
      <vt:lpstr>Presentación de PowerPoint</vt:lpstr>
      <vt:lpstr>Presentación de PowerPoint</vt:lpstr>
      <vt:lpstr>Presentación de PowerPoint</vt:lpstr>
      <vt:lpstr>Presentación de PowerPoint</vt:lpstr>
      <vt:lpstr>La Historia del OBM</vt:lpstr>
      <vt:lpstr>Presentación de PowerPoint</vt:lpstr>
      <vt:lpstr>Presentación de PowerPoint</vt:lpstr>
      <vt:lpstr>Tópicos OBM comunes  y Áreas de Aplicación</vt:lpstr>
      <vt:lpstr>Presentación de PowerPoint</vt:lpstr>
      <vt:lpstr>Presentación de PowerPoint</vt:lpstr>
      <vt:lpstr>Presentación de PowerPoint</vt:lpstr>
      <vt:lpstr>Presentación de PowerPoint</vt:lpstr>
      <vt:lpstr>Presentación de PowerPoint</vt:lpstr>
      <vt:lpstr>Administración de las Ejecuciones</vt:lpstr>
      <vt:lpstr>Análisis de Sistemas</vt:lpstr>
      <vt:lpstr>Seguridad basada en el Comportamiento</vt:lpstr>
      <vt:lpstr>Estudio de Caso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Aplicando el Análisis Conductual  a las Organizaciones</dc:title>
  <dc:creator>DR JAIME</dc:creator>
  <cp:lastModifiedBy>DR JAIME</cp:lastModifiedBy>
  <cp:revision>48</cp:revision>
  <dcterms:created xsi:type="dcterms:W3CDTF">2024-01-30T16:18:37Z</dcterms:created>
  <dcterms:modified xsi:type="dcterms:W3CDTF">2024-01-31T19:21:56Z</dcterms:modified>
</cp:coreProperties>
</file>