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5/1/2024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0BD396-751F-4587-B4A0-3D0F9C1DCBBA}"/>
              </a:ext>
            </a:extLst>
          </p:cNvPr>
          <p:cNvSpPr>
            <a:spLocks noGrp="1"/>
          </p:cNvSpPr>
          <p:nvPr>
            <p:ph type="ctrTitle"/>
          </p:nvPr>
        </p:nvSpPr>
        <p:spPr>
          <a:xfrm>
            <a:off x="612722" y="578996"/>
            <a:ext cx="10993549" cy="1475013"/>
          </a:xfrm>
        </p:spPr>
        <p:txBody>
          <a:bodyPr/>
          <a:lstStyle/>
          <a:p>
            <a:r>
              <a:rPr lang="es-MX" dirty="0">
                <a:latin typeface="Arial" panose="020B0604020202020204" pitchFamily="34" charset="0"/>
                <a:cs typeface="Arial" panose="020B0604020202020204" pitchFamily="34" charset="0"/>
              </a:rPr>
              <a:t>Conductismo, Skinner y el condicionamiento operante</a:t>
            </a:r>
          </a:p>
        </p:txBody>
      </p:sp>
      <p:sp>
        <p:nvSpPr>
          <p:cNvPr id="3" name="Subtítulo 2">
            <a:extLst>
              <a:ext uri="{FF2B5EF4-FFF2-40B4-BE49-F238E27FC236}">
                <a16:creationId xmlns:a16="http://schemas.microsoft.com/office/drawing/2014/main" id="{930EE626-DED5-43B3-ADBA-B71B8D528793}"/>
              </a:ext>
            </a:extLst>
          </p:cNvPr>
          <p:cNvSpPr>
            <a:spLocks noGrp="1"/>
          </p:cNvSpPr>
          <p:nvPr>
            <p:ph type="subTitle" idx="1"/>
          </p:nvPr>
        </p:nvSpPr>
        <p:spPr>
          <a:xfrm>
            <a:off x="581194" y="2180134"/>
            <a:ext cx="10993546" cy="590321"/>
          </a:xfrm>
        </p:spPr>
        <p:txBody>
          <a:bodyPr>
            <a:normAutofit/>
          </a:bodyPr>
          <a:lstStyle/>
          <a:p>
            <a:r>
              <a:rPr lang="es-MX" sz="2400" dirty="0">
                <a:solidFill>
                  <a:srgbClr val="FF0000"/>
                </a:solidFill>
              </a:rPr>
              <a:t>Consideraciones para la practica del entrenamiento deportivo</a:t>
            </a:r>
          </a:p>
        </p:txBody>
      </p:sp>
      <p:sp>
        <p:nvSpPr>
          <p:cNvPr id="4" name="CuadroTexto 3">
            <a:extLst>
              <a:ext uri="{FF2B5EF4-FFF2-40B4-BE49-F238E27FC236}">
                <a16:creationId xmlns:a16="http://schemas.microsoft.com/office/drawing/2014/main" id="{EFB60047-2799-4D6C-8FBD-DC1530CD7390}"/>
              </a:ext>
            </a:extLst>
          </p:cNvPr>
          <p:cNvSpPr txBox="1"/>
          <p:nvPr/>
        </p:nvSpPr>
        <p:spPr>
          <a:xfrm>
            <a:off x="898634" y="4020207"/>
            <a:ext cx="4146332" cy="523220"/>
          </a:xfrm>
          <a:prstGeom prst="rect">
            <a:avLst/>
          </a:prstGeom>
          <a:noFill/>
        </p:spPr>
        <p:txBody>
          <a:bodyPr wrap="square" rtlCol="0">
            <a:spAutoFit/>
          </a:bodyPr>
          <a:lstStyle/>
          <a:p>
            <a:r>
              <a:rPr lang="es-MX" sz="2800" dirty="0">
                <a:solidFill>
                  <a:schemeClr val="bg1"/>
                </a:solidFill>
                <a:latin typeface="Arial" panose="020B0604020202020204" pitchFamily="34" charset="0"/>
                <a:cs typeface="Arial" panose="020B0604020202020204" pitchFamily="34" charset="0"/>
              </a:rPr>
              <a:t>Thomas M. Leeder</a:t>
            </a:r>
          </a:p>
        </p:txBody>
      </p:sp>
      <p:sp>
        <p:nvSpPr>
          <p:cNvPr id="5" name="CuadroTexto 4">
            <a:extLst>
              <a:ext uri="{FF2B5EF4-FFF2-40B4-BE49-F238E27FC236}">
                <a16:creationId xmlns:a16="http://schemas.microsoft.com/office/drawing/2014/main" id="{D0709D14-CDF7-4690-B11E-5BCC34CD19F6}"/>
              </a:ext>
            </a:extLst>
          </p:cNvPr>
          <p:cNvSpPr txBox="1"/>
          <p:nvPr/>
        </p:nvSpPr>
        <p:spPr>
          <a:xfrm>
            <a:off x="8182304" y="5060731"/>
            <a:ext cx="3294994" cy="1200329"/>
          </a:xfrm>
          <a:prstGeom prst="rect">
            <a:avLst/>
          </a:prstGeom>
          <a:noFill/>
        </p:spPr>
        <p:txBody>
          <a:bodyPr wrap="square" rtlCol="0">
            <a:spAutoFit/>
          </a:bodyPr>
          <a:lstStyle/>
          <a:p>
            <a:r>
              <a:rPr lang="es-MX" sz="2400" dirty="0" err="1">
                <a:solidFill>
                  <a:schemeClr val="bg1"/>
                </a:solidFill>
                <a:latin typeface="Arial" panose="020B0604020202020204" pitchFamily="34" charset="0"/>
                <a:cs typeface="Arial" panose="020B0604020202020204" pitchFamily="34" charset="0"/>
              </a:rPr>
              <a:t>Ps</a:t>
            </a:r>
            <a:r>
              <a:rPr lang="es-MX" sz="2400" dirty="0">
                <a:solidFill>
                  <a:schemeClr val="bg1"/>
                </a:solidFill>
                <a:latin typeface="Arial" panose="020B0604020202020204" pitchFamily="34" charset="0"/>
                <a:cs typeface="Arial" panose="020B0604020202020204" pitchFamily="34" charset="0"/>
              </a:rPr>
              <a:t> Jaime E Vargas M</a:t>
            </a:r>
          </a:p>
          <a:p>
            <a:endParaRPr lang="es-MX" sz="2400" dirty="0">
              <a:solidFill>
                <a:schemeClr val="bg1"/>
              </a:solidFill>
              <a:latin typeface="Arial" panose="020B0604020202020204" pitchFamily="34" charset="0"/>
              <a:cs typeface="Arial" panose="020B0604020202020204" pitchFamily="34" charset="0"/>
            </a:endParaRPr>
          </a:p>
          <a:p>
            <a:pPr algn="ctr"/>
            <a:r>
              <a:rPr lang="es-MX" sz="2400" b="1" dirty="0">
                <a:solidFill>
                  <a:schemeClr val="bg1"/>
                </a:solidFill>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2115411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984CBE-8002-4864-8703-A4524ED0093A}"/>
              </a:ext>
            </a:extLst>
          </p:cNvPr>
          <p:cNvSpPr>
            <a:spLocks noGrp="1"/>
          </p:cNvSpPr>
          <p:nvPr>
            <p:ph type="title"/>
          </p:nvPr>
        </p:nvSpPr>
        <p:spPr>
          <a:xfrm>
            <a:off x="575894" y="729658"/>
            <a:ext cx="11029616" cy="783832"/>
          </a:xfrm>
        </p:spPr>
        <p:txBody>
          <a:bodyPr/>
          <a:lstStyle/>
          <a:p>
            <a:r>
              <a:rPr lang="es-MX" dirty="0">
                <a:latin typeface="Arial" panose="020B0604020202020204" pitchFamily="34" charset="0"/>
                <a:cs typeface="Arial" panose="020B0604020202020204" pitchFamily="34" charset="0"/>
              </a:rPr>
              <a:t>¿Cómo puede eliminar la conducta indeseable?</a:t>
            </a:r>
          </a:p>
        </p:txBody>
      </p:sp>
      <p:sp>
        <p:nvSpPr>
          <p:cNvPr id="3" name="CuadroTexto 2">
            <a:extLst>
              <a:ext uri="{FF2B5EF4-FFF2-40B4-BE49-F238E27FC236}">
                <a16:creationId xmlns:a16="http://schemas.microsoft.com/office/drawing/2014/main" id="{FC3709DF-644A-415D-B2E5-16F96D8A004C}"/>
              </a:ext>
            </a:extLst>
          </p:cNvPr>
          <p:cNvSpPr txBox="1"/>
          <p:nvPr/>
        </p:nvSpPr>
        <p:spPr>
          <a:xfrm>
            <a:off x="472966" y="1907628"/>
            <a:ext cx="11240813"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Si los entrenadores van a emplear el castigo y formas aversivas de control, que históricamente se ha sugerido que lo hacen (Groom et al, 201q6; Smith et al, 1979), deben estar pendientes de su impacto. Aunque el castigo puede suprimir la respuesta, puede condicionar comportamientos disfuncionales en los atletas, además de producir conflictos en la relación con el entrenamiento (</a:t>
            </a:r>
            <a:r>
              <a:rPr lang="es-MX" dirty="0" err="1">
                <a:latin typeface="Arial" panose="020B0604020202020204" pitchFamily="34" charset="0"/>
                <a:cs typeface="Arial" panose="020B0604020202020204" pitchFamily="34" charset="0"/>
              </a:rPr>
              <a:t>Schunk</a:t>
            </a:r>
            <a:r>
              <a:rPr lang="es-MX" dirty="0">
                <a:latin typeface="Arial" panose="020B0604020202020204" pitchFamily="34" charset="0"/>
                <a:cs typeface="Arial" panose="020B0604020202020204" pitchFamily="34" charset="0"/>
              </a:rPr>
              <a:t>, 2012; Smith, 2015).      Por ejemplo, si los entrenadores emplean el castigo inconsistentemente, pueden provocar en el atleta ira, frustración y resentimiento. Luego entonces, los entrenadores deben considerar alternativas al castigo, tales como extinguir la conducta indeseable. Por ejemplo, ignorar los errores del atleta de manera que no sean reforzados o quizá, condicionar una respuesta incompatible, como sería el premiar las ejecuciones solamente cuando ocurran mientras el atleta se comporte de la manera deseada (</a:t>
            </a:r>
            <a:r>
              <a:rPr lang="es-MX" dirty="0" err="1">
                <a:latin typeface="Arial" panose="020B0604020202020204" pitchFamily="34" charset="0"/>
                <a:cs typeface="Arial" panose="020B0604020202020204" pitchFamily="34" charset="0"/>
              </a:rPr>
              <a:t>Schunk</a:t>
            </a:r>
            <a:r>
              <a:rPr lang="es-MX" dirty="0">
                <a:latin typeface="Arial" panose="020B0604020202020204" pitchFamily="34" charset="0"/>
                <a:cs typeface="Arial" panose="020B0604020202020204" pitchFamily="34" charset="0"/>
              </a:rPr>
              <a:t>, 2012). Ciertamente, si los entrenadores usan el reforzamiento positivo en lugar del castigo, ocurrirán beneficios de largo plazo, como aumentar el disfrute y la auto estima (Groom et al, 2016; Smith et al, 1979).</a:t>
            </a:r>
          </a:p>
        </p:txBody>
      </p:sp>
    </p:spTree>
    <p:extLst>
      <p:ext uri="{BB962C8B-B14F-4D97-AF65-F5344CB8AC3E}">
        <p14:creationId xmlns:p14="http://schemas.microsoft.com/office/powerpoint/2010/main" val="1444186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C5CB594-03D1-449D-9558-4CFEFED1FE63}"/>
              </a:ext>
            </a:extLst>
          </p:cNvPr>
          <p:cNvSpPr txBox="1"/>
          <p:nvPr/>
        </p:nvSpPr>
        <p:spPr>
          <a:xfrm>
            <a:off x="3499946" y="2380593"/>
            <a:ext cx="6180083" cy="2949525"/>
          </a:xfrm>
          <a:prstGeom prst="rect">
            <a:avLst/>
          </a:prstGeom>
          <a:noFill/>
        </p:spPr>
        <p:txBody>
          <a:bodyPr wrap="square" rtlCol="0">
            <a:spAutoFit/>
          </a:bodyPr>
          <a:lstStyle/>
          <a:p>
            <a:pPr algn="ctr">
              <a:lnSpc>
                <a:spcPct val="150000"/>
              </a:lnSpc>
            </a:pPr>
            <a:r>
              <a:rPr lang="es-MX" dirty="0">
                <a:latin typeface="Arial" panose="020B0604020202020204" pitchFamily="34" charset="0"/>
                <a:cs typeface="Arial" panose="020B0604020202020204" pitchFamily="34" charset="0"/>
              </a:rPr>
              <a:t>Referencia</a:t>
            </a:r>
          </a:p>
          <a:p>
            <a:pPr>
              <a:lnSpc>
                <a:spcPct val="150000"/>
              </a:lnSpc>
            </a:pP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Leeder, T. M. (2022)</a:t>
            </a:r>
          </a:p>
          <a:p>
            <a:pPr>
              <a:lnSpc>
                <a:spcPct val="150000"/>
              </a:lnSpc>
            </a:pPr>
            <a:r>
              <a:rPr lang="es-MX" dirty="0" err="1">
                <a:latin typeface="Arial" panose="020B0604020202020204" pitchFamily="34" charset="0"/>
                <a:cs typeface="Arial" panose="020B0604020202020204" pitchFamily="34" charset="0"/>
              </a:rPr>
              <a:t>Behaviorism</a:t>
            </a:r>
            <a:r>
              <a:rPr lang="es-MX" dirty="0">
                <a:latin typeface="Arial" panose="020B0604020202020204" pitchFamily="34" charset="0"/>
                <a:cs typeface="Arial" panose="020B0604020202020204" pitchFamily="34" charset="0"/>
              </a:rPr>
              <a:t>, Skinner, and </a:t>
            </a:r>
            <a:r>
              <a:rPr lang="es-MX" dirty="0" err="1">
                <a:latin typeface="Arial" panose="020B0604020202020204" pitchFamily="34" charset="0"/>
                <a:cs typeface="Arial" panose="020B0604020202020204" pitchFamily="34" charset="0"/>
              </a:rPr>
              <a:t>Operant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Conditioning</a:t>
            </a:r>
            <a:r>
              <a:rPr lang="es-MX" dirty="0">
                <a:latin typeface="Arial" panose="020B0604020202020204" pitchFamily="34" charset="0"/>
                <a:cs typeface="Arial" panose="020B0604020202020204" pitchFamily="34" charset="0"/>
              </a:rPr>
              <a:t>:</a:t>
            </a:r>
          </a:p>
          <a:p>
            <a:pPr>
              <a:lnSpc>
                <a:spcPct val="150000"/>
              </a:lnSpc>
            </a:pPr>
            <a:r>
              <a:rPr lang="es-MX" dirty="0" err="1">
                <a:latin typeface="Arial" panose="020B0604020202020204" pitchFamily="34" charset="0"/>
                <a:cs typeface="Arial" panose="020B0604020202020204" pitchFamily="34" charset="0"/>
              </a:rPr>
              <a:t>Considerations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for</a:t>
            </a:r>
            <a:r>
              <a:rPr lang="es-MX" dirty="0">
                <a:latin typeface="Arial" panose="020B0604020202020204" pitchFamily="34" charset="0"/>
                <a:cs typeface="Arial" panose="020B0604020202020204" pitchFamily="34" charset="0"/>
              </a:rPr>
              <a:t> Sport Coaching </a:t>
            </a:r>
            <a:r>
              <a:rPr lang="es-MX" dirty="0" err="1">
                <a:latin typeface="Arial" panose="020B0604020202020204" pitchFamily="34" charset="0"/>
                <a:cs typeface="Arial" panose="020B0604020202020204" pitchFamily="34" charset="0"/>
              </a:rPr>
              <a:t>Practice</a:t>
            </a:r>
            <a:endParaRPr lang="es-MX" dirty="0">
              <a:latin typeface="Arial" panose="020B0604020202020204" pitchFamily="34" charset="0"/>
              <a:cs typeface="Arial" panose="020B0604020202020204" pitchFamily="34" charset="0"/>
            </a:endParaRPr>
          </a:p>
          <a:p>
            <a:pPr>
              <a:lnSpc>
                <a:spcPct val="150000"/>
              </a:lnSpc>
            </a:pPr>
            <a:r>
              <a:rPr lang="es-MX" dirty="0" err="1">
                <a:latin typeface="Arial" panose="020B0604020202020204" pitchFamily="34" charset="0"/>
                <a:cs typeface="Arial" panose="020B0604020202020204" pitchFamily="34" charset="0"/>
              </a:rPr>
              <a:t>Strategies</a:t>
            </a:r>
            <a:r>
              <a:rPr lang="es-MX" dirty="0">
                <a:latin typeface="Arial" panose="020B0604020202020204" pitchFamily="34" charset="0"/>
                <a:cs typeface="Arial" panose="020B0604020202020204" pitchFamily="34" charset="0"/>
              </a:rPr>
              <a:t>, 35:3, 27-32</a:t>
            </a:r>
          </a:p>
          <a:p>
            <a:pPr>
              <a:lnSpc>
                <a:spcPct val="150000"/>
              </a:lnSpc>
            </a:pPr>
            <a:r>
              <a:rPr lang="es-MX" dirty="0">
                <a:latin typeface="Arial" panose="020B0604020202020204" pitchFamily="34" charset="0"/>
                <a:cs typeface="Arial" panose="020B0604020202020204" pitchFamily="34" charset="0"/>
              </a:rPr>
              <a:t>https://doi.org/10.1080/08924562.2022.2052776 </a:t>
            </a:r>
          </a:p>
        </p:txBody>
      </p:sp>
    </p:spTree>
    <p:extLst>
      <p:ext uri="{BB962C8B-B14F-4D97-AF65-F5344CB8AC3E}">
        <p14:creationId xmlns:p14="http://schemas.microsoft.com/office/powerpoint/2010/main" val="308665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B41B646-6FC5-4423-84C7-E9F8B1DBD788}"/>
              </a:ext>
            </a:extLst>
          </p:cNvPr>
          <p:cNvSpPr txBox="1"/>
          <p:nvPr/>
        </p:nvSpPr>
        <p:spPr>
          <a:xfrm>
            <a:off x="614855" y="1056289"/>
            <a:ext cx="11177752"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Aunque los entrenadores deportivos pueden no ser capaces de articular sus suposiciones y creencias sobre el entrenamiento, últimamente su práctica ha sido influida por teorías específicas acerca de cómo aprenden las personas (</a:t>
            </a:r>
            <a:r>
              <a:rPr lang="es-MX" dirty="0" err="1">
                <a:latin typeface="Arial" panose="020B0604020202020204" pitchFamily="34" charset="0"/>
                <a:cs typeface="Arial" panose="020B0604020202020204" pitchFamily="34" charset="0"/>
              </a:rPr>
              <a:t>Cushion</a:t>
            </a:r>
            <a:r>
              <a:rPr lang="es-MX" dirty="0">
                <a:latin typeface="Arial" panose="020B0604020202020204" pitchFamily="34" charset="0"/>
                <a:cs typeface="Arial" panose="020B0604020202020204" pitchFamily="34" charset="0"/>
              </a:rPr>
              <a:t>, 2010; Light, 2008). Una teoría que fuertemente influye en las prácticas de entrenamiento es el conductismo.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Este documento no pretende mas que proporcionar un bosquejo conciso de los supuestos teóricos del conductismo, especialmente de la teoría del condicionamiento operante de B.F. Skinner (1904-1990) y sus consideraciones para el entrenamiento deportivo.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artículo se fundamenta en la creencia de que los entrenadores se beneficiarán de un mayor entendimiento de sus suposiciones acerca del aprendizaje, posibilitándoles el tomar decisiones mejor informadas y mejorar sus prácticas deportivas (</a:t>
            </a:r>
            <a:r>
              <a:rPr lang="es-MX" dirty="0" err="1">
                <a:latin typeface="Arial" panose="020B0604020202020204" pitchFamily="34" charset="0"/>
                <a:cs typeface="Arial" panose="020B0604020202020204" pitchFamily="34" charset="0"/>
              </a:rPr>
              <a:t>Cassidy</a:t>
            </a:r>
            <a:r>
              <a:rPr lang="es-MX" dirty="0">
                <a:latin typeface="Arial" panose="020B0604020202020204" pitchFamily="34" charset="0"/>
                <a:cs typeface="Arial" panose="020B0604020202020204" pitchFamily="34" charset="0"/>
              </a:rPr>
              <a:t> et al, 2016; Light, 2008).</a:t>
            </a:r>
          </a:p>
        </p:txBody>
      </p:sp>
    </p:spTree>
    <p:extLst>
      <p:ext uri="{BB962C8B-B14F-4D97-AF65-F5344CB8AC3E}">
        <p14:creationId xmlns:p14="http://schemas.microsoft.com/office/powerpoint/2010/main" val="237316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BA0F3E-8A3C-4050-931E-22C7F97C34C9}"/>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¿Qué es el conductismo?</a:t>
            </a:r>
          </a:p>
        </p:txBody>
      </p:sp>
      <p:sp>
        <p:nvSpPr>
          <p:cNvPr id="3" name="CuadroTexto 2">
            <a:extLst>
              <a:ext uri="{FF2B5EF4-FFF2-40B4-BE49-F238E27FC236}">
                <a16:creationId xmlns:a16="http://schemas.microsoft.com/office/drawing/2014/main" id="{81EAB82E-F345-4E89-8C10-209706097273}"/>
              </a:ext>
            </a:extLst>
          </p:cNvPr>
          <p:cNvSpPr txBox="1"/>
          <p:nvPr/>
        </p:nvSpPr>
        <p:spPr>
          <a:xfrm>
            <a:off x="331075" y="2238704"/>
            <a:ext cx="11272345"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conductismo formó la visión dominante del aprendizaje durante el siglo XX. Aunque existen diversas interpretaciones, los conductistas típicamente ven el aprendizaje como un cambio en la tasa, frecuencia o probabilidad de las respuestas de un individuo, a lo largo de series de conexiones estímulo-respuesta (</a:t>
            </a:r>
            <a:r>
              <a:rPr lang="es-MX" dirty="0" err="1">
                <a:latin typeface="Arial" panose="020B0604020202020204" pitchFamily="34" charset="0"/>
                <a:cs typeface="Arial" panose="020B0604020202020204" pitchFamily="34" charset="0"/>
              </a:rPr>
              <a:t>Schunk</a:t>
            </a:r>
            <a:r>
              <a:rPr lang="es-MX" dirty="0">
                <a:latin typeface="Arial" panose="020B0604020202020204" pitchFamily="34" charset="0"/>
                <a:cs typeface="Arial" panose="020B0604020202020204" pitchFamily="34" charset="0"/>
              </a:rPr>
              <a:t>, 2012).</a:t>
            </a:r>
          </a:p>
          <a:p>
            <a:pPr algn="just">
              <a:lnSpc>
                <a:spcPct val="150000"/>
              </a:lnSpc>
            </a:pPr>
            <a:r>
              <a:rPr lang="es-MX" dirty="0">
                <a:latin typeface="Arial" panose="020B0604020202020204" pitchFamily="34" charset="0"/>
                <a:cs typeface="Arial" panose="020B0604020202020204" pitchFamily="34" charset="0"/>
              </a:rPr>
              <a:t>En el entrenamiento deportivo, los supuestos conductuales frecuentemente son considerados como la forma “tradicional” de la práctica del entrenamiento (</a:t>
            </a:r>
            <a:r>
              <a:rPr lang="es-MX" dirty="0" err="1">
                <a:latin typeface="Arial" panose="020B0604020202020204" pitchFamily="34" charset="0"/>
                <a:cs typeface="Arial" panose="020B0604020202020204" pitchFamily="34" charset="0"/>
              </a:rPr>
              <a:t>Cushion</a:t>
            </a:r>
            <a:r>
              <a:rPr lang="es-MX" dirty="0">
                <a:latin typeface="Arial" panose="020B0604020202020204" pitchFamily="34" charset="0"/>
                <a:cs typeface="Arial" panose="020B0604020202020204" pitchFamily="34" charset="0"/>
              </a:rPr>
              <a:t>, 2013). La práctica deportiva conductual                       (o “tradicional”) regularmente se caracteriza por prácticas técnicas altamente estructuradas, dirigidas por un entrenador que intenta controlar el ambiente mediante la utilización de </a:t>
            </a:r>
            <a:r>
              <a:rPr lang="es-MX" dirty="0" err="1">
                <a:latin typeface="Arial" panose="020B0604020202020204" pitchFamily="34" charset="0"/>
                <a:cs typeface="Arial" panose="020B0604020202020204" pitchFamily="34" charset="0"/>
              </a:rPr>
              <a:t>feedback</a:t>
            </a:r>
            <a:r>
              <a:rPr lang="es-MX" dirty="0">
                <a:latin typeface="Arial" panose="020B0604020202020204" pitchFamily="34" charset="0"/>
                <a:cs typeface="Arial" panose="020B0604020202020204" pitchFamily="34" charset="0"/>
              </a:rPr>
              <a:t> correctivo y repeticiones (Light, 2008; Lyle &amp; </a:t>
            </a:r>
            <a:r>
              <a:rPr lang="es-MX" dirty="0" err="1">
                <a:latin typeface="Arial" panose="020B0604020202020204" pitchFamily="34" charset="0"/>
                <a:cs typeface="Arial" panose="020B0604020202020204" pitchFamily="34" charset="0"/>
              </a:rPr>
              <a:t>Cushion</a:t>
            </a:r>
            <a:r>
              <a:rPr lang="es-MX" dirty="0">
                <a:latin typeface="Arial" panose="020B0604020202020204" pitchFamily="34" charset="0"/>
                <a:cs typeface="Arial" panose="020B0604020202020204" pitchFamily="34" charset="0"/>
              </a:rPr>
              <a:t>, 2017).</a:t>
            </a:r>
          </a:p>
        </p:txBody>
      </p:sp>
    </p:spTree>
    <p:extLst>
      <p:ext uri="{BB962C8B-B14F-4D97-AF65-F5344CB8AC3E}">
        <p14:creationId xmlns:p14="http://schemas.microsoft.com/office/powerpoint/2010/main" val="309589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50A665-1674-4E00-AED8-36B3B0BE6ECA}"/>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La Teoría del Condicionamiento operante de </a:t>
            </a:r>
            <a:r>
              <a:rPr lang="es-MX" dirty="0" err="1">
                <a:latin typeface="Arial" panose="020B0604020202020204" pitchFamily="34" charset="0"/>
                <a:cs typeface="Arial" panose="020B0604020202020204" pitchFamily="34" charset="0"/>
              </a:rPr>
              <a:t>skinner</a:t>
            </a:r>
            <a:r>
              <a:rPr lang="es-MX" dirty="0">
                <a:latin typeface="Arial" panose="020B0604020202020204" pitchFamily="34" charset="0"/>
                <a:cs typeface="Arial" panose="020B0604020202020204" pitchFamily="34" charset="0"/>
              </a:rPr>
              <a:t> y el entrenamiento deportivo</a:t>
            </a:r>
          </a:p>
        </p:txBody>
      </p:sp>
      <p:sp>
        <p:nvSpPr>
          <p:cNvPr id="3" name="CuadroTexto 2">
            <a:extLst>
              <a:ext uri="{FF2B5EF4-FFF2-40B4-BE49-F238E27FC236}">
                <a16:creationId xmlns:a16="http://schemas.microsoft.com/office/drawing/2014/main" id="{3EB614B9-128F-4031-BDFD-DEEA400F8946}"/>
              </a:ext>
            </a:extLst>
          </p:cNvPr>
          <p:cNvSpPr txBox="1"/>
          <p:nvPr/>
        </p:nvSpPr>
        <p:spPr>
          <a:xfrm>
            <a:off x="394137" y="1830983"/>
            <a:ext cx="11288111"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teoría del condicionamiento operante de B. F. Skinner es particularmente relevante cuando se consideran actividades pedagógicas tales como la práctica deportiva (Roberts &amp; </a:t>
            </a:r>
            <a:r>
              <a:rPr lang="es-MX" dirty="0" err="1">
                <a:latin typeface="Arial" panose="020B0604020202020204" pitchFamily="34" charset="0"/>
                <a:cs typeface="Arial" panose="020B0604020202020204" pitchFamily="34" charset="0"/>
              </a:rPr>
              <a:t>Potrac</a:t>
            </a:r>
            <a:r>
              <a:rPr lang="es-MX" dirty="0">
                <a:latin typeface="Arial" panose="020B0604020202020204" pitchFamily="34" charset="0"/>
                <a:cs typeface="Arial" panose="020B0604020202020204" pitchFamily="34" charset="0"/>
              </a:rPr>
              <a:t>, 2014). Skinner estaba principalmente interesado en el papel del reforzamiento y el castigo y cómo estos podían modificar la conducta. Él argumentaba que una respuesta observable (una conducta), cambiaría debido a sus consecuencias, como el uso del reforzamiento o del castigo. Así, el aprendizaje ocurre cuando la conducta es tanto reforzada como castigada, conforme se asocia la conducta con sus consecuencias. Skinner sugería que si una conducta tenía consecuencias reforzantes, ésta tenía mayor probabilidad de ocurrir nuevamente. El reforzamiento puede ser positivo o negativo, pero ambos fortalecen la conducta.</a:t>
            </a:r>
          </a:p>
          <a:p>
            <a:pPr marL="285750" indent="-285750" algn="just">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El reforzamiento positivo se refiere al proceso de </a:t>
            </a:r>
            <a:r>
              <a:rPr lang="es-MX" u="sng" dirty="0">
                <a:latin typeface="Arial" panose="020B0604020202020204" pitchFamily="34" charset="0"/>
                <a:cs typeface="Arial" panose="020B0604020202020204" pitchFamily="34" charset="0"/>
              </a:rPr>
              <a:t>adicionar</a:t>
            </a:r>
            <a:r>
              <a:rPr lang="es-MX" dirty="0">
                <a:latin typeface="Arial" panose="020B0604020202020204" pitchFamily="34" charset="0"/>
                <a:cs typeface="Arial" panose="020B0604020202020204" pitchFamily="34" charset="0"/>
              </a:rPr>
              <a:t> un estímulo placentero para fortalecer la conducta y aumentar la probabilidad de que se repita</a:t>
            </a:r>
          </a:p>
          <a:p>
            <a:pPr marL="285750" indent="-285750" algn="just">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El reforzamiento negativo se refiere al proceso donde se </a:t>
            </a:r>
            <a:r>
              <a:rPr lang="es-MX" u="sng" dirty="0">
                <a:latin typeface="Arial" panose="020B0604020202020204" pitchFamily="34" charset="0"/>
                <a:cs typeface="Arial" panose="020B0604020202020204" pitchFamily="34" charset="0"/>
              </a:rPr>
              <a:t>sustrae</a:t>
            </a:r>
            <a:r>
              <a:rPr lang="es-MX" dirty="0">
                <a:latin typeface="Arial" panose="020B0604020202020204" pitchFamily="34" charset="0"/>
                <a:cs typeface="Arial" panose="020B0604020202020204" pitchFamily="34" charset="0"/>
              </a:rPr>
              <a:t> un estímulo displacentero para fortalecer la conducta y aumentar la probabilidad de que ocurra nuevamente</a:t>
            </a:r>
          </a:p>
        </p:txBody>
      </p:sp>
    </p:spTree>
    <p:extLst>
      <p:ext uri="{BB962C8B-B14F-4D97-AF65-F5344CB8AC3E}">
        <p14:creationId xmlns:p14="http://schemas.microsoft.com/office/powerpoint/2010/main" val="1902252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CEB0FFF-A913-44F9-B62A-3C8E7E49DB6A}"/>
              </a:ext>
            </a:extLst>
          </p:cNvPr>
          <p:cNvSpPr txBox="1"/>
          <p:nvPr/>
        </p:nvSpPr>
        <p:spPr>
          <a:xfrm>
            <a:off x="409903" y="836736"/>
            <a:ext cx="11272345"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el entrenamiento deportivo, el reforzamiento positivo puede involucrar un premio del entrenador o el recompensar al atleta por ejecutar una técnica específica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adicionar un estímulo placentero como premio para fortalecer la conducta). El reforzamiento negativo puede involucrar que el entrenador remueva algo displacentero, como un entrenamiento extra, cuando los atletas lo están haciendo bien.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Para que el reforzamiento sea efectivo, se necesita considerar su programación. Los entrenadores deben esforzarse para desarrollar ambientes donde la conducta deseable pueda ser positivamente reforzada, lo más inmediato a la respuesta de ser posible, preferiblemente tan pronto se presente (Groom et al, 2016). Skinner (1953; 1974) propuso que los programas de reforzamiento podían ser </a:t>
            </a:r>
            <a:r>
              <a:rPr lang="es-MX" i="1" dirty="0">
                <a:latin typeface="Arial" panose="020B0604020202020204" pitchFamily="34" charset="0"/>
                <a:cs typeface="Arial" panose="020B0604020202020204" pitchFamily="34" charset="0"/>
              </a:rPr>
              <a:t>continuos</a:t>
            </a:r>
            <a:r>
              <a:rPr lang="es-MX" dirty="0">
                <a:latin typeface="Arial" panose="020B0604020202020204" pitchFamily="34" charset="0"/>
                <a:cs typeface="Arial" panose="020B0604020202020204" pitchFamily="34" charset="0"/>
              </a:rPr>
              <a:t> (luego de cada respuesta correcta) o </a:t>
            </a:r>
            <a:r>
              <a:rPr lang="es-MX" i="1" dirty="0">
                <a:latin typeface="Arial" panose="020B0604020202020204" pitchFamily="34" charset="0"/>
                <a:cs typeface="Arial" panose="020B0604020202020204" pitchFamily="34" charset="0"/>
              </a:rPr>
              <a:t>intermitentes</a:t>
            </a:r>
            <a:r>
              <a:rPr lang="es-MX" dirty="0">
                <a:latin typeface="Arial" panose="020B0604020202020204" pitchFamily="34" charset="0"/>
                <a:cs typeface="Arial" panose="020B0604020202020204" pitchFamily="34" charset="0"/>
              </a:rPr>
              <a:t> (luego de algunas pero no todas las respuestas correctas). Así también, los programas de reforzamiento intermitente pueden separarse entre programas </a:t>
            </a:r>
            <a:r>
              <a:rPr lang="es-MX" i="1" dirty="0">
                <a:latin typeface="Arial" panose="020B0604020202020204" pitchFamily="34" charset="0"/>
                <a:cs typeface="Arial" panose="020B0604020202020204" pitchFamily="34" charset="0"/>
              </a:rPr>
              <a:t>de razón </a:t>
            </a:r>
            <a:r>
              <a:rPr lang="es-MX" dirty="0">
                <a:latin typeface="Arial" panose="020B0604020202020204" pitchFamily="34" charset="0"/>
                <a:cs typeface="Arial" panose="020B0604020202020204" pitchFamily="34" charset="0"/>
              </a:rPr>
              <a:t>(el reforzamiento es dependiente de la frecuencia de la respuesta correcta) o programas </a:t>
            </a:r>
            <a:r>
              <a:rPr lang="es-MX" i="1" dirty="0">
                <a:latin typeface="Arial" panose="020B0604020202020204" pitchFamily="34" charset="0"/>
                <a:cs typeface="Arial" panose="020B0604020202020204" pitchFamily="34" charset="0"/>
              </a:rPr>
              <a:t>de intervalo </a:t>
            </a:r>
            <a:r>
              <a:rPr lang="es-MX" dirty="0">
                <a:latin typeface="Arial" panose="020B0604020202020204" pitchFamily="34" charset="0"/>
                <a:cs typeface="Arial" panose="020B0604020202020204" pitchFamily="34" charset="0"/>
              </a:rPr>
              <a:t>(el reforzamiento depende de periodos específicos de tiempo), los que pueden ser </a:t>
            </a:r>
            <a:r>
              <a:rPr lang="es-MX" i="1" dirty="0">
                <a:latin typeface="Arial" panose="020B0604020202020204" pitchFamily="34" charset="0"/>
                <a:cs typeface="Arial" panose="020B0604020202020204" pitchFamily="34" charset="0"/>
              </a:rPr>
              <a:t>fijos</a:t>
            </a:r>
            <a:r>
              <a:rPr lang="es-MX" dirty="0">
                <a:latin typeface="Arial" panose="020B0604020202020204" pitchFamily="34" charset="0"/>
                <a:cs typeface="Arial" panose="020B0604020202020204" pitchFamily="34" charset="0"/>
              </a:rPr>
              <a:t> o </a:t>
            </a:r>
            <a:r>
              <a:rPr lang="es-MX" i="1" dirty="0">
                <a:latin typeface="Arial" panose="020B0604020202020204" pitchFamily="34" charset="0"/>
                <a:cs typeface="Arial" panose="020B0604020202020204" pitchFamily="34" charset="0"/>
              </a:rPr>
              <a:t>variables</a:t>
            </a:r>
            <a:r>
              <a:rPr lang="es-MX"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994442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2195C26-0E7F-47C7-AA18-B82406DF02D2}"/>
              </a:ext>
            </a:extLst>
          </p:cNvPr>
          <p:cNvSpPr txBox="1"/>
          <p:nvPr/>
        </p:nvSpPr>
        <p:spPr>
          <a:xfrm>
            <a:off x="614855" y="520262"/>
            <a:ext cx="11288111" cy="646331"/>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Tabla 1. Programando el reforzamiento con ejemplos de entrenamiento deportivo</a:t>
            </a:r>
          </a:p>
          <a:p>
            <a:endParaRPr lang="es-MX" dirty="0">
              <a:latin typeface="Arial" panose="020B0604020202020204" pitchFamily="34" charset="0"/>
              <a:cs typeface="Arial" panose="020B0604020202020204" pitchFamily="34" charset="0"/>
            </a:endParaRPr>
          </a:p>
        </p:txBody>
      </p:sp>
      <p:graphicFrame>
        <p:nvGraphicFramePr>
          <p:cNvPr id="3" name="Tabla 3">
            <a:extLst>
              <a:ext uri="{FF2B5EF4-FFF2-40B4-BE49-F238E27FC236}">
                <a16:creationId xmlns:a16="http://schemas.microsoft.com/office/drawing/2014/main" id="{E74F3360-3434-4DC4-A833-D030A01D52E8}"/>
              </a:ext>
            </a:extLst>
          </p:cNvPr>
          <p:cNvGraphicFramePr>
            <a:graphicFrameLocks noGrp="1"/>
          </p:cNvGraphicFramePr>
          <p:nvPr>
            <p:extLst>
              <p:ext uri="{D42A27DB-BD31-4B8C-83A1-F6EECF244321}">
                <p14:modId xmlns:p14="http://schemas.microsoft.com/office/powerpoint/2010/main" val="2204247576"/>
              </p:ext>
            </p:extLst>
          </p:nvPr>
        </p:nvGraphicFramePr>
        <p:xfrm>
          <a:off x="518509" y="1005840"/>
          <a:ext cx="11100675" cy="5852160"/>
        </p:xfrm>
        <a:graphic>
          <a:graphicData uri="http://schemas.openxmlformats.org/drawingml/2006/table">
            <a:tbl>
              <a:tblPr firstRow="1" bandRow="1">
                <a:tableStyleId>{5C22544A-7EE6-4342-B048-85BDC9FD1C3A}</a:tableStyleId>
              </a:tblPr>
              <a:tblGrid>
                <a:gridCol w="1609835">
                  <a:extLst>
                    <a:ext uri="{9D8B030D-6E8A-4147-A177-3AD203B41FA5}">
                      <a16:colId xmlns:a16="http://schemas.microsoft.com/office/drawing/2014/main" val="562879138"/>
                    </a:ext>
                  </a:extLst>
                </a:gridCol>
                <a:gridCol w="3957145">
                  <a:extLst>
                    <a:ext uri="{9D8B030D-6E8A-4147-A177-3AD203B41FA5}">
                      <a16:colId xmlns:a16="http://schemas.microsoft.com/office/drawing/2014/main" val="23643748"/>
                    </a:ext>
                  </a:extLst>
                </a:gridCol>
                <a:gridCol w="5533695">
                  <a:extLst>
                    <a:ext uri="{9D8B030D-6E8A-4147-A177-3AD203B41FA5}">
                      <a16:colId xmlns:a16="http://schemas.microsoft.com/office/drawing/2014/main" val="3470310586"/>
                    </a:ext>
                  </a:extLst>
                </a:gridCol>
              </a:tblGrid>
              <a:tr h="356056">
                <a:tc>
                  <a:txBody>
                    <a:bodyPr/>
                    <a:lstStyle/>
                    <a:p>
                      <a:r>
                        <a:rPr lang="es-MX" dirty="0"/>
                        <a:t>Tipo</a:t>
                      </a:r>
                    </a:p>
                  </a:txBody>
                  <a:tcPr/>
                </a:tc>
                <a:tc>
                  <a:txBody>
                    <a:bodyPr/>
                    <a:lstStyle/>
                    <a:p>
                      <a:r>
                        <a:rPr lang="es-MX" dirty="0"/>
                        <a:t>Definición</a:t>
                      </a:r>
                    </a:p>
                  </a:txBody>
                  <a:tcPr/>
                </a:tc>
                <a:tc>
                  <a:txBody>
                    <a:bodyPr/>
                    <a:lstStyle/>
                    <a:p>
                      <a:r>
                        <a:rPr lang="es-MX" dirty="0"/>
                        <a:t>Ejemplo</a:t>
                      </a:r>
                    </a:p>
                  </a:txBody>
                  <a:tcPr/>
                </a:tc>
                <a:extLst>
                  <a:ext uri="{0D108BD9-81ED-4DB2-BD59-A6C34878D82A}">
                    <a16:rowId xmlns:a16="http://schemas.microsoft.com/office/drawing/2014/main" val="215832599"/>
                  </a:ext>
                </a:extLst>
              </a:tr>
              <a:tr h="623098">
                <a:tc>
                  <a:txBody>
                    <a:bodyPr/>
                    <a:lstStyle/>
                    <a:p>
                      <a:r>
                        <a:rPr lang="es-MX" dirty="0"/>
                        <a:t>Continuo</a:t>
                      </a:r>
                    </a:p>
                  </a:txBody>
                  <a:tcPr/>
                </a:tc>
                <a:tc>
                  <a:txBody>
                    <a:bodyPr/>
                    <a:lstStyle/>
                    <a:p>
                      <a:r>
                        <a:rPr lang="es-MX" dirty="0"/>
                        <a:t>Reforzamiento proporcionado luego de cada respuesta correcta</a:t>
                      </a:r>
                    </a:p>
                  </a:txBody>
                  <a:tcPr/>
                </a:tc>
                <a:tc>
                  <a:txBody>
                    <a:bodyPr/>
                    <a:lstStyle/>
                    <a:p>
                      <a:r>
                        <a:rPr lang="es-MX" dirty="0"/>
                        <a:t>Durante una práctica de pateo, el entrenador premia al pateador luego de cada intento exitoso</a:t>
                      </a:r>
                    </a:p>
                  </a:txBody>
                  <a:tcPr/>
                </a:tc>
                <a:extLst>
                  <a:ext uri="{0D108BD9-81ED-4DB2-BD59-A6C34878D82A}">
                    <a16:rowId xmlns:a16="http://schemas.microsoft.com/office/drawing/2014/main" val="2695781895"/>
                  </a:ext>
                </a:extLst>
              </a:tr>
              <a:tr h="623098">
                <a:tc>
                  <a:txBody>
                    <a:bodyPr/>
                    <a:lstStyle/>
                    <a:p>
                      <a:r>
                        <a:rPr lang="es-MX" dirty="0"/>
                        <a:t>Intermitente</a:t>
                      </a:r>
                    </a:p>
                  </a:txBody>
                  <a:tcPr/>
                </a:tc>
                <a:tc>
                  <a:txBody>
                    <a:bodyPr/>
                    <a:lstStyle/>
                    <a:p>
                      <a:r>
                        <a:rPr lang="es-MX" dirty="0"/>
                        <a:t>Reforzamiento proporcionado luego de algunas pero no todas las respuestas</a:t>
                      </a:r>
                    </a:p>
                  </a:txBody>
                  <a:tcPr/>
                </a:tc>
                <a:tc>
                  <a:txBody>
                    <a:bodyPr/>
                    <a:lstStyle/>
                    <a:p>
                      <a:r>
                        <a:rPr lang="es-MX" dirty="0"/>
                        <a:t>Durante una práctica de pateo, el entrenador premia al pateador luego de algunos intentos exitosos, no todos</a:t>
                      </a:r>
                    </a:p>
                  </a:txBody>
                  <a:tcPr/>
                </a:tc>
                <a:extLst>
                  <a:ext uri="{0D108BD9-81ED-4DB2-BD59-A6C34878D82A}">
                    <a16:rowId xmlns:a16="http://schemas.microsoft.com/office/drawing/2014/main" val="2729067330"/>
                  </a:ext>
                </a:extLst>
              </a:tr>
              <a:tr h="623098">
                <a:tc>
                  <a:txBody>
                    <a:bodyPr/>
                    <a:lstStyle/>
                    <a:p>
                      <a:r>
                        <a:rPr lang="es-MX" dirty="0"/>
                        <a:t>Razón fija</a:t>
                      </a:r>
                    </a:p>
                  </a:txBody>
                  <a:tcPr/>
                </a:tc>
                <a:tc>
                  <a:txBody>
                    <a:bodyPr/>
                    <a:lstStyle/>
                    <a:p>
                      <a:r>
                        <a:rPr lang="es-MX" dirty="0"/>
                        <a:t>Reforzamiento proporcionado luego de un número fijo de respuestas correctas</a:t>
                      </a:r>
                    </a:p>
                  </a:txBody>
                  <a:tcPr/>
                </a:tc>
                <a:tc>
                  <a:txBody>
                    <a:bodyPr/>
                    <a:lstStyle/>
                    <a:p>
                      <a:r>
                        <a:rPr lang="es-MX" dirty="0"/>
                        <a:t>El entrenador premia luego de cada (digamos) 5 respuesta correctas</a:t>
                      </a:r>
                    </a:p>
                  </a:txBody>
                  <a:tcPr/>
                </a:tc>
                <a:extLst>
                  <a:ext uri="{0D108BD9-81ED-4DB2-BD59-A6C34878D82A}">
                    <a16:rowId xmlns:a16="http://schemas.microsoft.com/office/drawing/2014/main" val="2331445755"/>
                  </a:ext>
                </a:extLst>
              </a:tr>
              <a:tr h="1157183">
                <a:tc>
                  <a:txBody>
                    <a:bodyPr/>
                    <a:lstStyle/>
                    <a:p>
                      <a:r>
                        <a:rPr lang="es-MX" dirty="0"/>
                        <a:t>Razón variable</a:t>
                      </a:r>
                    </a:p>
                  </a:txBody>
                  <a:tcPr/>
                </a:tc>
                <a:tc>
                  <a:txBody>
                    <a:bodyPr/>
                    <a:lstStyle/>
                    <a:p>
                      <a:r>
                        <a:rPr lang="es-MX" dirty="0"/>
                        <a:t>Reforzamiento proporcionado luego de una serie de números de respuestas variable cuyo promedio define al programa</a:t>
                      </a:r>
                    </a:p>
                  </a:txBody>
                  <a:tcPr/>
                </a:tc>
                <a:tc>
                  <a:txBody>
                    <a:bodyPr/>
                    <a:lstStyle/>
                    <a:p>
                      <a:r>
                        <a:rPr lang="es-MX" dirty="0"/>
                        <a:t>El entrenador premia en promedio cada quinta respuesta del pateador (premiando la segunda, la sexta y la séptima respuesta correcta, que en promedio dan 5)</a:t>
                      </a:r>
                    </a:p>
                  </a:txBody>
                  <a:tcPr/>
                </a:tc>
                <a:extLst>
                  <a:ext uri="{0D108BD9-81ED-4DB2-BD59-A6C34878D82A}">
                    <a16:rowId xmlns:a16="http://schemas.microsoft.com/office/drawing/2014/main" val="4293764310"/>
                  </a:ext>
                </a:extLst>
              </a:tr>
              <a:tr h="890140">
                <a:tc>
                  <a:txBody>
                    <a:bodyPr/>
                    <a:lstStyle/>
                    <a:p>
                      <a:r>
                        <a:rPr lang="es-MX" dirty="0"/>
                        <a:t>Intervalo fijo</a:t>
                      </a:r>
                    </a:p>
                  </a:txBody>
                  <a:tcPr/>
                </a:tc>
                <a:tc>
                  <a:txBody>
                    <a:bodyPr/>
                    <a:lstStyle/>
                    <a:p>
                      <a:r>
                        <a:rPr lang="es-MX" dirty="0"/>
                        <a:t>Reforzamiento proporcionado a la primera respuesta correcta, luego de transcurrido un periodo fijo de tiempo</a:t>
                      </a:r>
                    </a:p>
                  </a:txBody>
                  <a:tcPr/>
                </a:tc>
                <a:tc>
                  <a:txBody>
                    <a:bodyPr/>
                    <a:lstStyle/>
                    <a:p>
                      <a:r>
                        <a:rPr lang="es-MX" dirty="0"/>
                        <a:t>El entrenador premia a la primera respuesta correcta que ocurre luego de terminar un periodo de tiempo de 15 segundos</a:t>
                      </a:r>
                    </a:p>
                  </a:txBody>
                  <a:tcPr/>
                </a:tc>
                <a:extLst>
                  <a:ext uri="{0D108BD9-81ED-4DB2-BD59-A6C34878D82A}">
                    <a16:rowId xmlns:a16="http://schemas.microsoft.com/office/drawing/2014/main" val="166532479"/>
                  </a:ext>
                </a:extLst>
              </a:tr>
              <a:tr h="1424225">
                <a:tc>
                  <a:txBody>
                    <a:bodyPr/>
                    <a:lstStyle/>
                    <a:p>
                      <a:r>
                        <a:rPr lang="es-MX" dirty="0"/>
                        <a:t>Intervalo</a:t>
                      </a:r>
                    </a:p>
                    <a:p>
                      <a:r>
                        <a:rPr lang="es-MX" dirty="0"/>
                        <a:t>variable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MX" dirty="0"/>
                        <a:t>Reforzamiento proporcionado a la primera respuesta luego de terminar cada periodo de tiempo, de una serie cuyo promedio define al programa</a:t>
                      </a:r>
                    </a:p>
                    <a:p>
                      <a:endParaRPr lang="es-MX" dirty="0"/>
                    </a:p>
                  </a:txBody>
                  <a:tcPr/>
                </a:tc>
                <a:tc>
                  <a:txBody>
                    <a:bodyPr/>
                    <a:lstStyle/>
                    <a:p>
                      <a:r>
                        <a:rPr lang="es-MX" dirty="0"/>
                        <a:t>El entrenado premia a la primera respuesta correcta luego de terminar una serie de periodos de tiempo cuyo promedio es de 15 segundos</a:t>
                      </a:r>
                    </a:p>
                  </a:txBody>
                  <a:tcPr/>
                </a:tc>
                <a:extLst>
                  <a:ext uri="{0D108BD9-81ED-4DB2-BD59-A6C34878D82A}">
                    <a16:rowId xmlns:a16="http://schemas.microsoft.com/office/drawing/2014/main" val="1369156434"/>
                  </a:ext>
                </a:extLst>
              </a:tr>
            </a:tbl>
          </a:graphicData>
        </a:graphic>
      </p:graphicFrame>
    </p:spTree>
    <p:extLst>
      <p:ext uri="{BB962C8B-B14F-4D97-AF65-F5344CB8AC3E}">
        <p14:creationId xmlns:p14="http://schemas.microsoft.com/office/powerpoint/2010/main" val="817393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A849FC8-105F-4EC3-9255-DE976E26068D}"/>
              </a:ext>
            </a:extLst>
          </p:cNvPr>
          <p:cNvSpPr txBox="1"/>
          <p:nvPr/>
        </p:nvSpPr>
        <p:spPr>
          <a:xfrm>
            <a:off x="441434" y="1213944"/>
            <a:ext cx="11256580"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Skinner (1974) subraya que el castigo es significativamente diferente al reforzamiento negativo, ya que busca reducir la probabilidad de que ocurra una conducta, lo que es opuesto a incrementarla.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Aunque resulta complejo, el castigo puede también ser positivo o negativo. El castigo </a:t>
            </a:r>
            <a:r>
              <a:rPr lang="es-MX" u="sng" dirty="0">
                <a:latin typeface="Arial" panose="020B0604020202020204" pitchFamily="34" charset="0"/>
                <a:cs typeface="Arial" panose="020B0604020202020204" pitchFamily="34" charset="0"/>
              </a:rPr>
              <a:t>positivo</a:t>
            </a:r>
            <a:r>
              <a:rPr lang="es-MX" dirty="0">
                <a:latin typeface="Arial" panose="020B0604020202020204" pitchFamily="34" charset="0"/>
                <a:cs typeface="Arial" panose="020B0604020202020204" pitchFamily="34" charset="0"/>
              </a:rPr>
              <a:t> involucra el introducir un estímulo displacentero, luego de una respuesta, para reducir la probabilidad de que ocurra nuevamente. En contraste, el castigo </a:t>
            </a:r>
            <a:r>
              <a:rPr lang="es-MX" u="sng" dirty="0">
                <a:latin typeface="Arial" panose="020B0604020202020204" pitchFamily="34" charset="0"/>
                <a:cs typeface="Arial" panose="020B0604020202020204" pitchFamily="34" charset="0"/>
              </a:rPr>
              <a:t>negativo</a:t>
            </a:r>
            <a:r>
              <a:rPr lang="es-MX" dirty="0">
                <a:latin typeface="Arial" panose="020B0604020202020204" pitchFamily="34" charset="0"/>
                <a:cs typeface="Arial" panose="020B0604020202020204" pitchFamily="34" charset="0"/>
              </a:rPr>
              <a:t> involucra el remover un estímulo agradable, luego de una respuesta, para reducir la probabilidad de que ocurra nuevamente.</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tabla 2 demuestra las diferencias entre reforzamiento positivo/negativo, así como entre castigo positivo/negativo, con ejemplos prácticos de entrenamiento deportivo.</a:t>
            </a:r>
          </a:p>
        </p:txBody>
      </p:sp>
    </p:spTree>
    <p:extLst>
      <p:ext uri="{BB962C8B-B14F-4D97-AF65-F5344CB8AC3E}">
        <p14:creationId xmlns:p14="http://schemas.microsoft.com/office/powerpoint/2010/main" val="3742137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DDCA016-46E9-4642-A812-73DCA06B1A98}"/>
              </a:ext>
            </a:extLst>
          </p:cNvPr>
          <p:cNvSpPr txBox="1"/>
          <p:nvPr/>
        </p:nvSpPr>
        <p:spPr>
          <a:xfrm>
            <a:off x="472965" y="1008992"/>
            <a:ext cx="11288110" cy="646331"/>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Tabla 2. Reforzamiento y castigo positivo/negativo, ejemplos en el entrenamiento deportivo</a:t>
            </a:r>
          </a:p>
          <a:p>
            <a:endParaRPr lang="es-MX" dirty="0">
              <a:latin typeface="Arial" panose="020B0604020202020204" pitchFamily="34" charset="0"/>
              <a:cs typeface="Arial" panose="020B0604020202020204" pitchFamily="34" charset="0"/>
            </a:endParaRPr>
          </a:p>
        </p:txBody>
      </p:sp>
      <p:graphicFrame>
        <p:nvGraphicFramePr>
          <p:cNvPr id="3" name="Tabla 3">
            <a:extLst>
              <a:ext uri="{FF2B5EF4-FFF2-40B4-BE49-F238E27FC236}">
                <a16:creationId xmlns:a16="http://schemas.microsoft.com/office/drawing/2014/main" id="{EA8AF9F9-87C6-46D1-A170-138595E46B1A}"/>
              </a:ext>
            </a:extLst>
          </p:cNvPr>
          <p:cNvGraphicFramePr>
            <a:graphicFrameLocks noGrp="1"/>
          </p:cNvGraphicFramePr>
          <p:nvPr>
            <p:extLst>
              <p:ext uri="{D42A27DB-BD31-4B8C-83A1-F6EECF244321}">
                <p14:modId xmlns:p14="http://schemas.microsoft.com/office/powerpoint/2010/main" val="3857383308"/>
              </p:ext>
            </p:extLst>
          </p:nvPr>
        </p:nvGraphicFramePr>
        <p:xfrm>
          <a:off x="597338" y="2122796"/>
          <a:ext cx="11147973" cy="2931160"/>
        </p:xfrm>
        <a:graphic>
          <a:graphicData uri="http://schemas.openxmlformats.org/drawingml/2006/table">
            <a:tbl>
              <a:tblPr firstRow="1" bandRow="1">
                <a:tableStyleId>{5C22544A-7EE6-4342-B048-85BDC9FD1C3A}</a:tableStyleId>
              </a:tblPr>
              <a:tblGrid>
                <a:gridCol w="1546772">
                  <a:extLst>
                    <a:ext uri="{9D8B030D-6E8A-4147-A177-3AD203B41FA5}">
                      <a16:colId xmlns:a16="http://schemas.microsoft.com/office/drawing/2014/main" val="1317158866"/>
                    </a:ext>
                  </a:extLst>
                </a:gridCol>
                <a:gridCol w="3925614">
                  <a:extLst>
                    <a:ext uri="{9D8B030D-6E8A-4147-A177-3AD203B41FA5}">
                      <a16:colId xmlns:a16="http://schemas.microsoft.com/office/drawing/2014/main" val="3608734262"/>
                    </a:ext>
                  </a:extLst>
                </a:gridCol>
                <a:gridCol w="5675587">
                  <a:extLst>
                    <a:ext uri="{9D8B030D-6E8A-4147-A177-3AD203B41FA5}">
                      <a16:colId xmlns:a16="http://schemas.microsoft.com/office/drawing/2014/main" val="693358258"/>
                    </a:ext>
                  </a:extLst>
                </a:gridCol>
              </a:tblGrid>
              <a:tr h="370840">
                <a:tc>
                  <a:txBody>
                    <a:bodyPr/>
                    <a:lstStyle/>
                    <a:p>
                      <a:r>
                        <a:rPr lang="es-MX" dirty="0"/>
                        <a:t>Tipo</a:t>
                      </a:r>
                    </a:p>
                  </a:txBody>
                  <a:tcPr/>
                </a:tc>
                <a:tc>
                  <a:txBody>
                    <a:bodyPr/>
                    <a:lstStyle/>
                    <a:p>
                      <a:r>
                        <a:rPr lang="es-MX" dirty="0"/>
                        <a:t>Definición</a:t>
                      </a:r>
                    </a:p>
                  </a:txBody>
                  <a:tcPr/>
                </a:tc>
                <a:tc>
                  <a:txBody>
                    <a:bodyPr/>
                    <a:lstStyle/>
                    <a:p>
                      <a:r>
                        <a:rPr lang="es-MX" dirty="0"/>
                        <a:t>Ejemplos</a:t>
                      </a:r>
                    </a:p>
                  </a:txBody>
                  <a:tcPr/>
                </a:tc>
                <a:extLst>
                  <a:ext uri="{0D108BD9-81ED-4DB2-BD59-A6C34878D82A}">
                    <a16:rowId xmlns:a16="http://schemas.microsoft.com/office/drawing/2014/main" val="1833070782"/>
                  </a:ext>
                </a:extLst>
              </a:tr>
              <a:tr h="370840">
                <a:tc>
                  <a:txBody>
                    <a:bodyPr/>
                    <a:lstStyle/>
                    <a:p>
                      <a:r>
                        <a:rPr lang="es-MX" dirty="0"/>
                        <a:t>Reforzamiento</a:t>
                      </a:r>
                    </a:p>
                    <a:p>
                      <a:r>
                        <a:rPr lang="es-MX" dirty="0"/>
                        <a:t>Positivo</a:t>
                      </a:r>
                    </a:p>
                  </a:txBody>
                  <a:tcPr/>
                </a:tc>
                <a:tc>
                  <a:txBody>
                    <a:bodyPr/>
                    <a:lstStyle/>
                    <a:p>
                      <a:r>
                        <a:rPr lang="es-MX" dirty="0"/>
                        <a:t>Entregar un estímulo placentero para aumentar la conducta deseable</a:t>
                      </a:r>
                    </a:p>
                  </a:txBody>
                  <a:tcPr/>
                </a:tc>
                <a:tc>
                  <a:txBody>
                    <a:bodyPr/>
                    <a:lstStyle/>
                    <a:p>
                      <a:r>
                        <a:rPr lang="es-MX" dirty="0"/>
                        <a:t>Un entrenador de tenis premia al atleta después de una buena ejecución</a:t>
                      </a:r>
                    </a:p>
                  </a:txBody>
                  <a:tcPr/>
                </a:tc>
                <a:extLst>
                  <a:ext uri="{0D108BD9-81ED-4DB2-BD59-A6C34878D82A}">
                    <a16:rowId xmlns:a16="http://schemas.microsoft.com/office/drawing/2014/main" val="100568598"/>
                  </a:ext>
                </a:extLst>
              </a:tr>
              <a:tr h="370840">
                <a:tc>
                  <a:txBody>
                    <a:bodyPr/>
                    <a:lstStyle/>
                    <a:p>
                      <a:r>
                        <a:rPr lang="es-MX" dirty="0"/>
                        <a:t>Reforzamiento</a:t>
                      </a:r>
                    </a:p>
                    <a:p>
                      <a:r>
                        <a:rPr lang="es-MX" dirty="0"/>
                        <a:t>Negativo</a:t>
                      </a:r>
                    </a:p>
                  </a:txBody>
                  <a:tcPr/>
                </a:tc>
                <a:tc>
                  <a:txBody>
                    <a:bodyPr/>
                    <a:lstStyle/>
                    <a:p>
                      <a:r>
                        <a:rPr lang="es-MX" dirty="0"/>
                        <a:t>Remover un estímulo displacentero para aumentar la conducta deseable</a:t>
                      </a:r>
                    </a:p>
                  </a:txBody>
                  <a:tcPr/>
                </a:tc>
                <a:tc>
                  <a:txBody>
                    <a:bodyPr/>
                    <a:lstStyle/>
                    <a:p>
                      <a:r>
                        <a:rPr lang="es-MX" dirty="0"/>
                        <a:t>Un entrenador de básquet deja de hacer gestos de desaprobación luego de una ejecución exitosa</a:t>
                      </a:r>
                    </a:p>
                  </a:txBody>
                  <a:tcPr/>
                </a:tc>
                <a:extLst>
                  <a:ext uri="{0D108BD9-81ED-4DB2-BD59-A6C34878D82A}">
                    <a16:rowId xmlns:a16="http://schemas.microsoft.com/office/drawing/2014/main" val="3420151153"/>
                  </a:ext>
                </a:extLst>
              </a:tr>
              <a:tr h="370840">
                <a:tc>
                  <a:txBody>
                    <a:bodyPr/>
                    <a:lstStyle/>
                    <a:p>
                      <a:r>
                        <a:rPr lang="es-MX" dirty="0"/>
                        <a:t>Castigo</a:t>
                      </a:r>
                    </a:p>
                    <a:p>
                      <a:r>
                        <a:rPr lang="es-MX" dirty="0"/>
                        <a:t>Positivo</a:t>
                      </a:r>
                    </a:p>
                  </a:txBody>
                  <a:tcPr/>
                </a:tc>
                <a:tc>
                  <a:txBody>
                    <a:bodyPr/>
                    <a:lstStyle/>
                    <a:p>
                      <a:r>
                        <a:rPr lang="es-MX" dirty="0"/>
                        <a:t>Entregar un estímulo displacentero para reducir una conducta indeseable</a:t>
                      </a:r>
                    </a:p>
                  </a:txBody>
                  <a:tcPr/>
                </a:tc>
                <a:tc>
                  <a:txBody>
                    <a:bodyPr/>
                    <a:lstStyle/>
                    <a:p>
                      <a:r>
                        <a:rPr lang="es-MX" dirty="0"/>
                        <a:t>Un entrenador de futbol alarga 10 min el entrenamiento para reponer que el equipo llegó tarde</a:t>
                      </a:r>
                    </a:p>
                  </a:txBody>
                  <a:tcPr/>
                </a:tc>
                <a:extLst>
                  <a:ext uri="{0D108BD9-81ED-4DB2-BD59-A6C34878D82A}">
                    <a16:rowId xmlns:a16="http://schemas.microsoft.com/office/drawing/2014/main" val="970791900"/>
                  </a:ext>
                </a:extLst>
              </a:tr>
              <a:tr h="370840">
                <a:tc>
                  <a:txBody>
                    <a:bodyPr/>
                    <a:lstStyle/>
                    <a:p>
                      <a:r>
                        <a:rPr lang="es-MX" dirty="0"/>
                        <a:t>Castigo</a:t>
                      </a:r>
                    </a:p>
                    <a:p>
                      <a:r>
                        <a:rPr lang="es-MX" dirty="0"/>
                        <a:t>negativo</a:t>
                      </a:r>
                    </a:p>
                  </a:txBody>
                  <a:tcPr/>
                </a:tc>
                <a:tc>
                  <a:txBody>
                    <a:bodyPr/>
                    <a:lstStyle/>
                    <a:p>
                      <a:r>
                        <a:rPr lang="es-MX" dirty="0"/>
                        <a:t>Remover un estímulo placentero para reducir la conducta indeseable</a:t>
                      </a:r>
                    </a:p>
                  </a:txBody>
                  <a:tcPr/>
                </a:tc>
                <a:tc>
                  <a:txBody>
                    <a:bodyPr/>
                    <a:lstStyle/>
                    <a:p>
                      <a:r>
                        <a:rPr lang="es-MX" dirty="0"/>
                        <a:t>El entrenador no selecciona al jugador para el siguiente match por su pereza y mala actitud</a:t>
                      </a:r>
                    </a:p>
                  </a:txBody>
                  <a:tcPr/>
                </a:tc>
                <a:extLst>
                  <a:ext uri="{0D108BD9-81ED-4DB2-BD59-A6C34878D82A}">
                    <a16:rowId xmlns:a16="http://schemas.microsoft.com/office/drawing/2014/main" val="1864965668"/>
                  </a:ext>
                </a:extLst>
              </a:tr>
            </a:tbl>
          </a:graphicData>
        </a:graphic>
      </p:graphicFrame>
    </p:spTree>
    <p:extLst>
      <p:ext uri="{BB962C8B-B14F-4D97-AF65-F5344CB8AC3E}">
        <p14:creationId xmlns:p14="http://schemas.microsoft.com/office/powerpoint/2010/main" val="1183629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C86191-C45A-4056-887A-7FAF3E22CFB4}"/>
              </a:ext>
            </a:extLst>
          </p:cNvPr>
          <p:cNvSpPr>
            <a:spLocks noGrp="1"/>
          </p:cNvSpPr>
          <p:nvPr>
            <p:ph type="title"/>
          </p:nvPr>
        </p:nvSpPr>
        <p:spPr>
          <a:xfrm>
            <a:off x="575894" y="729658"/>
            <a:ext cx="11029616" cy="799597"/>
          </a:xfrm>
        </p:spPr>
        <p:txBody>
          <a:bodyPr/>
          <a:lstStyle/>
          <a:p>
            <a:r>
              <a:rPr lang="es-MX" dirty="0">
                <a:latin typeface="Arial" panose="020B0604020202020204" pitchFamily="34" charset="0"/>
                <a:cs typeface="Arial" panose="020B0604020202020204" pitchFamily="34" charset="0"/>
              </a:rPr>
              <a:t>¿Cómo debería programar el reforzamiento?</a:t>
            </a:r>
          </a:p>
        </p:txBody>
      </p:sp>
      <p:sp>
        <p:nvSpPr>
          <p:cNvPr id="3" name="CuadroTexto 2">
            <a:extLst>
              <a:ext uri="{FF2B5EF4-FFF2-40B4-BE49-F238E27FC236}">
                <a16:creationId xmlns:a16="http://schemas.microsoft.com/office/drawing/2014/main" id="{B7216C15-0EB8-4900-9DFD-168FA840F09D}"/>
              </a:ext>
            </a:extLst>
          </p:cNvPr>
          <p:cNvSpPr txBox="1"/>
          <p:nvPr/>
        </p:nvSpPr>
        <p:spPr>
          <a:xfrm>
            <a:off x="457200" y="2049517"/>
            <a:ext cx="11272345"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Habiendo descubierto qué reforzadores funcionan, los entrenadores deben decidir qué tan frecuentemente deben proporcionar los reforzadores. Los entrenadores tienen que considerar diversos factores contextuales, tales como la edad y habilidad de los atletas (Smith, 2015), además del tipo de reforzador otorgado. </a:t>
            </a:r>
          </a:p>
          <a:p>
            <a:pPr algn="just">
              <a:lnSpc>
                <a:spcPct val="150000"/>
              </a:lnSpc>
            </a:pPr>
            <a:r>
              <a:rPr lang="es-MX" dirty="0">
                <a:latin typeface="Arial" panose="020B0604020202020204" pitchFamily="34" charset="0"/>
                <a:cs typeface="Arial" panose="020B0604020202020204" pitchFamily="34" charset="0"/>
              </a:rPr>
              <a:t>Por ejemplo, atletas jóvenes o novatos pueden requerir reforzamiento </a:t>
            </a:r>
            <a:r>
              <a:rPr lang="es-MX" i="1" dirty="0">
                <a:latin typeface="Arial" panose="020B0604020202020204" pitchFamily="34" charset="0"/>
                <a:cs typeface="Arial" panose="020B0604020202020204" pitchFamily="34" charset="0"/>
              </a:rPr>
              <a:t>continuo</a:t>
            </a:r>
            <a:r>
              <a:rPr lang="es-MX" dirty="0">
                <a:latin typeface="Arial" panose="020B0604020202020204" pitchFamily="34" charset="0"/>
                <a:cs typeface="Arial" panose="020B0604020202020204" pitchFamily="34" charset="0"/>
              </a:rPr>
              <a:t> luego de cada respuesta correcta para moldear su conducta, mientras que los atletas mayores o de élite pueden beneficiarse del reforzamiento </a:t>
            </a:r>
            <a:r>
              <a:rPr lang="es-MX" i="1" dirty="0">
                <a:latin typeface="Arial" panose="020B0604020202020204" pitchFamily="34" charset="0"/>
                <a:cs typeface="Arial" panose="020B0604020202020204" pitchFamily="34" charset="0"/>
              </a:rPr>
              <a:t>intermitente</a:t>
            </a:r>
            <a:r>
              <a:rPr lang="es-MX" dirty="0">
                <a:latin typeface="Arial" panose="020B0604020202020204" pitchFamily="34" charset="0"/>
                <a:cs typeface="Arial" panose="020B0604020202020204" pitchFamily="34" charset="0"/>
              </a:rPr>
              <a:t>. </a:t>
            </a:r>
          </a:p>
          <a:p>
            <a:pPr algn="just">
              <a:lnSpc>
                <a:spcPct val="150000"/>
              </a:lnSpc>
            </a:pPr>
            <a:r>
              <a:rPr lang="es-MX" dirty="0">
                <a:latin typeface="Arial" panose="020B0604020202020204" pitchFamily="34" charset="0"/>
                <a:cs typeface="Arial" panose="020B0604020202020204" pitchFamily="34" charset="0"/>
              </a:rPr>
              <a:t>Los entrenadores también tienen que pensar en el tiempo entre la conducta del atleta y el otorgamiento del reforzador, ya que la demora reduce el efecto del reforzamiento (Groom et al, 2016). Así que, los entrenadores deben intentar proporcionar el reforzamiento inmediatamente después de que el atleta emita la conducta deseada.</a:t>
            </a:r>
          </a:p>
        </p:txBody>
      </p:sp>
    </p:spTree>
    <p:extLst>
      <p:ext uri="{BB962C8B-B14F-4D97-AF65-F5344CB8AC3E}">
        <p14:creationId xmlns:p14="http://schemas.microsoft.com/office/powerpoint/2010/main" val="1023168718"/>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TM03457464[[fn=Dividendo]]</Template>
  <TotalTime>159</TotalTime>
  <Words>1554</Words>
  <Application>Microsoft Office PowerPoint</Application>
  <PresentationFormat>Panorámica</PresentationFormat>
  <Paragraphs>82</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Gill Sans MT</vt:lpstr>
      <vt:lpstr>Wingdings 2</vt:lpstr>
      <vt:lpstr>Dividendo</vt:lpstr>
      <vt:lpstr>Conductismo, Skinner y el condicionamiento operante</vt:lpstr>
      <vt:lpstr>Presentación de PowerPoint</vt:lpstr>
      <vt:lpstr>¿Qué es el conductismo?</vt:lpstr>
      <vt:lpstr>La Teoría del Condicionamiento operante de skinner y el entrenamiento deportivo</vt:lpstr>
      <vt:lpstr>Presentación de PowerPoint</vt:lpstr>
      <vt:lpstr>Presentación de PowerPoint</vt:lpstr>
      <vt:lpstr>Presentación de PowerPoint</vt:lpstr>
      <vt:lpstr>Presentación de PowerPoint</vt:lpstr>
      <vt:lpstr>¿Cómo debería programar el reforzamiento?</vt:lpstr>
      <vt:lpstr>¿Cómo puede eliminar la conducta indeseable?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Conductismo, Skinner y el condicionamiento operante</dc:title>
  <dc:creator>DR JAIME</dc:creator>
  <cp:lastModifiedBy>DR JAIME</cp:lastModifiedBy>
  <cp:revision>26</cp:revision>
  <dcterms:created xsi:type="dcterms:W3CDTF">2024-04-29T22:35:09Z</dcterms:created>
  <dcterms:modified xsi:type="dcterms:W3CDTF">2024-05-01T16:22:46Z</dcterms:modified>
</cp:coreProperties>
</file>